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64" r:id="rId2"/>
    <p:sldId id="266" r:id="rId3"/>
    <p:sldId id="284" r:id="rId4"/>
    <p:sldId id="257" r:id="rId5"/>
    <p:sldId id="272" r:id="rId6"/>
    <p:sldId id="288" r:id="rId7"/>
    <p:sldId id="293" r:id="rId8"/>
    <p:sldId id="271" r:id="rId9"/>
    <p:sldId id="259" r:id="rId10"/>
    <p:sldId id="294" r:id="rId11"/>
    <p:sldId id="295" r:id="rId12"/>
    <p:sldId id="297" r:id="rId13"/>
    <p:sldId id="298" r:id="rId14"/>
    <p:sldId id="262" r:id="rId15"/>
    <p:sldId id="300" r:id="rId16"/>
    <p:sldId id="258" r:id="rId17"/>
    <p:sldId id="286" r:id="rId18"/>
    <p:sldId id="302" r:id="rId19"/>
    <p:sldId id="301" r:id="rId20"/>
    <p:sldId id="279" r:id="rId21"/>
    <p:sldId id="299" r:id="rId22"/>
    <p:sldId id="282" r:id="rId23"/>
    <p:sldId id="274" r:id="rId2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72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612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853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254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330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356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313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089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135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985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4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5C254-FF70-4DA9-855C-5CF355195518}" type="datetimeFigureOut">
              <a:rPr lang="ru-RU" smtClean="0"/>
              <a:t>19.12.2025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6365B-070F-49B4-926A-C36699454E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682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26482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380317" y="1375873"/>
            <a:ext cx="11450596" cy="52119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  Система гимназического чтения как </a:t>
            </a:r>
          </a:p>
          <a:p>
            <a:pPr marL="0" indent="0" algn="ctr">
              <a:buNone/>
            </a:pPr>
            <a:r>
              <a:rPr lang="ru-RU" sz="36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средство формирования </a:t>
            </a:r>
          </a:p>
          <a:p>
            <a:pPr marL="0" indent="0" algn="ctr">
              <a:buNone/>
            </a:pPr>
            <a:r>
              <a:rPr lang="ru-RU" sz="36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квалифицированного читателя</a:t>
            </a:r>
          </a:p>
          <a:p>
            <a:pPr marL="0" indent="0">
              <a:buNone/>
            </a:pPr>
            <a:endParaRPr lang="ru-RU" sz="3600" b="1" i="1" dirty="0"/>
          </a:p>
          <a:p>
            <a:pPr marL="0" indent="0">
              <a:buNone/>
            </a:pPr>
            <a:endParaRPr lang="ru-RU" sz="36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-662730" y="4134578"/>
            <a:ext cx="89312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 algn="ctr"/>
            <a:r>
              <a:rPr lang="ru-RU" sz="2600" b="1" i="1" dirty="0">
                <a:latin typeface="Monotype Corsiva" panose="03010101010201010101" pitchFamily="66" charset="0"/>
              </a:rPr>
              <a:t>                                        </a:t>
            </a:r>
            <a:r>
              <a:rPr lang="ru-RU" sz="3200" b="1" i="1" dirty="0">
                <a:latin typeface="Monotype Corsiva" panose="03010101010201010101" pitchFamily="66" charset="0"/>
              </a:rPr>
              <a:t>Обобщение </a:t>
            </a:r>
          </a:p>
          <a:p>
            <a:pPr lvl="3" algn="ctr"/>
            <a:r>
              <a:rPr lang="ru-RU" sz="3200" b="1" i="1" dirty="0">
                <a:latin typeface="Monotype Corsiva" panose="03010101010201010101" pitchFamily="66" charset="0"/>
              </a:rPr>
              <a:t>                                опыта работы</a:t>
            </a:r>
          </a:p>
          <a:p>
            <a:pPr lvl="3" algn="ctr"/>
            <a:r>
              <a:rPr lang="ru-RU" sz="3200" b="1" i="1" dirty="0">
                <a:latin typeface="Monotype Corsiva" panose="03010101010201010101" pitchFamily="66" charset="0"/>
              </a:rPr>
              <a:t>                                 учителей</a:t>
            </a:r>
          </a:p>
          <a:p>
            <a:pPr lvl="3" algn="ctr"/>
            <a:r>
              <a:rPr lang="ru-RU" sz="3200" b="1" i="1" dirty="0">
                <a:latin typeface="Monotype Corsiva" panose="03010101010201010101" pitchFamily="66" charset="0"/>
              </a:rPr>
              <a:t>                                 МБОУ г. Мурманска</a:t>
            </a:r>
          </a:p>
          <a:p>
            <a:pPr lvl="3" algn="ctr"/>
            <a:r>
              <a:rPr lang="ru-RU" sz="3200" b="1" i="1" dirty="0">
                <a:latin typeface="Monotype Corsiva" panose="03010101010201010101" pitchFamily="66" charset="0"/>
              </a:rPr>
              <a:t>                                 «Гимназия №1», 2025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5733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0" y="101711"/>
            <a:ext cx="8948223" cy="8382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8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Варианты тестовых заданий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25835" y="1812022"/>
            <a:ext cx="11937534" cy="504597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b="1" i="1" dirty="0"/>
              <a:t>1. Кто из героев романа ведет дневниковые записи?</a:t>
            </a:r>
          </a:p>
          <a:p>
            <a:pPr marL="0" lvl="0" indent="0">
              <a:buNone/>
            </a:pPr>
            <a:r>
              <a:rPr lang="ru-RU" b="1" i="1" dirty="0"/>
              <a:t>2. Воинское звание Максим Максимыча?</a:t>
            </a:r>
          </a:p>
          <a:p>
            <a:pPr marL="0" lvl="0" indent="0">
              <a:buNone/>
            </a:pPr>
            <a:r>
              <a:rPr lang="ru-RU" b="1" i="1" dirty="0"/>
              <a:t>3. Какая подлость со стороны Грушницкого ожидала Печорина на дуэли?</a:t>
            </a:r>
          </a:p>
          <a:p>
            <a:pPr marL="0" lvl="0" indent="0">
              <a:buNone/>
            </a:pPr>
            <a:r>
              <a:rPr lang="ru-RU" b="1" i="1" dirty="0"/>
              <a:t>4. Кому принадлежит высказывание: «У меня есть еще убеждение – именно то, что я в один </a:t>
            </a:r>
            <a:r>
              <a:rPr lang="ru-RU" b="1" i="1" dirty="0" err="1"/>
              <a:t>прегадкий</a:t>
            </a:r>
            <a:r>
              <a:rPr lang="ru-RU" b="1" i="1" dirty="0"/>
              <a:t> вечер имел несчастье родиться»?</a:t>
            </a:r>
          </a:p>
          <a:p>
            <a:pPr marL="0" lvl="0" indent="0">
              <a:buNone/>
            </a:pPr>
            <a:r>
              <a:rPr lang="ru-RU" b="1" i="1" dirty="0"/>
              <a:t>5. Чей это портрет: «Высокий рост и смуглый цвет лица, черные волосы, черные проницательные глаза, большой, но правильный нос, принадлежность его нации, печальная и холодная улыбка. Вечно блуждавшая на его губах…»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accent4"/>
              </a:buClr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105590" y="710710"/>
            <a:ext cx="978505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ru-RU" sz="4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М. Ю. Лермонтов</a:t>
            </a:r>
            <a:r>
              <a:rPr lang="ru-RU" sz="44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«Герой нашего времени»</a:t>
            </a:r>
            <a:r>
              <a:rPr lang="ru-RU" sz="44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817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1" grpId="0" build="p"/>
      <p:bldP spid="174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0" y="101711"/>
            <a:ext cx="8948223" cy="8382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8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Варианты тестовых заданий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25835" y="1476462"/>
            <a:ext cx="11937534" cy="538153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b="1" i="1" dirty="0"/>
              <a:t>1. Назовите жанр произведения.</a:t>
            </a:r>
          </a:p>
          <a:p>
            <a:pPr marL="0" lvl="0" indent="0">
              <a:buNone/>
            </a:pPr>
            <a:r>
              <a:rPr lang="ru-RU" b="1" i="1" dirty="0"/>
              <a:t>2. Узнай героя по описанию: </a:t>
            </a:r>
          </a:p>
          <a:p>
            <a:pPr marL="0" indent="0">
              <a:buNone/>
            </a:pPr>
            <a:r>
              <a:rPr lang="ru-RU" b="1" i="1" dirty="0"/>
              <a:t>А) он был «белокур и голубоглаз», был очень приятен в общении, в его манерах было передано «много  сахару»</a:t>
            </a:r>
          </a:p>
          <a:p>
            <a:pPr marL="0" indent="0">
              <a:buNone/>
            </a:pPr>
            <a:r>
              <a:rPr lang="ru-RU" b="1" i="1" dirty="0"/>
              <a:t>Б) он был среди собак «как отец среди семейства»</a:t>
            </a:r>
          </a:p>
          <a:p>
            <a:pPr marL="0" indent="0">
              <a:buNone/>
            </a:pPr>
            <a:r>
              <a:rPr lang="ru-RU" b="1" i="1" dirty="0"/>
              <a:t>В) «</a:t>
            </a:r>
            <a:r>
              <a:rPr lang="ru-RU" b="1" i="1" dirty="0" err="1"/>
              <a:t>дубиноголовая</a:t>
            </a:r>
            <a:r>
              <a:rPr lang="ru-RU" b="1" i="1" dirty="0"/>
              <a:t>» и «крепколобая», пожилая женщина в чепце</a:t>
            </a:r>
          </a:p>
          <a:p>
            <a:pPr marL="0" indent="0">
              <a:buNone/>
            </a:pPr>
            <a:r>
              <a:rPr lang="ru-RU" b="1" i="1" dirty="0"/>
              <a:t>Г) «прореха на человечестве»</a:t>
            </a:r>
          </a:p>
          <a:p>
            <a:pPr marL="0" lvl="0" indent="0">
              <a:buNone/>
            </a:pPr>
            <a:r>
              <a:rPr lang="ru-RU" b="1" i="1" dirty="0"/>
              <a:t>3. В чьем саду находился «Храм уединенного размышления»?</a:t>
            </a:r>
          </a:p>
          <a:p>
            <a:pPr marL="0" lvl="0" indent="0">
              <a:buNone/>
            </a:pPr>
            <a:r>
              <a:rPr lang="ru-RU" b="1" i="1" dirty="0"/>
              <a:t>4. Каким лирическим отступлением заканчивается первый том «Мертвых душ»?</a:t>
            </a:r>
          </a:p>
          <a:p>
            <a:pPr marL="0" lvl="0" indent="0">
              <a:buNone/>
            </a:pPr>
            <a:r>
              <a:rPr lang="ru-RU" b="1" i="1" dirty="0"/>
              <a:t>5. Назовите 2-3 </a:t>
            </a:r>
            <a:r>
              <a:rPr lang="ru-RU" b="1" i="1" dirty="0" err="1"/>
              <a:t>внесюжетных</a:t>
            </a:r>
            <a:r>
              <a:rPr lang="ru-RU" b="1" i="1" dirty="0"/>
              <a:t> персонажей в произведении?</a:t>
            </a:r>
            <a:r>
              <a:rPr lang="ru-RU" dirty="0"/>
              <a:t> </a:t>
            </a:r>
          </a:p>
          <a:p>
            <a:pPr marL="0" lvl="0" indent="0">
              <a:buNone/>
            </a:pPr>
            <a:endParaRPr lang="ru-RU" b="1" i="1" dirty="0"/>
          </a:p>
          <a:p>
            <a:pPr marL="0" indent="0" algn="ctr" eaLnBrk="1" hangingPunct="1">
              <a:lnSpc>
                <a:spcPct val="80000"/>
              </a:lnSpc>
              <a:buClr>
                <a:schemeClr val="accent4"/>
              </a:buClr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527453" y="710710"/>
            <a:ext cx="69413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ru-RU" sz="4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Н. В. Гоголь </a:t>
            </a:r>
            <a:r>
              <a:rPr lang="ru-RU" sz="44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«Мертвые души»</a:t>
            </a:r>
            <a:r>
              <a:rPr lang="ru-RU" sz="44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184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1" grpId="0" build="p"/>
      <p:bldP spid="174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928" y="289656"/>
            <a:ext cx="10515600" cy="903503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5"/>
                </a:solidFill>
              </a:rPr>
              <a:t>                                   </a:t>
            </a:r>
            <a:r>
              <a:rPr lang="ru-RU" sz="40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Гимназическое работа (1-11 класс)</a:t>
            </a:r>
            <a:endParaRPr lang="ru-RU" sz="2800" b="1" i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107461" y="1197943"/>
            <a:ext cx="2102708" cy="105444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НАЧАЛЬНАЯ ШКОЛА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2855" y="2529920"/>
            <a:ext cx="2271919" cy="1563381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игровая форма с привлечением членов семьи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25431" y="3311608"/>
            <a:ext cx="2569064" cy="3256735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Семейное чтение предложенного произведения, выполнение предложенных учителем заданий по произведению, подготовка костюмов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22855" y="4568544"/>
            <a:ext cx="2271919" cy="2179374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Развитие художественно-творческих и познавательных способностей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67119" y="3311610"/>
            <a:ext cx="1851454" cy="2179374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Создание привлекательной среды для формирования интереса к чтению</a:t>
            </a:r>
          </a:p>
        </p:txBody>
      </p:sp>
      <p:sp>
        <p:nvSpPr>
          <p:cNvPr id="17" name="Выгнутая вверх стрелка 16"/>
          <p:cNvSpPr/>
          <p:nvPr/>
        </p:nvSpPr>
        <p:spPr>
          <a:xfrm rot="1299160">
            <a:off x="7249039" y="2335850"/>
            <a:ext cx="2177366" cy="627087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 rot="20300840" flipH="1">
            <a:off x="2891223" y="2335849"/>
            <a:ext cx="2177366" cy="627087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5950293" y="4122585"/>
            <a:ext cx="417040" cy="41667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024733" y="2295171"/>
            <a:ext cx="268160" cy="191963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8" descr="http://smiles24.ru/data/smiles/anime-knigi-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3291">
            <a:off x="9561636" y="208152"/>
            <a:ext cx="1921609" cy="166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96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ABA74-B2E7-4FE6-AB5B-FA94C9C90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                       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C507FD8-D125-4669-B6B4-843525715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6718" y="243281"/>
            <a:ext cx="4731391" cy="3548544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833BD2DD-8B97-4B0A-A8AD-5FEBD79284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6503" y="243281"/>
            <a:ext cx="4731391" cy="3548543"/>
          </a:xfr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17CC54E-0BAA-4E94-831B-46EE95914A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2554" y="2837575"/>
            <a:ext cx="5125674" cy="384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8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085" y="114152"/>
            <a:ext cx="8001000" cy="576262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 работы во 2-4 классах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586418" y="690414"/>
            <a:ext cx="684033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А. Волков «Волшебник изумрудного города»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34201" y="1156569"/>
            <a:ext cx="10940604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вопросы. Запиши полный ответ.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Какое условие должна была выполнить Элли, чтобы попасть домой? Как она об этом узнала?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Что хотели получить у Гудвина Страшила, Железный Дровосек и Лев? Зачем им это было нужно? Выполнил ли Гудвин их желания?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Перечислите три волшебных предмета из сказки. Расскажите о том, какой волшебной силой обладал один из предметов?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Какие три желания Элли просила выполнить племя Летучих Обезьян. Какую просьбу они не могли выполнить и почему? 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Какой из героев сказки тебе больше понравился?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о нем.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Найди в таблице имена героев сказки</a:t>
            </a:r>
          </a:p>
          <a:p>
            <a:endParaRPr lang="ru-RU" dirty="0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ECD3513-33A3-4F17-8943-CE2693C80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465680"/>
              </p:ext>
            </p:extLst>
          </p:nvPr>
        </p:nvGraphicFramePr>
        <p:xfrm>
          <a:off x="216301" y="4276595"/>
          <a:ext cx="6054884" cy="2133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1231">
                  <a:extLst>
                    <a:ext uri="{9D8B030D-6E8A-4147-A177-3AD203B41FA5}">
                      <a16:colId xmlns:a16="http://schemas.microsoft.com/office/drawing/2014/main" val="442894128"/>
                    </a:ext>
                  </a:extLst>
                </a:gridCol>
                <a:gridCol w="587324">
                  <a:extLst>
                    <a:ext uri="{9D8B030D-6E8A-4147-A177-3AD203B41FA5}">
                      <a16:colId xmlns:a16="http://schemas.microsoft.com/office/drawing/2014/main" val="952820000"/>
                    </a:ext>
                  </a:extLst>
                </a:gridCol>
                <a:gridCol w="629708">
                  <a:extLst>
                    <a:ext uri="{9D8B030D-6E8A-4147-A177-3AD203B41FA5}">
                      <a16:colId xmlns:a16="http://schemas.microsoft.com/office/drawing/2014/main" val="2502166190"/>
                    </a:ext>
                  </a:extLst>
                </a:gridCol>
                <a:gridCol w="587324">
                  <a:extLst>
                    <a:ext uri="{9D8B030D-6E8A-4147-A177-3AD203B41FA5}">
                      <a16:colId xmlns:a16="http://schemas.microsoft.com/office/drawing/2014/main" val="4021569456"/>
                    </a:ext>
                  </a:extLst>
                </a:gridCol>
                <a:gridCol w="574003">
                  <a:extLst>
                    <a:ext uri="{9D8B030D-6E8A-4147-A177-3AD203B41FA5}">
                      <a16:colId xmlns:a16="http://schemas.microsoft.com/office/drawing/2014/main" val="4050511959"/>
                    </a:ext>
                  </a:extLst>
                </a:gridCol>
                <a:gridCol w="621231">
                  <a:extLst>
                    <a:ext uri="{9D8B030D-6E8A-4147-A177-3AD203B41FA5}">
                      <a16:colId xmlns:a16="http://schemas.microsoft.com/office/drawing/2014/main" val="2790595553"/>
                    </a:ext>
                  </a:extLst>
                </a:gridCol>
                <a:gridCol w="523142">
                  <a:extLst>
                    <a:ext uri="{9D8B030D-6E8A-4147-A177-3AD203B41FA5}">
                      <a16:colId xmlns:a16="http://schemas.microsoft.com/office/drawing/2014/main" val="3965279621"/>
                    </a:ext>
                  </a:extLst>
                </a:gridCol>
                <a:gridCol w="523142">
                  <a:extLst>
                    <a:ext uri="{9D8B030D-6E8A-4147-A177-3AD203B41FA5}">
                      <a16:colId xmlns:a16="http://schemas.microsoft.com/office/drawing/2014/main" val="490762872"/>
                    </a:ext>
                  </a:extLst>
                </a:gridCol>
                <a:gridCol w="574003">
                  <a:extLst>
                    <a:ext uri="{9D8B030D-6E8A-4147-A177-3AD203B41FA5}">
                      <a16:colId xmlns:a16="http://schemas.microsoft.com/office/drawing/2014/main" val="2489782131"/>
                    </a:ext>
                  </a:extLst>
                </a:gridCol>
                <a:gridCol w="523142">
                  <a:extLst>
                    <a:ext uri="{9D8B030D-6E8A-4147-A177-3AD203B41FA5}">
                      <a16:colId xmlns:a16="http://schemas.microsoft.com/office/drawing/2014/main" val="2962815212"/>
                    </a:ext>
                  </a:extLst>
                </a:gridCol>
                <a:gridCol w="290634">
                  <a:extLst>
                    <a:ext uri="{9D8B030D-6E8A-4147-A177-3AD203B41FA5}">
                      <a16:colId xmlns:a16="http://schemas.microsoft.com/office/drawing/2014/main" val="38012039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</a:rPr>
                        <a:t>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838195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738492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8898757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077341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618275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646167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Ш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798150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25773654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Ш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3759923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tc>
                  <a:txBody>
                    <a:bodyPr/>
                    <a:lstStyle/>
                    <a:p>
                      <a:endParaRPr lang="ru-RU" sz="10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5" marR="73025" marT="0" marB="0"/>
                </a:tc>
                <a:extLst>
                  <a:ext uri="{0D108BD9-81ED-4DB2-BD59-A6C34878D82A}">
                    <a16:rowId xmlns:a16="http://schemas.microsoft.com/office/drawing/2014/main" val="173953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0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085" y="114152"/>
            <a:ext cx="8001000" cy="576262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 работы во 2-4 классах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573067" y="690414"/>
            <a:ext cx="48670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Э. Сетон- Томпсон «Домино»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34200" y="1156569"/>
            <a:ext cx="10663767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 ответь на вопросы: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качества  характера  лиса  Домино достойны  уважения?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 животные, герои  этой  книги, похожи  на  людей?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Чему научила Домино встреча  с  ланью?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Считаешь ли  ты, что  у повести «Домино» счастливый конец?</a:t>
            </a:r>
          </a:p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  короткий  рассказ  о добром и чутком отношении к животным на основе  своих наблюдений.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80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8377" y="1304157"/>
            <a:ext cx="4926228" cy="84903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Коммуникативная компетенция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8876" y="3087029"/>
            <a:ext cx="6244281" cy="34051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Развивать умение подробно и сжато излагать текст, создавать собственное высказывание на основе прочитанного художественного текста или эпизода;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формировать умение создавать текст-рассуждение;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развивать умение отвечать на проблемные вопросы, создавать текст в разных жанрах: рецензия, отзыв, эссе и т.п. </a:t>
            </a:r>
          </a:p>
        </p:txBody>
      </p:sp>
      <p:sp>
        <p:nvSpPr>
          <p:cNvPr id="6" name="Стрелка вниз 5"/>
          <p:cNvSpPr/>
          <p:nvPr/>
        </p:nvSpPr>
        <p:spPr>
          <a:xfrm>
            <a:off x="2848364" y="2457961"/>
            <a:ext cx="436606" cy="324301"/>
          </a:xfrm>
          <a:prstGeom prst="downArrow">
            <a:avLst>
              <a:gd name="adj1" fmla="val 50000"/>
              <a:gd name="adj2" fmla="val 5689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391399" y="1307479"/>
            <a:ext cx="4143634" cy="84239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Учебно-познавательная компетенция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53865" y="3746801"/>
            <a:ext cx="3781168" cy="243016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Развивать навыки лингвистического, </a:t>
            </a:r>
            <a:r>
              <a:rPr lang="ru-RU" sz="2400" b="1" dirty="0" err="1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лингво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-эстетического, сопоставительного и других видов анализа художественного произведения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9426146" y="2449439"/>
            <a:ext cx="436606" cy="324301"/>
          </a:xfrm>
          <a:prstGeom prst="downArrow">
            <a:avLst>
              <a:gd name="adj1" fmla="val 50000"/>
              <a:gd name="adj2" fmla="val 5689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6610524" y="1825625"/>
            <a:ext cx="3070995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133370E9-BA6C-4F73-9451-FA354ACAB6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06085" y="114152"/>
            <a:ext cx="8001000" cy="576262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 работы во 5-11 классах</a:t>
            </a:r>
          </a:p>
        </p:txBody>
      </p:sp>
    </p:spTree>
    <p:extLst>
      <p:ext uri="{BB962C8B-B14F-4D97-AF65-F5344CB8AC3E}">
        <p14:creationId xmlns:p14="http://schemas.microsoft.com/office/powerpoint/2010/main" val="51799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07951" y="5551662"/>
            <a:ext cx="11493845" cy="109956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самостоятельной работы в классе. </a:t>
            </a: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Письменное задание : напишите сочинение на тему : «На что способен человек во имя любви?»</a:t>
            </a: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35532" y="709058"/>
            <a:ext cx="5038685" cy="7632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О. Генри «Дары волхвов»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Работа в группах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9077" y="111778"/>
            <a:ext cx="11493845" cy="47779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Формат гимназической работы в 6 классах</a:t>
            </a:r>
          </a:p>
        </p:txBody>
      </p:sp>
      <p:sp>
        <p:nvSpPr>
          <p:cNvPr id="6" name="Скругленный прямоугольник 3">
            <a:extLst>
              <a:ext uri="{FF2B5EF4-FFF2-40B4-BE49-F238E27FC236}">
                <a16:creationId xmlns:a16="http://schemas.microsoft.com/office/drawing/2014/main" id="{CF4DA592-1F46-4AFD-99E3-DE46348261E7}"/>
              </a:ext>
            </a:extLst>
          </p:cNvPr>
          <p:cNvSpPr/>
          <p:nvPr/>
        </p:nvSpPr>
        <p:spPr>
          <a:xfrm>
            <a:off x="349077" y="1608341"/>
            <a:ext cx="11493845" cy="377739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Предварительное задание, на основе которого будет строиться обсуждение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для того, чтобы сделать подарок любимому, каждому из героев приходится идти на жертвы? Докажите свою точку зрения примерами из рассказа.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Раскройте значение словосочетаний  «вопиющая нищета» и «красноречиво кричащая бедность».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Какими сокровищами обладала семья Юнг?  Подтвердите свои слова цитатами из рассказа.    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Жаль ли Деле расставаться с волосами? Подтвердите.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Долго ли она колеблется? 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же они дарят друг другу на деньги от проданных сокровищ.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Зачем автор так подробно описывает подарки?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</a:pP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Почему, несмотря на то, что подарки оказались невостребованными герои все равно счастливы? 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9. Почему Джима и Деллу автор называет «мудрейшими из всех дарителей»?</a:t>
            </a:r>
            <a:endParaRPr lang="ru-RU" b="1" i="1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2305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15004" y="5498983"/>
            <a:ext cx="11686792" cy="12961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для самостоятельной работы в классе: </a:t>
            </a: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Ответь связным текстом ( напиши сочинение- рассуждение) на три вопроса : </a:t>
            </a:r>
            <a:r>
              <a:rPr lang="ru-RU" sz="18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Зачем читать эту повесть? Зачем расстраиваться, узнавая о бесчеловечных поступках наших ровесников? Чему учит это произведение?</a:t>
            </a:r>
            <a:endParaRPr lang="ru-RU" sz="1800" b="1" i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i="1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635530" y="536800"/>
            <a:ext cx="5038685" cy="76321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В. К. </a:t>
            </a:r>
            <a:r>
              <a:rPr lang="ru-RU" b="1" dirty="0" err="1">
                <a:solidFill>
                  <a:schemeClr val="tx1"/>
                </a:solidFill>
              </a:rPr>
              <a:t>Желеников</a:t>
            </a:r>
            <a:r>
              <a:rPr lang="ru-RU" b="1" dirty="0">
                <a:solidFill>
                  <a:schemeClr val="tx1"/>
                </a:solidFill>
              </a:rPr>
              <a:t> «Чучело»</a:t>
            </a:r>
          </a:p>
          <a:p>
            <a:pPr algn="ctr"/>
            <a:r>
              <a:rPr lang="ru-RU" b="1" dirty="0">
                <a:solidFill>
                  <a:schemeClr val="tx1"/>
                </a:solidFill>
              </a:rPr>
              <a:t>Работа в группах 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07951" y="0"/>
            <a:ext cx="11493845" cy="47779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</a:rPr>
              <a:t>Формат гимназической работы в 6 классах</a:t>
            </a:r>
          </a:p>
        </p:txBody>
      </p:sp>
      <p:sp>
        <p:nvSpPr>
          <p:cNvPr id="6" name="Скругленный прямоугольник 3">
            <a:extLst>
              <a:ext uri="{FF2B5EF4-FFF2-40B4-BE49-F238E27FC236}">
                <a16:creationId xmlns:a16="http://schemas.microsoft.com/office/drawing/2014/main" id="{CF4DA592-1F46-4AFD-99E3-DE46348261E7}"/>
              </a:ext>
            </a:extLst>
          </p:cNvPr>
          <p:cNvSpPr/>
          <p:nvPr/>
        </p:nvSpPr>
        <p:spPr>
          <a:xfrm>
            <a:off x="349078" y="1359016"/>
            <a:ext cx="11686792" cy="40434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повесть называется – «Чучело»?</a:t>
            </a: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все стали сразу смеяться над новенькой? Лене, наверное, это было обидно?</a:t>
            </a:r>
          </a:p>
          <a:p>
            <a:pPr marL="342900" lvl="0" indent="-342900"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она взяла чужую вину на себя?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Димка кто – предатель?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Разве бывают такие дети, как в книге?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Есть ли в классе настоящий коллектив?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Маргарита Ивановна не помогла Ленке?</a:t>
            </a:r>
          </a:p>
          <a:p>
            <a:pPr marL="342900" lvl="0" indent="-342900">
              <a:lnSpc>
                <a:spcPct val="115000"/>
              </a:lnSpc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Правильно ли воспитал Лену дедушка?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ли коллектив в шестом классе?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Что определяет коллектив и в чём его сила?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400" b="1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Бойкот Лене – это проявление зрелости коллектива или влияние сильной личности?</a:t>
            </a:r>
          </a:p>
        </p:txBody>
      </p:sp>
    </p:spTree>
    <p:extLst>
      <p:ext uri="{BB962C8B-B14F-4D97-AF65-F5344CB8AC3E}">
        <p14:creationId xmlns:p14="http://schemas.microsoft.com/office/powerpoint/2010/main" val="275522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88324" y="5923005"/>
            <a:ext cx="11493845" cy="4448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8324" y="1305697"/>
            <a:ext cx="11493845" cy="45555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2"/>
          <p:cNvSpPr txBox="1">
            <a:spLocks/>
          </p:cNvSpPr>
          <p:nvPr/>
        </p:nvSpPr>
        <p:spPr>
          <a:xfrm>
            <a:off x="0" y="872456"/>
            <a:ext cx="11782169" cy="505055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ru-RU" sz="128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Формат гимназической работы в 8 классах</a:t>
            </a:r>
          </a:p>
          <a:p>
            <a:pPr marL="0" indent="0" algn="ctr">
              <a:spcBef>
                <a:spcPct val="50000"/>
              </a:spcBef>
              <a:buNone/>
            </a:pPr>
            <a:r>
              <a:rPr lang="ru-RU" sz="12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Задания к  </a:t>
            </a:r>
            <a:r>
              <a:rPr lang="ru-RU" sz="12800" b="1" u="sng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фрагменту</a:t>
            </a:r>
            <a:r>
              <a:rPr lang="ru-RU" sz="12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текста</a:t>
            </a:r>
            <a:r>
              <a:rPr lang="ru-RU" sz="12800" b="1" dirty="0">
                <a:latin typeface="Monotype Corsiva" panose="03010101010201010101" pitchFamily="66" charset="0"/>
              </a:rPr>
              <a:t> </a:t>
            </a:r>
          </a:p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12800" b="1" dirty="0">
                <a:latin typeface="Monotype Corsiva" panose="03010101010201010101" pitchFamily="66" charset="0"/>
              </a:rPr>
              <a:t>Озаглавьте текст</a:t>
            </a:r>
          </a:p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12800" b="1" dirty="0">
                <a:latin typeface="Monotype Corsiva" panose="03010101010201010101" pitchFamily="66" charset="0"/>
              </a:rPr>
              <a:t>Определите тему, основную мысль текста</a:t>
            </a:r>
          </a:p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12800" b="1" dirty="0">
                <a:latin typeface="Monotype Corsiva" panose="03010101010201010101" pitchFamily="66" charset="0"/>
              </a:rPr>
              <a:t>Определите тип речи (стиль)</a:t>
            </a:r>
          </a:p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12800" b="1" dirty="0">
                <a:latin typeface="Monotype Corsiva" panose="03010101010201010101" pitchFamily="66" charset="0"/>
              </a:rPr>
              <a:t>Дайте толкование лексического значения слов</a:t>
            </a:r>
          </a:p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12800" b="1" dirty="0">
                <a:latin typeface="Monotype Corsiva" panose="03010101010201010101" pitchFamily="66" charset="0"/>
              </a:rPr>
              <a:t>Какие в предложенном фрагменте изобразительно-выразительные средства использует автор (эпитеты, сравнения, гиперболу, олицетворения, инверсию, синонимы. Антонимы, антитезу, лексические повторы)</a:t>
            </a:r>
          </a:p>
          <a:p>
            <a:pPr marL="0" indent="0" algn="ctr">
              <a:spcBef>
                <a:spcPct val="50000"/>
              </a:spcBef>
              <a:buNone/>
            </a:pPr>
            <a:r>
              <a:rPr lang="ru-RU" sz="12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Ответ на проблемный вопрос в формате сочинения-миниатюры</a:t>
            </a:r>
            <a:endParaRPr lang="ru-RU" sz="12800" b="1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02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5288692" y="4518155"/>
            <a:ext cx="6705600" cy="2108887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288692" y="3134665"/>
            <a:ext cx="6705600" cy="1358906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88692" y="1944597"/>
            <a:ext cx="6705600" cy="1144591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88692" y="1296129"/>
            <a:ext cx="6705600" cy="598703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6605" y="1320713"/>
            <a:ext cx="4629665" cy="2443979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46983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Гимназическое чтение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9801" y="848498"/>
            <a:ext cx="5157787" cy="518983"/>
          </a:xfrm>
        </p:spPr>
        <p:txBody>
          <a:bodyPr>
            <a:noAutofit/>
          </a:bodyPr>
          <a:lstStyle/>
          <a:p>
            <a:r>
              <a:rPr lang="ru-RU" sz="28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              Цели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9027" y="1491647"/>
            <a:ext cx="4308389" cy="21021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i="1" dirty="0">
                <a:latin typeface="Monotype Corsiva" panose="03010101010201010101" pitchFamily="66" charset="0"/>
              </a:rPr>
              <a:t>Приобщить подростка к чтению,  выработать совокупность понятий, законов, навыков и умений, которыми будущий выпускник сможет оперировать в самостоятельной работе.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482016" y="203288"/>
            <a:ext cx="5183188" cy="1164193"/>
          </a:xfrm>
        </p:spPr>
        <p:txBody>
          <a:bodyPr/>
          <a:lstStyle/>
          <a:p>
            <a:r>
              <a:rPr lang="ru-RU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                        </a:t>
            </a:r>
            <a:r>
              <a:rPr lang="ru-RU" sz="28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Задачи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63978" y="1320713"/>
            <a:ext cx="6730314" cy="5450789"/>
          </a:xfrm>
        </p:spPr>
        <p:txBody>
          <a:bodyPr>
            <a:normAutofit fontScale="77500" lnSpcReduction="20000"/>
          </a:bodyPr>
          <a:lstStyle/>
          <a:p>
            <a:pPr>
              <a:buClr>
                <a:schemeClr val="accent4"/>
              </a:buClr>
              <a:buFont typeface="Wingdings" panose="05000000000000000000" pitchFamily="2" charset="2"/>
              <a:buChar char="v"/>
            </a:pPr>
            <a:r>
              <a:rPr lang="ru-RU" sz="3100" b="1" i="1" dirty="0">
                <a:latin typeface="Monotype Corsiva" panose="03010101010201010101" pitchFamily="66" charset="0"/>
              </a:rPr>
              <a:t>осознание значимости чтения и изучения литературы для своего дальнейшего развития; </a:t>
            </a:r>
          </a:p>
          <a:p>
            <a:pPr>
              <a:buClr>
                <a:schemeClr val="accent4"/>
              </a:buClr>
              <a:buFont typeface="Wingdings" panose="05000000000000000000" pitchFamily="2" charset="2"/>
              <a:buChar char="v"/>
            </a:pPr>
            <a:r>
              <a:rPr lang="ru-RU" sz="3100" b="1" i="1" dirty="0">
                <a:latin typeface="Monotype Corsiva" panose="03010101010201010101" pitchFamily="66" charset="0"/>
              </a:rPr>
              <a:t>формирование потребности в систематическом чтении как средстве познания мира и себя в этом мире, как в способе своего эстетического и интеллектуального удовлетворения; </a:t>
            </a:r>
          </a:p>
          <a:p>
            <a:pPr>
              <a:buClr>
                <a:schemeClr val="accent4"/>
              </a:buClr>
              <a:buFont typeface="Wingdings" panose="05000000000000000000" pitchFamily="2" charset="2"/>
              <a:buChar char="v"/>
            </a:pPr>
            <a:r>
              <a:rPr lang="ru-RU" sz="3100" b="1" i="1" dirty="0">
                <a:latin typeface="Monotype Corsiva" panose="03010101010201010101" pitchFamily="66" charset="0"/>
              </a:rPr>
              <a:t>восприятие литературы как одной из основных культурных ценностей народа (отражающей его менталитет, историю, мировосприятие) и человечества (содержащей смыслы, важные для человечества в целом);</a:t>
            </a:r>
          </a:p>
          <a:p>
            <a:pPr>
              <a:buClr>
                <a:schemeClr val="accent4"/>
              </a:buClr>
              <a:buFont typeface="Wingdings" panose="05000000000000000000" pitchFamily="2" charset="2"/>
              <a:buChar char="v"/>
            </a:pPr>
            <a:r>
              <a:rPr lang="ru-RU" sz="3100" b="1" i="1" dirty="0">
                <a:latin typeface="Monotype Corsiva" panose="03010101010201010101" pitchFamily="66" charset="0"/>
              </a:rPr>
              <a:t>воспитание квалифицированного читателя со сформированным эстетическим вкусом, </a:t>
            </a:r>
            <a:r>
              <a:rPr lang="ru-RU" sz="3100" b="1" i="1" u="sng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способного аргументировать свое мнение и</a:t>
            </a:r>
            <a:r>
              <a:rPr lang="ru-RU" sz="31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  <a:r>
              <a:rPr lang="ru-RU" sz="3100" b="1" i="1" dirty="0">
                <a:latin typeface="Monotype Corsiva" panose="03010101010201010101" pitchFamily="66" charset="0"/>
              </a:rPr>
              <a:t>оформлять его словесно в устных и письменных высказываниях разных жанров, создавать развернутые высказывания аналитического и интерпретирующего характера, участвовать в обсуждении прочитанного, сознательно планировать свое досуговое чтение</a:t>
            </a:r>
          </a:p>
          <a:p>
            <a:endParaRPr lang="ru-RU" dirty="0"/>
          </a:p>
        </p:txBody>
      </p:sp>
      <p:sp>
        <p:nvSpPr>
          <p:cNvPr id="7" name="Выгнутая вверх стрелка 6"/>
          <p:cNvSpPr/>
          <p:nvPr/>
        </p:nvSpPr>
        <p:spPr>
          <a:xfrm rot="974502">
            <a:off x="8426692" y="477922"/>
            <a:ext cx="1225820" cy="420259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 rot="20625498" flipH="1">
            <a:off x="2616873" y="472344"/>
            <a:ext cx="1225820" cy="420259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5" y="3717922"/>
            <a:ext cx="5068792" cy="332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2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5330"/>
            <a:ext cx="12192000" cy="6858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Фрагменты письменных ответов учащихся</a:t>
            </a:r>
          </a:p>
          <a:p>
            <a:r>
              <a:rPr lang="ru-RU" sz="32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Как зовут главную героиню отрывка и какую роль сыграла она в судьбе Томаса Гарвея? (8 класс)</a:t>
            </a:r>
            <a:endParaRPr lang="ru-RU" sz="32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600" dirty="0">
                <a:latin typeface="Monotype Corsiva" panose="03010101010201010101" pitchFamily="66" charset="0"/>
              </a:rPr>
              <a:t>Главную героиню этого отрывка зовут Биче </a:t>
            </a:r>
            <a:r>
              <a:rPr lang="ru-RU" sz="3600" dirty="0" err="1">
                <a:latin typeface="Monotype Corsiva" panose="03010101010201010101" pitchFamily="66" charset="0"/>
              </a:rPr>
              <a:t>Сениэль</a:t>
            </a:r>
            <a:r>
              <a:rPr lang="ru-RU" sz="3600" dirty="0">
                <a:latin typeface="Monotype Corsiva" panose="03010101010201010101" pitchFamily="66" charset="0"/>
              </a:rPr>
              <a:t>. Она была умна, рассудительна, внимательна, имела как чувство собственного достоинства, так и чувство такта. Она была также и упорна, принимая решение, всегда следовала ему. Я считаю, что, не встреть ее Томас Гарвей, он так бы и прожил жизнь «с неясным томлением по несбывшемуся», неосознанно тоскуя по чему-то много большему, чем его обычная жизнь. Появление Биче в его жизни, на мой взгляд, послужило толчком к удивительным событиям… Она привнесла в его жизнь ту удивительную, захватывающую «легкость бытия», иначе же – «власть несбывшегося» ( </a:t>
            </a:r>
            <a:r>
              <a:rPr lang="ru-RU" sz="3600" dirty="0" err="1">
                <a:latin typeface="Monotype Corsiva" panose="03010101010201010101" pitchFamily="66" charset="0"/>
              </a:rPr>
              <a:t>Панчина</a:t>
            </a:r>
            <a:r>
              <a:rPr lang="ru-RU" sz="3600" dirty="0">
                <a:latin typeface="Monotype Corsiva" panose="03010101010201010101" pitchFamily="66" charset="0"/>
              </a:rPr>
              <a:t> С.)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58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6085" y="114152"/>
            <a:ext cx="8001000" cy="576262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 работа по литературе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719741" y="484331"/>
            <a:ext cx="45736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Формат работы в 9 классах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4141" y="941475"/>
            <a:ext cx="12117859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hlink"/>
                </a:solidFill>
                <a:latin typeface="Monotype Corsiva" panose="03010101010201010101" pitchFamily="66" charset="0"/>
              </a:rPr>
              <a:t>1 часть</a:t>
            </a:r>
            <a:r>
              <a:rPr lang="ru-RU" sz="2800" b="1" dirty="0">
                <a:latin typeface="Monotype Corsiva" panose="03010101010201010101" pitchFamily="66" charset="0"/>
              </a:rPr>
              <a:t>  - Ответьте на поставленный вопрос в форме связного монологического высказывания объемом 5-7 предложений.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ru-RU" sz="2800" b="1" i="1" dirty="0">
                <a:solidFill>
                  <a:schemeClr val="hlink"/>
                </a:solidFill>
                <a:latin typeface="Monotype Corsiva" panose="03010101010201010101" pitchFamily="66" charset="0"/>
              </a:rPr>
              <a:t>Например:</a:t>
            </a:r>
            <a:r>
              <a:rPr lang="ru-RU" sz="2800" b="1" dirty="0">
                <a:latin typeface="Monotype Corsiva" panose="03010101010201010101" pitchFamily="66" charset="0"/>
              </a:rPr>
              <a:t> </a:t>
            </a:r>
            <a:r>
              <a:rPr lang="ru-RU" sz="2400" dirty="0">
                <a:ln>
                  <a:solidFill>
                    <a:schemeClr val="tx1"/>
                  </a:solidFill>
                </a:ln>
                <a:solidFill>
                  <a:srgbClr val="CC00FF"/>
                </a:solidFill>
                <a:latin typeface="Monotype Corsiva" panose="03010101010201010101" pitchFamily="66" charset="0"/>
              </a:rPr>
              <a:t>С каким эпизодом текста связаны слова Сотникова: «Чудак! С кем ты вздумал тягаться?... Это же машина! Или ты будешь служить ей, или она сотрет тебя в порошок!» и размышления Рыбака: «…в игре, которая называется жизнью, чаще с выигрышем оказывается тот, кто больше  хитрит». Кто из героев оказывается прав в этом споре?.</a:t>
            </a:r>
          </a:p>
          <a:p>
            <a:pPr marL="457200" indent="-457200">
              <a:spcBef>
                <a:spcPct val="50000"/>
              </a:spcBef>
              <a:defRPr/>
            </a:pPr>
            <a:r>
              <a:rPr lang="ru-RU" sz="2800" b="1" dirty="0">
                <a:solidFill>
                  <a:schemeClr val="hlink"/>
                </a:solidFill>
                <a:latin typeface="Monotype Corsiva" panose="03010101010201010101" pitchFamily="66" charset="0"/>
              </a:rPr>
              <a:t>2 часть</a:t>
            </a:r>
            <a:r>
              <a:rPr lang="ru-RU" sz="2800" b="1" dirty="0">
                <a:latin typeface="Monotype Corsiva" panose="03010101010201010101" pitchFamily="66" charset="0"/>
              </a:rPr>
              <a:t> – Напишите сочинение объемом не менее 90 слов. Как вы понимаете смысл подчеркнутых фраз в эпизоде? </a:t>
            </a:r>
          </a:p>
        </p:txBody>
      </p:sp>
    </p:spTree>
    <p:extLst>
      <p:ext uri="{BB962C8B-B14F-4D97-AF65-F5344CB8AC3E}">
        <p14:creationId xmlns:p14="http://schemas.microsoft.com/office/powerpoint/2010/main" val="425264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205" y="93275"/>
            <a:ext cx="11913799" cy="66535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Как вы понимаете смысл подчеркнутых слов в предложенном эпизоде (по роману Б. Васильева «В списках не значился»)?</a:t>
            </a:r>
            <a:r>
              <a:rPr lang="ru-RU" sz="3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(фраза «Я – русский солдат») </a:t>
            </a:r>
            <a:r>
              <a:rPr lang="ru-RU" sz="36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(9 класс)</a:t>
            </a:r>
            <a:endParaRPr lang="ru-RU" sz="36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  <a:p>
            <a:pPr marL="0" indent="0">
              <a:buNone/>
            </a:pPr>
            <a:r>
              <a:rPr lang="ru-RU" sz="3200" dirty="0">
                <a:latin typeface="Monotype Corsiva" panose="03010101010201010101" pitchFamily="66" charset="0"/>
              </a:rPr>
              <a:t>Я думаю, что в этих словах Николая – вся его жизнь, все то, ради чего он сражался. Вместо фамилии и имени, вместо звания он произносит: «Я - русский солдат». В них звучит боль, тяжесть, страх и страдания, которые перенес он (не один, а множество таких же парней)…но в них же и гордость за себя, за то, что он до сих пор на ногах, за то, что русский солдат стоит перед фашистами с высоко поднятой головой, за то, что почти год сражался, рисковал своей жизнью. Его имя уже не важно, важно то, что все вокруг поражены были его силой духа и его мужеством, его упорством. Важно то, что столкнувшись с таким сопротивлением одного русского солдата в начале войны, фашисты понимают, что легко завоевать такую страну им не удастся.  (</a:t>
            </a:r>
            <a:r>
              <a:rPr lang="ru-RU" sz="3200" dirty="0" err="1">
                <a:latin typeface="Monotype Corsiva" panose="03010101010201010101" pitchFamily="66" charset="0"/>
              </a:rPr>
              <a:t>Чапуркина</a:t>
            </a:r>
            <a:r>
              <a:rPr lang="ru-RU" sz="3200" dirty="0">
                <a:latin typeface="Monotype Corsiva" panose="03010101010201010101" pitchFamily="66" charset="0"/>
              </a:rPr>
              <a:t> Д.)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10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11154" y="95250"/>
            <a:ext cx="9130056" cy="838200"/>
          </a:xfrm>
        </p:spPr>
        <p:txBody>
          <a:bodyPr>
            <a:noAutofit/>
          </a:bodyPr>
          <a:lstStyle/>
          <a:p>
            <a:pPr eaLnBrk="1" hangingPunct="1"/>
            <a:r>
              <a:rPr lang="ru-RU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 работа по литературе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85895" y="1302469"/>
            <a:ext cx="11174134" cy="4354108"/>
          </a:xfrm>
        </p:spPr>
        <p:txBody>
          <a:bodyPr>
            <a:normAutofit/>
          </a:bodyPr>
          <a:lstStyle/>
          <a:p>
            <a:pPr algn="ctr" eaLnBrk="1" hangingPunct="1">
              <a:buFont typeface="Wingdings" panose="05000000000000000000" pitchFamily="2" charset="2"/>
              <a:buChar char="q"/>
            </a:pPr>
            <a:r>
              <a:rPr lang="ru-RU" sz="3600" b="1" dirty="0" err="1">
                <a:effectLst/>
                <a:latin typeface="Monotype Corsiva" panose="03010101010201010101" pitchFamily="66" charset="0"/>
              </a:rPr>
              <a:t>Д.Лондон</a:t>
            </a:r>
            <a:r>
              <a:rPr lang="ru-RU" sz="3600" b="1" dirty="0">
                <a:effectLst/>
                <a:latin typeface="Monotype Corsiva" panose="03010101010201010101" pitchFamily="66" charset="0"/>
              </a:rPr>
              <a:t> «Мартин Иден»</a:t>
            </a:r>
          </a:p>
          <a:p>
            <a:pPr marL="0" indent="0" algn="ctr" eaLnBrk="1" hangingPunct="1">
              <a:buNone/>
            </a:pPr>
            <a:r>
              <a:rPr lang="ru-RU" sz="3600" b="1" dirty="0">
                <a:latin typeface="Monotype Corsiva" panose="03010101010201010101" pitchFamily="66" charset="0"/>
              </a:rPr>
              <a:t>Как может влиять общественное мнение на судьбу творца?</a:t>
            </a:r>
            <a:endParaRPr lang="ru-RU" sz="3600" b="1" dirty="0">
              <a:effectLst/>
              <a:latin typeface="Monotype Corsiva" panose="03010101010201010101" pitchFamily="66" charset="0"/>
            </a:endParaRPr>
          </a:p>
          <a:p>
            <a:pPr algn="ctr" eaLnBrk="1" hangingPunct="1">
              <a:buFont typeface="Wingdings" panose="05000000000000000000" pitchFamily="2" charset="2"/>
              <a:buChar char="q"/>
            </a:pPr>
            <a:r>
              <a:rPr lang="ru-RU" sz="3600" b="1" dirty="0">
                <a:effectLst/>
                <a:latin typeface="Monotype Corsiva" panose="03010101010201010101" pitchFamily="66" charset="0"/>
              </a:rPr>
              <a:t>Дж. </a:t>
            </a:r>
            <a:r>
              <a:rPr lang="ru-RU" sz="3600" b="1" dirty="0" err="1">
                <a:effectLst/>
                <a:latin typeface="Monotype Corsiva" panose="03010101010201010101" pitchFamily="66" charset="0"/>
              </a:rPr>
              <a:t>Оруэл</a:t>
            </a:r>
            <a:r>
              <a:rPr lang="ru-RU" sz="3600" b="1" dirty="0">
                <a:effectLst/>
                <a:latin typeface="Monotype Corsiva" panose="03010101010201010101" pitchFamily="66" charset="0"/>
              </a:rPr>
              <a:t> «1984»</a:t>
            </a:r>
          </a:p>
          <a:p>
            <a:pPr marL="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Mongolian Baiti" panose="03000500000000000000" pitchFamily="66" charset="0"/>
              </a:rPr>
              <a:t>Согласны ли Вы с тем, что предательство губительно для самого предателя?</a:t>
            </a:r>
            <a:endParaRPr lang="ru-RU" sz="3200" b="1" i="1" dirty="0">
              <a:effectLst/>
              <a:latin typeface="Times New Roman" panose="02020603050405020304" pitchFamily="18" charset="0"/>
              <a:cs typeface="Mongolian Baiti" panose="03000500000000000000" pitchFamily="66" charset="0"/>
            </a:endParaRPr>
          </a:p>
          <a:p>
            <a:pPr algn="ctr" eaLnBrk="1" hangingPunct="1">
              <a:buFont typeface="Wingdings" panose="05000000000000000000" pitchFamily="2" charset="2"/>
              <a:buChar char="q"/>
            </a:pPr>
            <a:r>
              <a:rPr lang="ru-RU" sz="3600" b="1" dirty="0">
                <a:effectLst/>
                <a:latin typeface="Monotype Corsiva" panose="03010101010201010101" pitchFamily="66" charset="0"/>
              </a:rPr>
              <a:t>Э.-М. Ремарк «Три товарища»</a:t>
            </a:r>
          </a:p>
          <a:p>
            <a:pPr marL="0" indent="0" algn="ctr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ли любовь быть спасением в тяжелые времена?</a:t>
            </a:r>
            <a:endParaRPr lang="ru-RU" sz="32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None/>
            </a:pPr>
            <a:endParaRPr lang="ru-RU" sz="3600" b="1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711154" y="627183"/>
            <a:ext cx="781746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10 -11 классы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214365" y="5562421"/>
            <a:ext cx="45720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v"/>
            </a:pPr>
            <a:r>
              <a:rPr lang="ru-RU" sz="3600" b="1" dirty="0">
                <a:latin typeface="Monotype Corsiva" panose="03010101010201010101" pitchFamily="66" charset="0"/>
              </a:rPr>
              <a:t>Формат итогового сочинения</a:t>
            </a:r>
          </a:p>
        </p:txBody>
      </p:sp>
    </p:spTree>
    <p:extLst>
      <p:ext uri="{BB962C8B-B14F-4D97-AF65-F5344CB8AC3E}">
        <p14:creationId xmlns:p14="http://schemas.microsoft.com/office/powerpoint/2010/main" val="268483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  <p:bldP spid="20487" grpId="0"/>
      <p:bldP spid="2048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smiles24.ru/data/smiles/anime-knigi-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75862">
            <a:off x="-135192" y="-437421"/>
            <a:ext cx="3078396" cy="2665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097248" y="0"/>
            <a:ext cx="9723829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отбора произведений для гимназического чтения:</a:t>
            </a:r>
          </a:p>
          <a:p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произведения стадии литературного развития учащегося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доступность литературного произведения школьникам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(возрастное соответствие); 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нравственный потенциал художественного текста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 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ценность;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значимость произведения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(его популярность и наличие литературно-критической оценки); 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произведению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 мнению читателей-школьников) </a:t>
            </a:r>
          </a:p>
        </p:txBody>
      </p:sp>
    </p:spTree>
    <p:extLst>
      <p:ext uri="{BB962C8B-B14F-4D97-AF65-F5344CB8AC3E}">
        <p14:creationId xmlns:p14="http://schemas.microsoft.com/office/powerpoint/2010/main" val="223142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468" y="181504"/>
            <a:ext cx="11164331" cy="72227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Продолжение формирования ценностно-смысловых и общекультурных ориентаций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0322" y="862120"/>
            <a:ext cx="2306596" cy="724930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  <a:r>
              <a:rPr lang="ru-RU" sz="2800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ценностно-смысловые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9468" y="2062153"/>
            <a:ext cx="4810899" cy="238897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Что такое любовь (в особенности первая любовь)? Как отличить истинную дружбу от ложной? Плыть «по течению» со всеми или все-таки отстаивать свою позицию, несмотря ни на что?</a:t>
            </a:r>
          </a:p>
          <a:p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Именно в книгах подросток может найти идеалы доброты, верности и преданности, на которые стоит ориентироваться; примеры дружбы, любви и взаимовыручки, на которые стоит равняться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3630" y="4926228"/>
            <a:ext cx="4522574" cy="177937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А. де Сент-Экзюпери «Маленький принц», М. Твен «Принц и нищий», А. Дюма «Три мушкетера», Б. Железников «Чучело», В. Скотт «Айвенго» и др.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2241304" y="1625196"/>
            <a:ext cx="484632" cy="40365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13124" y="825419"/>
            <a:ext cx="2199504" cy="799777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общекультурные</a:t>
            </a:r>
            <a:r>
              <a:rPr lang="ru-RU" sz="2000" b="1" dirty="0">
                <a:solidFill>
                  <a:schemeClr val="tx1"/>
                </a:solidFill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15200" y="2095456"/>
            <a:ext cx="3995352" cy="1559546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Интерес к более детальному и глубокому изучению отечественной и всемирной истории, искусства, религии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125730" y="4191868"/>
            <a:ext cx="4374292" cy="1696287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В. Гюго «Собор Парижской Богоматери», А. Толстой «Князь Серебряный», Б. Полевой «Повесть о настоящем человеке», В. Богомолов «Иван»,, В. Васильев «А зори здесь тихие», «В списках не значился» и др.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2241304" y="4484428"/>
            <a:ext cx="484632" cy="40365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9070560" y="1658499"/>
            <a:ext cx="484632" cy="40365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9070560" y="3721608"/>
            <a:ext cx="484632" cy="40365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9" grpId="0" animBg="1"/>
      <p:bldP spid="10" grpId="0" animBg="1"/>
      <p:bldP spid="12" grpId="0" animBg="1"/>
      <p:bldP spid="15" grpId="0" animBg="1"/>
      <p:bldP spid="17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5" y="-146467"/>
            <a:ext cx="12192000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508" y="365725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           </a:t>
            </a:r>
            <a:r>
              <a:rPr lang="ru-RU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Гимназическое чтение(два направления)</a:t>
            </a:r>
          </a:p>
        </p:txBody>
      </p:sp>
      <p:sp>
        <p:nvSpPr>
          <p:cNvPr id="13" name="Выгнутая вверх стрелка 12"/>
          <p:cNvSpPr/>
          <p:nvPr/>
        </p:nvSpPr>
        <p:spPr>
          <a:xfrm rot="2178537">
            <a:off x="8310540" y="678367"/>
            <a:ext cx="2400926" cy="833422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 rot="19421463" flipH="1">
            <a:off x="1955047" y="678367"/>
            <a:ext cx="2400926" cy="833422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21508" y="2053006"/>
            <a:ext cx="5974293" cy="1446550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211434" y="2070132"/>
            <a:ext cx="58881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Гимназическое тестирование</a:t>
            </a:r>
          </a:p>
          <a:p>
            <a:pPr algn="ctr"/>
            <a:r>
              <a:rPr lang="ru-RU" sz="4000" dirty="0">
                <a:latin typeface="Monotype Corsiva" panose="03010101010201010101" pitchFamily="66" charset="0"/>
              </a:rPr>
              <a:t>(сентябрь)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573659" y="2053006"/>
            <a:ext cx="5346356" cy="1446550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846180" y="2008577"/>
            <a:ext cx="480131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Гимназическая</a:t>
            </a:r>
            <a:r>
              <a:rPr lang="ru-RU" sz="44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  <a:r>
              <a:rPr lang="ru-RU" sz="40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работа</a:t>
            </a:r>
            <a:endParaRPr lang="ru-RU" sz="4400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  <a:p>
            <a:pPr algn="ctr"/>
            <a:r>
              <a:rPr lang="ru-RU" sz="4400" dirty="0">
                <a:latin typeface="Monotype Corsiva" panose="03010101010201010101" pitchFamily="66" charset="0"/>
              </a:rPr>
              <a:t>(</a:t>
            </a:r>
            <a:r>
              <a:rPr lang="ru-RU" sz="4000" dirty="0">
                <a:latin typeface="Monotype Corsiva" panose="03010101010201010101" pitchFamily="66" charset="0"/>
              </a:rPr>
              <a:t>январь-февраль</a:t>
            </a:r>
            <a:r>
              <a:rPr lang="ru-RU" sz="4400" dirty="0">
                <a:latin typeface="Monotype Corsiva" panose="03010101010201010101" pitchFamily="66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6500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1048756"/>
              </p:ext>
            </p:extLst>
          </p:nvPr>
        </p:nvGraphicFramePr>
        <p:xfrm>
          <a:off x="125506" y="80683"/>
          <a:ext cx="11904308" cy="66428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{C4B1156A-380E-4F78-BDF5-A606A8083BF9}</a:tableStyleId>
              </a:tblPr>
              <a:tblGrid>
                <a:gridCol w="114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3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49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07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Класс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(произведения для тестирования)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сентябрь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(произведения для гимназической работы, один на выбор) 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январь-февраль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Н. Носов «Приключения Незнайки и его друзей»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А.Н. Толстой «Буратино»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А. Волков «Волшебник Изумрудного города»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Э. Сетон-Томпсон «Домино»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9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Дж. Толкин «Хоббит»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М.Твен «Приключения Тома Сойера»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А.Линдгрен «Пеппи-Длинный чулок»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Д. Дефо «Приключения Робинзона Крузо»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Т. Александрова «Кузька»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Н.В. Гоголь «Майская ночь,  или Утопленница»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97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Ж.Верн «Таинственный остров»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А.Беляев «Голова профессора Доуэля»</a:t>
                      </a:r>
                      <a:endParaRPr lang="ru-RU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А. де Сент-Экзюпери «Маленький принц»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Н. Обручев «Земля Санникова»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Б. Полевой «Повесть о настоящем человеке»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В.О. Богомолов «Иван»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077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А. Толстой «Князь Серебряный»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Н. Гоголь «Тарас Бульба»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М. Твен «Принц и нищий»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А. Дюма «Три мушкетера»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О. Генри «Рассказы» (10 рассказов)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Б. Железников «Чучело»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Б. Васильев «А зори здесь тихие…»</a:t>
                      </a:r>
                      <a:endParaRPr lang="ru-RU" sz="18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</a:rPr>
                        <a:t>В. Кондратьев «Сашка»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61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8782281"/>
              </p:ext>
            </p:extLst>
          </p:nvPr>
        </p:nvGraphicFramePr>
        <p:xfrm>
          <a:off x="125506" y="80683"/>
          <a:ext cx="11904308" cy="64670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{C4B1156A-380E-4F78-BDF5-A606A8083BF9}</a:tableStyleId>
              </a:tblPr>
              <a:tblGrid>
                <a:gridCol w="114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9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39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85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Класс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(произведения для тестирования)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сентябрь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Литература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(произведения для гимназической работы, один на выбор) </a:t>
                      </a:r>
                      <a:endParaRPr lang="ru-RU" sz="18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январь-февраль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05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Monotype Corsiva" panose="03010101010201010101" pitchFamily="66" charset="0"/>
                        </a:rPr>
                        <a:t>8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6799" marR="667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Р. Брэдбери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«451 по Фаренгейту»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Ч. Айтматов «Белый пароход»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В. Гюго «Собор Парижской Богоматери»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Н. Гоголь «Портрет» </a:t>
                      </a:r>
                      <a:endParaRPr lang="ru-RU" sz="1800" b="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А. Грин «Бегущая по волнам»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В. Скотт «Айвенго»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О. Уайльд «Портрет Дориана Грея»</a:t>
                      </a:r>
                      <a:endParaRPr lang="ru-RU" sz="1800" b="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56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Monotype Corsiva" panose="03010101010201010101" pitchFamily="66" charset="0"/>
                        </a:rPr>
                        <a:t>9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6799" marR="667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А.С. Пушкин «Евгений Онегин»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М.Ю. Лермонтов «Герой нашего времени»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В. Быков «Сотников»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Н.В. Гоголь «Мертвые души»</a:t>
                      </a:r>
                      <a:endParaRPr lang="ru-RU" sz="18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И. Тургенев «Вешние воды»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Б. Васильев «В списках не значился»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С. Моэм «Луна и грош»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5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Monotype Corsiva" panose="03010101010201010101" pitchFamily="66" charset="0"/>
                        </a:rPr>
                        <a:t>10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6799" marR="667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 Л. Н. Толстой «Война и мир»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Э. Ремарк «Три товарища»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Дж. </a:t>
                      </a:r>
                      <a:r>
                        <a:rPr lang="ru-RU" sz="1800" b="0" kern="1200" dirty="0" err="1">
                          <a:solidFill>
                            <a:schemeClr val="dk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Оруэл</a:t>
                      </a: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 «1984»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  <a:ea typeface="+mn-ea"/>
                          <a:cs typeface="+mn-cs"/>
                        </a:rPr>
                        <a:t>Д. Лондон «Мартин Иден»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Monotype Corsiva" panose="03010101010201010101" pitchFamily="66" charset="0"/>
                        </a:rPr>
                        <a:t>11</a:t>
                      </a:r>
                      <a:endParaRPr lang="ru-RU" sz="1600" dirty="0">
                        <a:solidFill>
                          <a:schemeClr val="tx1"/>
                        </a:solidFill>
                        <a:effectLst>
                          <a:glow rad="63500">
                            <a:schemeClr val="accent4">
                              <a:satMod val="175000"/>
                              <a:alpha val="40000"/>
                            </a:schemeClr>
                          </a:glow>
                        </a:effectLst>
                        <a:latin typeface="Monotype Corsiva" panose="03010101010201010101" pitchFamily="66" charset="0"/>
                        <a:ea typeface="Times New Roman" panose="02020603050405020304" pitchFamily="18" charset="0"/>
                      </a:endParaRPr>
                    </a:p>
                  </a:txBody>
                  <a:tcPr marL="66799" marR="6679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М. Булгаков «Мастер и Маргарита»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М. Шолохов «Тихий Дон»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Произведения малой формы – один текст русской литературы и один зарубежной: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В. Маканин «Кавказский пленник», Д. И. «Рубина «Двойная фамилия»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Э.-Э. </a:t>
                      </a:r>
                      <a:r>
                        <a:rPr lang="ru-RU" sz="1800" b="0" dirty="0" err="1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Шмитт</a:t>
                      </a: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 «Оскар и розовая дама»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Х. Мураками «Зеркало»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Р. Бах «Чайка Джонатан Ливингстон»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>
                            <a:glow rad="63500">
                              <a:schemeClr val="accent4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+mn-lt"/>
                        </a:rPr>
                        <a:t>П. Коэльо «Вероника решает умереть»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374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928" y="289656"/>
            <a:ext cx="10515600" cy="903503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chemeClr val="accent5"/>
                </a:solidFill>
              </a:rPr>
              <a:t>                                   </a:t>
            </a:r>
            <a:r>
              <a:rPr lang="ru-RU" sz="40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Гимназическое тестирование (5-11 </a:t>
            </a:r>
            <a:r>
              <a:rPr lang="ru-RU" sz="4000" b="1" i="1" dirty="0" err="1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кл</a:t>
            </a:r>
            <a:r>
              <a:rPr lang="ru-RU" sz="4000" b="1" i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.)</a:t>
            </a:r>
            <a:endParaRPr lang="ru-RU" sz="2800" b="1" i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107461" y="1197943"/>
            <a:ext cx="2102708" cy="1054442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учебно-познавательные</a:t>
            </a:r>
            <a:r>
              <a:rPr lang="ru-RU" sz="1400" b="1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22855" y="2529920"/>
            <a:ext cx="2271919" cy="1563381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Проверка знаний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25431" y="3311609"/>
            <a:ext cx="1837036" cy="2179374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Знание времени, места действия и основных событий в произведении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11462" y="4568544"/>
            <a:ext cx="1894703" cy="2179374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Знание системы героев, их портретов, речевых характеристик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767119" y="3311610"/>
            <a:ext cx="1851454" cy="2179374"/>
          </a:xfrm>
          <a:prstGeom prst="roundRect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Знание значимых деталей и эпизодов в структуре текста художественного произведения</a:t>
            </a:r>
          </a:p>
        </p:txBody>
      </p:sp>
      <p:sp>
        <p:nvSpPr>
          <p:cNvPr id="17" name="Выгнутая вверх стрелка 16"/>
          <p:cNvSpPr/>
          <p:nvPr/>
        </p:nvSpPr>
        <p:spPr>
          <a:xfrm rot="1299160">
            <a:off x="7249039" y="2335850"/>
            <a:ext cx="2177366" cy="627087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 rot="20300840" flipH="1">
            <a:off x="2891223" y="2335849"/>
            <a:ext cx="2177366" cy="627087"/>
          </a:xfrm>
          <a:prstGeom prst="curved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5950293" y="4122585"/>
            <a:ext cx="417040" cy="416674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024733" y="2295171"/>
            <a:ext cx="268160" cy="191963"/>
          </a:xfrm>
          <a:prstGeom prst="downArrow">
            <a:avLst/>
          </a:prstGeom>
          <a:solidFill>
            <a:srgbClr val="FFFFCC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8" descr="http://smiles24.ru/data/smiles/anime-knigi-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3291">
            <a:off x="9843442" y="812159"/>
            <a:ext cx="1921609" cy="1664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53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0" y="101711"/>
            <a:ext cx="8948223" cy="838200"/>
          </a:xfrm>
          <a:noFill/>
        </p:spPr>
        <p:txBody>
          <a:bodyPr>
            <a:noAutofit/>
          </a:bodyPr>
          <a:lstStyle/>
          <a:p>
            <a:pPr algn="ctr" eaLnBrk="1" hangingPunct="1"/>
            <a:r>
              <a:rPr lang="ru-RU" sz="4800" b="1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Варианты тестовых заданий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125835" y="1795244"/>
            <a:ext cx="11937534" cy="5062756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1.На каком языке писала Татьяна письмо Онегину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на французском		Б) на русском		В) на английском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 следующей характеристике: «Всегда скромна. Всегда послушна//Всегда как утро весела.//Как жизнь поэта простодушна.//Как поцелуй любви мила…» дан портрет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Ольги	Б) Татьяны	В) Алины	Г) Дуни	Д) Полины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За кого вышла замуж Татьяна Ларина?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за генерала	Б) за бригадира	 В) за улана	Д) за сержанта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Произведение какого поэта читал перед дуэлью Ленский?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Гёте	Б) Шиллера	В) Жуковского	 Г) Баратынского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О ком это? «Чудак печальный и опасный,//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Созданье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ада иль небес,//Сей ангел, сей надменный бес,//Что ж он»?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Ленский	Б) Онегин	В) Лирический герой </a:t>
            </a:r>
          </a:p>
          <a:p>
            <a:pPr marL="0" indent="0" algn="ctr" eaLnBrk="1" hangingPunct="1">
              <a:lnSpc>
                <a:spcPct val="80000"/>
              </a:lnSpc>
              <a:buClr>
                <a:schemeClr val="accent4"/>
              </a:buClr>
              <a:buNone/>
            </a:pP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2448101" y="710710"/>
            <a:ext cx="710002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accent1"/>
              </a:buClr>
            </a:pPr>
            <a:r>
              <a:rPr lang="ru-RU" sz="48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А</a:t>
            </a:r>
            <a:r>
              <a:rPr lang="ru-RU" sz="4400" b="1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. С. Пушкин «Евгений Онегин»</a:t>
            </a:r>
            <a:r>
              <a:rPr lang="ru-RU" sz="4400" dirty="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04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1" grpId="0" build="p"/>
      <p:bldP spid="174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2382</Words>
  <Application>Microsoft Office PowerPoint</Application>
  <PresentationFormat>Широкоэкранный</PresentationFormat>
  <Paragraphs>342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Calibri Light</vt:lpstr>
      <vt:lpstr>Mongolian Baiti</vt:lpstr>
      <vt:lpstr>Monotype Corsiva</vt:lpstr>
      <vt:lpstr>Times New Roman</vt:lpstr>
      <vt:lpstr>Wingdings</vt:lpstr>
      <vt:lpstr>Тема Office</vt:lpstr>
      <vt:lpstr>Презентация PowerPoint</vt:lpstr>
      <vt:lpstr>Гимназическое чтение</vt:lpstr>
      <vt:lpstr>Презентация PowerPoint</vt:lpstr>
      <vt:lpstr>Продолжение формирования ценностно-смысловых и общекультурных ориентаций</vt:lpstr>
      <vt:lpstr>            Гимназическое чтение(два направления)</vt:lpstr>
      <vt:lpstr>Презентация PowerPoint</vt:lpstr>
      <vt:lpstr>Презентация PowerPoint</vt:lpstr>
      <vt:lpstr>                                   Гимназическое тестирование (5-11 кл.)</vt:lpstr>
      <vt:lpstr>Варианты тестовых заданий</vt:lpstr>
      <vt:lpstr>Варианты тестовых заданий</vt:lpstr>
      <vt:lpstr>Варианты тестовых заданий</vt:lpstr>
      <vt:lpstr>                                   Гимназическое работа (1-11 класс)</vt:lpstr>
      <vt:lpstr>                                 2 класс</vt:lpstr>
      <vt:lpstr>Гимназическая работы во 2-4 классах</vt:lpstr>
      <vt:lpstr>Гимназическая работы во 2-4 классах</vt:lpstr>
      <vt:lpstr>Гимназическая работы во 5-11 классах</vt:lpstr>
      <vt:lpstr>Презентация PowerPoint</vt:lpstr>
      <vt:lpstr>Презентация PowerPoint</vt:lpstr>
      <vt:lpstr>Презентация PowerPoint</vt:lpstr>
      <vt:lpstr>Презентация PowerPoint</vt:lpstr>
      <vt:lpstr>Гимназическая работа по литературе</vt:lpstr>
      <vt:lpstr>Презентация PowerPoint</vt:lpstr>
      <vt:lpstr>Гимназическая работа по литературе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Читательская компетенция позволяет объединить ценностно-смысловые компетенции с личностными компетенциями</dc:title>
  <dc:creator>User</dc:creator>
  <cp:lastModifiedBy>Богза Юлия Ивановна</cp:lastModifiedBy>
  <cp:revision>94</cp:revision>
  <cp:lastPrinted>2025-12-19T06:58:06Z</cp:lastPrinted>
  <dcterms:created xsi:type="dcterms:W3CDTF">2017-03-20T17:18:49Z</dcterms:created>
  <dcterms:modified xsi:type="dcterms:W3CDTF">2025-12-19T11:30:25Z</dcterms:modified>
</cp:coreProperties>
</file>