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60" r:id="rId5"/>
    <p:sldId id="258" r:id="rId6"/>
    <p:sldId id="261" r:id="rId7"/>
    <p:sldId id="262" r:id="rId8"/>
    <p:sldId id="269" r:id="rId9"/>
    <p:sldId id="263" r:id="rId10"/>
    <p:sldId id="264" r:id="rId11"/>
    <p:sldId id="265" r:id="rId12"/>
    <p:sldId id="266" r:id="rId13"/>
    <p:sldId id="267" r:id="rId14"/>
    <p:sldId id="268" r:id="rId15"/>
    <p:sldId id="277" r:id="rId16"/>
    <p:sldId id="278" r:id="rId17"/>
    <p:sldId id="279" r:id="rId18"/>
    <p:sldId id="280" r:id="rId19"/>
    <p:sldId id="281" r:id="rId20"/>
    <p:sldId id="282" r:id="rId21"/>
    <p:sldId id="283" r:id="rId22"/>
    <p:sldId id="284" r:id="rId23"/>
    <p:sldId id="285" r:id="rId24"/>
    <p:sldId id="286" r:id="rId25"/>
    <p:sldId id="271" r:id="rId26"/>
    <p:sldId id="272" r:id="rId27"/>
    <p:sldId id="273" r:id="rId28"/>
    <p:sldId id="274" r:id="rId29"/>
    <p:sldId id="275" r:id="rId30"/>
    <p:sldId id="276" r:id="rId3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sorterViewPr>
    <p:cViewPr>
      <p:scale>
        <a:sx n="100" d="100"/>
        <a:sy n="100" d="100"/>
      </p:scale>
      <p:origin x="0" y="-270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AEB577-AAE2-4000-BE57-7F1464CA4ABF}" type="datetimeFigureOut">
              <a:rPr lang="ru-RU" smtClean="0"/>
              <a:t>22.12.2025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335144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AEB577-AAE2-4000-BE57-7F1464CA4ABF}" type="datetimeFigureOut">
              <a:rPr lang="ru-RU" smtClean="0"/>
              <a:t>22.12.2025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3654562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AEB577-AAE2-4000-BE57-7F1464CA4ABF}" type="datetimeFigureOut">
              <a:rPr lang="ru-RU" smtClean="0"/>
              <a:t>22.12.2025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1916030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AEB577-AAE2-4000-BE57-7F1464CA4ABF}" type="datetimeFigureOut">
              <a:rPr lang="ru-RU" smtClean="0"/>
              <a:t>22.12.2025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3496931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AEB577-AAE2-4000-BE57-7F1464CA4ABF}" type="datetimeFigureOut">
              <a:rPr lang="ru-RU" smtClean="0"/>
              <a:t>22.12.2025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2247021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AEB577-AAE2-4000-BE57-7F1464CA4ABF}" type="datetimeFigureOut">
              <a:rPr lang="ru-RU" smtClean="0"/>
              <a:t>22.12.2025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3735537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AEB577-AAE2-4000-BE57-7F1464CA4ABF}" type="datetimeFigureOut">
              <a:rPr lang="ru-RU" smtClean="0"/>
              <a:t>22.12.2025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4003494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AEB577-AAE2-4000-BE57-7F1464CA4ABF}" type="datetimeFigureOut">
              <a:rPr lang="ru-RU" smtClean="0"/>
              <a:t>22.12.2025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2330911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AEB577-AAE2-4000-BE57-7F1464CA4ABF}" type="datetimeFigureOut">
              <a:rPr lang="ru-RU" smtClean="0"/>
              <a:t>22.12.2025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803749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4AEB577-AAE2-4000-BE57-7F1464CA4ABF}" type="datetimeFigureOut">
              <a:rPr lang="ru-RU" smtClean="0"/>
              <a:t>22.12.2025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770762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4AEB577-AAE2-4000-BE57-7F1464CA4ABF}" type="datetimeFigureOut">
              <a:rPr lang="ru-RU" smtClean="0"/>
              <a:t>22.12.2025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38B31A6-CB48-460E-863C-A25784EE156D}" type="slidenum">
              <a:rPr lang="ru-RU" smtClean="0"/>
              <a:t>‹#›</a:t>
            </a:fld>
            <a:endParaRPr lang="ru-RU"/>
          </a:p>
        </p:txBody>
      </p:sp>
    </p:spTree>
    <p:extLst>
      <p:ext uri="{BB962C8B-B14F-4D97-AF65-F5344CB8AC3E}">
        <p14:creationId xmlns:p14="http://schemas.microsoft.com/office/powerpoint/2010/main" val="3900190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AEB577-AAE2-4000-BE57-7F1464CA4ABF}" type="datetimeFigureOut">
              <a:rPr lang="ru-RU" smtClean="0"/>
              <a:t>22.12.2025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B31A6-CB48-460E-863C-A25784EE156D}" type="slidenum">
              <a:rPr lang="ru-RU" smtClean="0"/>
              <a:t>‹#›</a:t>
            </a:fld>
            <a:endParaRPr lang="ru-RU"/>
          </a:p>
        </p:txBody>
      </p:sp>
    </p:spTree>
    <p:extLst>
      <p:ext uri="{BB962C8B-B14F-4D97-AF65-F5344CB8AC3E}">
        <p14:creationId xmlns:p14="http://schemas.microsoft.com/office/powerpoint/2010/main" val="1803209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798474"/>
          </a:xfrm>
        </p:spPr>
        <p:txBody>
          <a:bodyPr>
            <a:normAutofit/>
          </a:bodyPr>
          <a:lstStyle/>
          <a:p>
            <a:r>
              <a:rPr lang="ru-RU" dirty="0" smtClean="0"/>
              <a:t>Анализ результатов итогового сочинения </a:t>
            </a:r>
            <a:br>
              <a:rPr lang="ru-RU" dirty="0" smtClean="0"/>
            </a:br>
            <a:r>
              <a:rPr lang="ru-RU" dirty="0" smtClean="0"/>
              <a:t>2025-26 учебного года</a:t>
            </a:r>
            <a:endParaRPr lang="ru-RU" dirty="0"/>
          </a:p>
        </p:txBody>
      </p:sp>
    </p:spTree>
    <p:extLst>
      <p:ext uri="{BB962C8B-B14F-4D97-AF65-F5344CB8AC3E}">
        <p14:creationId xmlns:p14="http://schemas.microsoft.com/office/powerpoint/2010/main" val="3378942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a:t>Типичные недостатки сочинений, выявленные при их оценивании по критерию №2 («Аргументация. Привлечение литературного материала»)</a:t>
            </a:r>
            <a:endParaRPr lang="ru-RU" sz="3600" dirty="0"/>
          </a:p>
        </p:txBody>
      </p:sp>
      <p:sp>
        <p:nvSpPr>
          <p:cNvPr id="3" name="Объект 2"/>
          <p:cNvSpPr>
            <a:spLocks noGrp="1"/>
          </p:cNvSpPr>
          <p:nvPr>
            <p:ph idx="1"/>
          </p:nvPr>
        </p:nvSpPr>
        <p:spPr>
          <a:xfrm>
            <a:off x="838200" y="1825625"/>
            <a:ext cx="10515600" cy="4602884"/>
          </a:xfrm>
        </p:spPr>
        <p:txBody>
          <a:bodyPr>
            <a:normAutofit fontScale="92500" lnSpcReduction="10000"/>
          </a:bodyPr>
          <a:lstStyle/>
          <a:p>
            <a:r>
              <a:rPr lang="ru-RU" dirty="0" smtClean="0"/>
              <a:t>Выпускники привлекают литературный материал не вполне уместно с точки зрения выбранной темы; сохраняя фабулу, искажают авторскую идею.</a:t>
            </a:r>
          </a:p>
          <a:p>
            <a:r>
              <a:rPr lang="ru-RU" b="1" dirty="0" smtClean="0"/>
              <a:t>Опасен ли, по Вашему мнению, </a:t>
            </a:r>
            <a:r>
              <a:rPr lang="ru-RU" b="1" u="sng" dirty="0" smtClean="0"/>
              <a:t>эгоизм</a:t>
            </a:r>
            <a:r>
              <a:rPr lang="ru-RU" b="1" dirty="0" smtClean="0"/>
              <a:t> для </a:t>
            </a:r>
            <a:r>
              <a:rPr lang="ru-RU" b="1" u="sng" dirty="0" smtClean="0"/>
              <a:t>любви</a:t>
            </a:r>
            <a:r>
              <a:rPr lang="ru-RU" b="1" dirty="0" smtClean="0"/>
              <a:t>?</a:t>
            </a:r>
          </a:p>
          <a:p>
            <a:pPr marL="0" indent="0">
              <a:buNone/>
            </a:pPr>
            <a:r>
              <a:rPr lang="ru-RU" i="1" dirty="0" smtClean="0"/>
              <a:t>Чацкий и Софья, Софья и Молчалин, Онегин и Татьяна, княгиня Вера и Желтков, «Чистый понедельник», «Солнечный удар», Раскольников и Соня</a:t>
            </a:r>
          </a:p>
          <a:p>
            <a:pPr marL="0" indent="0">
              <a:buNone/>
            </a:pPr>
            <a:r>
              <a:rPr lang="ru-RU" dirty="0" smtClean="0"/>
              <a:t>Проблема </a:t>
            </a:r>
            <a:r>
              <a:rPr lang="ru-RU" dirty="0" smtClean="0"/>
              <a:t>безответной любви, проблема выбора между чувством и долгом, между чувством и предназначением и др.</a:t>
            </a:r>
          </a:p>
          <a:p>
            <a:r>
              <a:rPr lang="ru-RU" b="1" dirty="0" smtClean="0"/>
              <a:t>Какие поступки по отношению к другим свидетельствуют о духовной зрелости человека? </a:t>
            </a:r>
            <a:r>
              <a:rPr lang="ru-RU" dirty="0" smtClean="0"/>
              <a:t>(</a:t>
            </a:r>
            <a:r>
              <a:rPr lang="ru-RU" i="1" dirty="0" smtClean="0"/>
              <a:t>Духовная зрелость – верность своему выбору. </a:t>
            </a:r>
            <a:r>
              <a:rPr lang="ru-RU" i="1" dirty="0" err="1" smtClean="0"/>
              <a:t>Андрий</a:t>
            </a:r>
            <a:r>
              <a:rPr lang="ru-RU" i="1" dirty="0" smtClean="0"/>
              <a:t> выбрал любовь и остался верен своему выбору</a:t>
            </a:r>
            <a:r>
              <a:rPr lang="ru-RU" dirty="0" smtClean="0"/>
              <a:t>)</a:t>
            </a:r>
          </a:p>
          <a:p>
            <a:endParaRPr lang="ru-RU" dirty="0"/>
          </a:p>
        </p:txBody>
      </p:sp>
    </p:spTree>
    <p:extLst>
      <p:ext uri="{BB962C8B-B14F-4D97-AF65-F5344CB8AC3E}">
        <p14:creationId xmlns:p14="http://schemas.microsoft.com/office/powerpoint/2010/main" val="4155747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a:t>Типичные недостатки сочинений, выявленные при их оценивании по критерию №2 («Аргументация. Привлечение литературного материала»)</a:t>
            </a:r>
            <a:endParaRPr lang="ru-RU" sz="3600" dirty="0"/>
          </a:p>
        </p:txBody>
      </p:sp>
      <p:sp>
        <p:nvSpPr>
          <p:cNvPr id="3" name="Объект 2"/>
          <p:cNvSpPr>
            <a:spLocks noGrp="1"/>
          </p:cNvSpPr>
          <p:nvPr>
            <p:ph idx="1"/>
          </p:nvPr>
        </p:nvSpPr>
        <p:spPr>
          <a:xfrm>
            <a:off x="838200" y="1825624"/>
            <a:ext cx="10515600" cy="4866121"/>
          </a:xfrm>
        </p:spPr>
        <p:txBody>
          <a:bodyPr>
            <a:normAutofit fontScale="77500" lnSpcReduction="20000"/>
          </a:bodyPr>
          <a:lstStyle/>
          <a:p>
            <a:r>
              <a:rPr lang="ru-RU" dirty="0" smtClean="0"/>
              <a:t>Речевое оформление, не соответствующее литературному материалу с точки зрения стиля (функциональный стиль русского  языка, </a:t>
            </a:r>
            <a:r>
              <a:rPr lang="ru-RU" dirty="0" err="1" smtClean="0"/>
              <a:t>идиостиль</a:t>
            </a:r>
            <a:r>
              <a:rPr lang="ru-RU" dirty="0" smtClean="0"/>
              <a:t> автора), исторической эпохи, идейно-художественного содержания произведения.</a:t>
            </a:r>
          </a:p>
          <a:p>
            <a:pPr marL="0" indent="0">
              <a:buNone/>
            </a:pPr>
            <a:r>
              <a:rPr lang="ru-RU" i="1" dirty="0" smtClean="0">
                <a:solidFill>
                  <a:srgbClr val="0070C0"/>
                </a:solidFill>
              </a:rPr>
              <a:t>Как рано мог он лицемерить,</a:t>
            </a:r>
          </a:p>
          <a:p>
            <a:pPr marL="0" indent="0">
              <a:buNone/>
            </a:pPr>
            <a:r>
              <a:rPr lang="ru-RU" i="1" dirty="0" smtClean="0">
                <a:solidFill>
                  <a:srgbClr val="0070C0"/>
                </a:solidFill>
              </a:rPr>
              <a:t>Таить надежду, ревновать,</a:t>
            </a:r>
          </a:p>
          <a:p>
            <a:pPr marL="0" indent="0">
              <a:buNone/>
            </a:pPr>
            <a:r>
              <a:rPr lang="ru-RU" i="1" dirty="0" smtClean="0">
                <a:solidFill>
                  <a:srgbClr val="0070C0"/>
                </a:solidFill>
              </a:rPr>
              <a:t>Разуверять, заставить верить,</a:t>
            </a:r>
          </a:p>
          <a:p>
            <a:pPr marL="0" indent="0">
              <a:buNone/>
            </a:pPr>
            <a:r>
              <a:rPr lang="ru-RU" i="1" dirty="0" smtClean="0">
                <a:solidFill>
                  <a:srgbClr val="0070C0"/>
                </a:solidFill>
              </a:rPr>
              <a:t>Казаться мрачным, изнывать … </a:t>
            </a:r>
            <a:r>
              <a:rPr lang="ru-RU" dirty="0" smtClean="0"/>
              <a:t>= </a:t>
            </a:r>
            <a:r>
              <a:rPr lang="ru-RU" i="1" dirty="0" smtClean="0"/>
              <a:t>Онегин обладал яркой харизмой и пользовался ею весьма эгоистично </a:t>
            </a:r>
            <a:r>
              <a:rPr lang="ru-RU" i="1" dirty="0" smtClean="0">
                <a:sym typeface="Wingdings" panose="05000000000000000000" pitchFamily="2" charset="2"/>
              </a:rPr>
              <a:t></a:t>
            </a:r>
          </a:p>
          <a:p>
            <a:pPr marL="0" indent="0">
              <a:buNone/>
            </a:pPr>
            <a:r>
              <a:rPr lang="ru-RU" i="1" dirty="0" smtClean="0">
                <a:sym typeface="Wingdings" panose="05000000000000000000" pitchFamily="2" charset="2"/>
              </a:rPr>
              <a:t>Семья Мармеладовых относится к малоимущим </a:t>
            </a:r>
            <a:r>
              <a:rPr lang="ru-RU" dirty="0" smtClean="0">
                <a:sym typeface="Wingdings" panose="05000000000000000000" pitchFamily="2" charset="2"/>
              </a:rPr>
              <a:t>(вар. </a:t>
            </a:r>
            <a:r>
              <a:rPr lang="ru-RU" i="1" dirty="0" smtClean="0">
                <a:sym typeface="Wingdings" panose="05000000000000000000" pitchFamily="2" charset="2"/>
              </a:rPr>
              <a:t>неблагополучным</a:t>
            </a:r>
            <a:r>
              <a:rPr lang="ru-RU" dirty="0" smtClean="0">
                <a:sym typeface="Wingdings" panose="05000000000000000000" pitchFamily="2" charset="2"/>
              </a:rPr>
              <a:t>) </a:t>
            </a:r>
            <a:r>
              <a:rPr lang="ru-RU" i="1" dirty="0" smtClean="0">
                <a:sym typeface="Wingdings" panose="05000000000000000000" pitchFamily="2" charset="2"/>
              </a:rPr>
              <a:t>семьям, но ее члены все-таки любят друг друга.</a:t>
            </a:r>
          </a:p>
          <a:p>
            <a:pPr marL="0" indent="0">
              <a:buNone/>
            </a:pPr>
            <a:r>
              <a:rPr lang="ru-RU" i="1" dirty="0" smtClean="0">
                <a:sym typeface="Wingdings" panose="05000000000000000000" pitchFamily="2" charset="2"/>
              </a:rPr>
              <a:t>Тарас Бульба был служебным человеком, скупым на эмоции.</a:t>
            </a:r>
          </a:p>
          <a:p>
            <a:pPr marL="0" indent="0">
              <a:buNone/>
            </a:pPr>
            <a:r>
              <a:rPr lang="ru-RU" i="1" dirty="0" smtClean="0">
                <a:sym typeface="Wingdings" panose="05000000000000000000" pitchFamily="2" charset="2"/>
              </a:rPr>
              <a:t>Раскольников признается в убийстве встречной девушке, но Соня не ругает Раскольникова и не сдаёт.</a:t>
            </a:r>
          </a:p>
          <a:p>
            <a:pPr marL="0" indent="0">
              <a:buNone/>
            </a:pPr>
            <a:r>
              <a:rPr lang="ru-RU" i="1" dirty="0" smtClean="0">
                <a:sym typeface="Wingdings" panose="05000000000000000000" pitchFamily="2" charset="2"/>
              </a:rPr>
              <a:t>Чтобы прокормить семью, Соня служила в эскорте.</a:t>
            </a:r>
          </a:p>
          <a:p>
            <a:pPr marL="0" indent="0">
              <a:buNone/>
            </a:pPr>
            <a:r>
              <a:rPr lang="ru-RU" i="1" dirty="0" smtClean="0">
                <a:sym typeface="Wingdings" panose="05000000000000000000" pitchFamily="2" charset="2"/>
              </a:rPr>
              <a:t>Её парень (Онегин, Эраст и др.) показал себя </a:t>
            </a:r>
            <a:r>
              <a:rPr lang="ru-RU" i="1" dirty="0" smtClean="0">
                <a:sym typeface="Wingdings" panose="05000000000000000000" pitchFamily="2" charset="2"/>
              </a:rPr>
              <a:t>эгоистом.</a:t>
            </a:r>
            <a:endParaRPr lang="ru-RU" i="1" dirty="0"/>
          </a:p>
        </p:txBody>
      </p:sp>
    </p:spTree>
    <p:extLst>
      <p:ext uri="{BB962C8B-B14F-4D97-AF65-F5344CB8AC3E}">
        <p14:creationId xmlns:p14="http://schemas.microsoft.com/office/powerpoint/2010/main" val="68935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76984"/>
          </a:xfrm>
        </p:spPr>
        <p:txBody>
          <a:bodyPr>
            <a:normAutofit fontScale="90000"/>
          </a:bodyPr>
          <a:lstStyle/>
          <a:p>
            <a:r>
              <a:rPr lang="ru-RU" sz="3600" b="1" dirty="0" smtClean="0"/>
              <a:t>Опасен ли, по Вашему мнению, эгоизм для любви?</a:t>
            </a:r>
          </a:p>
        </p:txBody>
      </p:sp>
      <p:sp>
        <p:nvSpPr>
          <p:cNvPr id="3" name="Объект 2"/>
          <p:cNvSpPr>
            <a:spLocks noGrp="1"/>
          </p:cNvSpPr>
          <p:nvPr>
            <p:ph idx="1"/>
          </p:nvPr>
        </p:nvSpPr>
        <p:spPr>
          <a:xfrm>
            <a:off x="838200" y="1108364"/>
            <a:ext cx="10515600" cy="5403272"/>
          </a:xfrm>
        </p:spPr>
        <p:txBody>
          <a:bodyPr>
            <a:normAutofit fontScale="85000" lnSpcReduction="20000"/>
          </a:bodyPr>
          <a:lstStyle/>
          <a:p>
            <a:pPr marL="0" indent="0">
              <a:buNone/>
            </a:pPr>
            <a:r>
              <a:rPr lang="ru-RU" dirty="0" smtClean="0"/>
              <a:t>	</a:t>
            </a:r>
            <a:r>
              <a:rPr lang="ru-RU" i="1" dirty="0" smtClean="0"/>
              <a:t>Приведем пример из произведения «Горе от ума». В этом произведении рассказывается о молодом человеке, который отправился в путешествие на три года, оставив возлюбленную. София, как уехал её молодой человек, сразу же нашла ему замену – секретаря отца. Вернувшись с путешествия, главный герой сразу же поехал к своей возлюбленной. Он думал, что после долгого расставания она встретит его тепло. Он сильно ошибся. Она встретила его с холодом и эгоизмом, что она его даже видеть не хочет. Тогда герой понял, что у нее появился возлюбленный. Он пытался как-то это узнать, но постоянно принимал поражение. Вскоре он догадался, кто же ее новый возлюбленный, это был секретарь отца. Однажды главного героя позвали на бал. Главный герой на бале говорил всем всякую чушь, которую никто не понимал. Сделав вывод о нём, его возлюбленная сказала, что он сумасшедший и не дружит с головой. Она хотела, чтоб он здесь больше не появлялся. Из приведенного произведения мы можем сказать, что здесь присутствует эгоизм к главному герою от его возлюбленной. …</a:t>
            </a:r>
          </a:p>
          <a:p>
            <a:pPr marL="0" indent="0">
              <a:buNone/>
            </a:pPr>
            <a:r>
              <a:rPr lang="ru-RU" i="1" dirty="0" smtClean="0"/>
              <a:t>	Сделаем вывод и смело можем сказать, что эгоизм на самом деле опасен, так как это очень сильно давит на психику и из-за этого человек не сможет верить в любовь, как герой из романа «Горе от ума».</a:t>
            </a:r>
            <a:endParaRPr lang="ru-RU" i="1" dirty="0"/>
          </a:p>
        </p:txBody>
      </p:sp>
    </p:spTree>
    <p:extLst>
      <p:ext uri="{BB962C8B-B14F-4D97-AF65-F5344CB8AC3E}">
        <p14:creationId xmlns:p14="http://schemas.microsoft.com/office/powerpoint/2010/main" val="1758536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Пути предупреждения: </a:t>
            </a:r>
            <a:r>
              <a:rPr lang="ru-RU" dirty="0" err="1" smtClean="0"/>
              <a:t>критериальное</a:t>
            </a:r>
            <a:r>
              <a:rPr lang="ru-RU" dirty="0" smtClean="0"/>
              <a:t> оценивание</a:t>
            </a:r>
            <a:endParaRPr lang="ru-RU" dirty="0"/>
          </a:p>
        </p:txBody>
      </p:sp>
      <p:sp>
        <p:nvSpPr>
          <p:cNvPr id="3" name="Объект 2"/>
          <p:cNvSpPr>
            <a:spLocks noGrp="1"/>
          </p:cNvSpPr>
          <p:nvPr>
            <p:ph sz="half" idx="1"/>
          </p:nvPr>
        </p:nvSpPr>
        <p:spPr>
          <a:xfrm>
            <a:off x="838200" y="1825624"/>
            <a:ext cx="10515600" cy="1149627"/>
          </a:xfrm>
        </p:spPr>
        <p:txBody>
          <a:bodyPr>
            <a:normAutofit fontScale="85000" lnSpcReduction="20000"/>
          </a:bodyPr>
          <a:lstStyle/>
          <a:p>
            <a:pPr marL="0" indent="0">
              <a:buNone/>
            </a:pPr>
            <a:r>
              <a:rPr lang="ru-RU" dirty="0" smtClean="0"/>
              <a:t>«</a:t>
            </a:r>
            <a:r>
              <a:rPr lang="ru-RU" i="1" dirty="0" smtClean="0"/>
              <a:t>Рекомендуемые критерии оценивания итогового сочинения организациями, реализующими образовательные программы высшего образования</a:t>
            </a:r>
            <a:r>
              <a:rPr lang="ru-RU" dirty="0" smtClean="0"/>
              <a:t>» более информативны для учащихся и могут быть использованы как инструмент формирующего оценивания</a:t>
            </a:r>
            <a:endParaRPr lang="ru-RU" dirty="0"/>
          </a:p>
        </p:txBody>
      </p:sp>
      <p:pic>
        <p:nvPicPr>
          <p:cNvPr id="6" name="Объект 5"/>
          <p:cNvPicPr>
            <a:picLocks noGrp="1" noChangeAspect="1"/>
          </p:cNvPicPr>
          <p:nvPr>
            <p:ph sz="half" idx="2"/>
          </p:nvPr>
        </p:nvPicPr>
        <p:blipFill>
          <a:blip r:embed="rId2"/>
          <a:stretch>
            <a:fillRect/>
          </a:stretch>
        </p:blipFill>
        <p:spPr>
          <a:xfrm>
            <a:off x="838200" y="3280051"/>
            <a:ext cx="10515600" cy="2983629"/>
          </a:xfrm>
          <a:prstGeom prst="rect">
            <a:avLst/>
          </a:prstGeom>
        </p:spPr>
      </p:pic>
    </p:spTree>
    <p:extLst>
      <p:ext uri="{BB962C8B-B14F-4D97-AF65-F5344CB8AC3E}">
        <p14:creationId xmlns:p14="http://schemas.microsoft.com/office/powerpoint/2010/main" val="1339924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sz="half" idx="1"/>
          </p:nvPr>
        </p:nvPicPr>
        <p:blipFill>
          <a:blip r:embed="rId2"/>
          <a:stretch>
            <a:fillRect/>
          </a:stretch>
        </p:blipFill>
        <p:spPr>
          <a:xfrm>
            <a:off x="339436" y="307270"/>
            <a:ext cx="8980936" cy="6273639"/>
          </a:xfrm>
          <a:prstGeom prst="rect">
            <a:avLst/>
          </a:prstGeom>
        </p:spPr>
      </p:pic>
      <p:pic>
        <p:nvPicPr>
          <p:cNvPr id="9" name="Объект 8"/>
          <p:cNvPicPr>
            <a:picLocks noGrp="1" noChangeAspect="1"/>
          </p:cNvPicPr>
          <p:nvPr>
            <p:ph sz="half" idx="2"/>
          </p:nvPr>
        </p:nvPicPr>
        <p:blipFill>
          <a:blip r:embed="rId3"/>
          <a:stretch>
            <a:fillRect/>
          </a:stretch>
        </p:blipFill>
        <p:spPr>
          <a:xfrm>
            <a:off x="2364721" y="1875762"/>
            <a:ext cx="9342372" cy="1568327"/>
          </a:xfrm>
          <a:prstGeom prst="rect">
            <a:avLst/>
          </a:prstGeom>
        </p:spPr>
      </p:pic>
    </p:spTree>
    <p:extLst>
      <p:ext uri="{BB962C8B-B14F-4D97-AF65-F5344CB8AC3E}">
        <p14:creationId xmlns:p14="http://schemas.microsoft.com/office/powerpoint/2010/main" val="2200608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006475"/>
          </a:xfrm>
        </p:spPr>
        <p:txBody>
          <a:bodyPr/>
          <a:lstStyle/>
          <a:p>
            <a:r>
              <a:rPr lang="ru-RU" dirty="0" smtClean="0"/>
              <a:t>Пути предупреждения</a:t>
            </a:r>
            <a:endParaRPr lang="ru-RU" dirty="0"/>
          </a:p>
        </p:txBody>
      </p:sp>
      <p:sp>
        <p:nvSpPr>
          <p:cNvPr id="3" name="Объект 2"/>
          <p:cNvSpPr>
            <a:spLocks noGrp="1"/>
          </p:cNvSpPr>
          <p:nvPr>
            <p:ph idx="1"/>
          </p:nvPr>
        </p:nvSpPr>
        <p:spPr>
          <a:xfrm>
            <a:off x="838200" y="1371600"/>
            <a:ext cx="10515600" cy="4805363"/>
          </a:xfrm>
        </p:spPr>
        <p:txBody>
          <a:bodyPr/>
          <a:lstStyle/>
          <a:p>
            <a:r>
              <a:rPr lang="ru-RU" dirty="0" err="1" smtClean="0"/>
              <a:t>Метапредметные</a:t>
            </a:r>
            <a:r>
              <a:rPr lang="ru-RU" dirty="0" smtClean="0"/>
              <a:t> результаты: базовые логические действия. «</a:t>
            </a:r>
            <a:r>
              <a:rPr lang="ru-RU" i="1" dirty="0" smtClean="0"/>
              <a:t>Кто не понимает логики, обычно не понимает и того, что он её не понимает</a:t>
            </a:r>
            <a:r>
              <a:rPr lang="ru-RU" dirty="0" smtClean="0"/>
              <a:t>».</a:t>
            </a:r>
          </a:p>
          <a:p>
            <a:r>
              <a:rPr lang="ru-RU" dirty="0" smtClean="0"/>
              <a:t>Формирование у обучающихся умений, связанных с коррекцией (редактированием) текстов сочинений (наличие такого обязательного этапа создания собственного текста, как работа с черновиком; последовательность выполнения работы над ошибками в сочинениях). </a:t>
            </a:r>
          </a:p>
          <a:p>
            <a:endParaRPr lang="ru-RU" dirty="0"/>
          </a:p>
        </p:txBody>
      </p:sp>
    </p:spTree>
    <p:extLst>
      <p:ext uri="{BB962C8B-B14F-4D97-AF65-F5344CB8AC3E}">
        <p14:creationId xmlns:p14="http://schemas.microsoft.com/office/powerpoint/2010/main" val="2272568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Критерий «</a:t>
            </a:r>
            <a:r>
              <a:rPr lang="ru-RU" dirty="0" smtClean="0"/>
              <a:t>Композиция и …»</a:t>
            </a:r>
            <a:endParaRPr lang="ru-RU" dirty="0"/>
          </a:p>
        </p:txBody>
      </p:sp>
      <p:sp>
        <p:nvSpPr>
          <p:cNvPr id="3" name="Объект 2"/>
          <p:cNvSpPr>
            <a:spLocks noGrp="1"/>
          </p:cNvSpPr>
          <p:nvPr>
            <p:ph idx="1"/>
          </p:nvPr>
        </p:nvSpPr>
        <p:spPr/>
        <p:txBody>
          <a:bodyPr>
            <a:normAutofit fontScale="92500" lnSpcReduction="20000"/>
          </a:bodyPr>
          <a:lstStyle/>
          <a:p>
            <a:pPr marL="514350" indent="-514350">
              <a:buFont typeface="+mj-lt"/>
              <a:buAutoNum type="arabicPeriod"/>
            </a:pPr>
            <a:r>
              <a:rPr lang="ru-RU" dirty="0"/>
              <a:t>Наличие обязательных частей в структуре текста (вступление, основная часть, заключение</a:t>
            </a:r>
            <a:r>
              <a:rPr lang="ru-RU" dirty="0" smtClean="0"/>
              <a:t>)</a:t>
            </a:r>
          </a:p>
          <a:p>
            <a:r>
              <a:rPr lang="ru-RU" i="1" dirty="0" smtClean="0"/>
              <a:t>…</a:t>
            </a:r>
            <a:r>
              <a:rPr lang="ru-RU" i="1" dirty="0"/>
              <a:t>Трёхчастное построение речи… – почти универсальный закон </a:t>
            </a:r>
            <a:r>
              <a:rPr lang="ru-RU" i="1" dirty="0" smtClean="0"/>
              <a:t>конструирования нехудожественного </a:t>
            </a:r>
            <a:r>
              <a:rPr lang="ru-RU" i="1" dirty="0"/>
              <a:t>текста. Вступление предполагает введение в тему, ознакомление </a:t>
            </a:r>
            <a:r>
              <a:rPr lang="ru-RU" i="1" dirty="0" smtClean="0"/>
              <a:t>с предметом </a:t>
            </a:r>
            <a:r>
              <a:rPr lang="ru-RU" i="1" dirty="0"/>
              <a:t>речи. Основная часть содержит развитие основной мысли, намеченное </a:t>
            </a:r>
            <a:r>
              <a:rPr lang="ru-RU" i="1" dirty="0" smtClean="0"/>
              <a:t>во вступлении</a:t>
            </a:r>
            <a:r>
              <a:rPr lang="ru-RU" i="1" dirty="0"/>
              <a:t>. Здесь непосредственно и разносторонне раскрывается тема, </a:t>
            </a:r>
            <a:r>
              <a:rPr lang="ru-RU" i="1" dirty="0" smtClean="0"/>
              <a:t>решаются поставленные </a:t>
            </a:r>
            <a:r>
              <a:rPr lang="ru-RU" i="1" dirty="0"/>
              <a:t>проблемы, сообщаются основные сведения, суть дела. В </a:t>
            </a:r>
            <a:r>
              <a:rPr lang="ru-RU" i="1" dirty="0" smtClean="0"/>
              <a:t>заключении обычно </a:t>
            </a:r>
            <a:r>
              <a:rPr lang="ru-RU" i="1" dirty="0"/>
              <a:t>подводится итог, формулируются со всей определённостью выводы, </a:t>
            </a:r>
            <a:r>
              <a:rPr lang="ru-RU" i="1" dirty="0" smtClean="0"/>
              <a:t>суммируется сказанное </a:t>
            </a:r>
            <a:r>
              <a:rPr lang="ru-RU" i="1" dirty="0"/>
              <a:t>(М.Н. Кожина</a:t>
            </a:r>
            <a:r>
              <a:rPr lang="ru-RU" i="1" dirty="0" smtClean="0"/>
              <a:t>).</a:t>
            </a:r>
          </a:p>
          <a:p>
            <a:pPr marL="514350" indent="-514350">
              <a:buFont typeface="+mj-lt"/>
              <a:buAutoNum type="arabicPeriod" startAt="2"/>
            </a:pPr>
            <a:r>
              <a:rPr lang="ru-RU" dirty="0" smtClean="0"/>
              <a:t>отсутствие/наличие </a:t>
            </a:r>
            <a:r>
              <a:rPr lang="ru-RU" dirty="0"/>
              <a:t>ошибок в композиции (композиционно-текстовые ошибки: пропорциональность частей текста и т.п</a:t>
            </a:r>
            <a:r>
              <a:rPr lang="ru-RU" dirty="0" smtClean="0"/>
              <a:t>.);</a:t>
            </a:r>
            <a:endParaRPr lang="ru-RU" dirty="0"/>
          </a:p>
        </p:txBody>
      </p:sp>
    </p:spTree>
    <p:extLst>
      <p:ext uri="{BB962C8B-B14F-4D97-AF65-F5344CB8AC3E}">
        <p14:creationId xmlns:p14="http://schemas.microsoft.com/office/powerpoint/2010/main" val="231081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Критерий «</a:t>
            </a:r>
            <a:r>
              <a:rPr lang="ru-RU" dirty="0"/>
              <a:t>Композиция и …»</a:t>
            </a:r>
          </a:p>
        </p:txBody>
      </p:sp>
      <p:sp>
        <p:nvSpPr>
          <p:cNvPr id="5" name="Объект 4"/>
          <p:cNvSpPr>
            <a:spLocks noGrp="1"/>
          </p:cNvSpPr>
          <p:nvPr>
            <p:ph idx="1"/>
          </p:nvPr>
        </p:nvSpPr>
        <p:spPr/>
        <p:txBody>
          <a:bodyPr>
            <a:normAutofit/>
          </a:bodyPr>
          <a:lstStyle/>
          <a:p>
            <a:pPr marL="0" indent="0">
              <a:buNone/>
            </a:pPr>
            <a:endParaRPr lang="ru-RU" dirty="0"/>
          </a:p>
          <a:p>
            <a:pPr marL="514350" indent="-514350">
              <a:buFont typeface="+mj-lt"/>
              <a:buAutoNum type="arabicPeriod" startAt="3"/>
            </a:pPr>
            <a:r>
              <a:rPr lang="ru-RU" dirty="0" smtClean="0"/>
              <a:t>соответствие </a:t>
            </a:r>
            <a:r>
              <a:rPr lang="ru-RU" dirty="0"/>
              <a:t>композиции сочинения функционально-смысловому типу речи (</a:t>
            </a:r>
            <a:r>
              <a:rPr lang="ru-RU" b="1" dirty="0"/>
              <a:t>рассуждение</a:t>
            </a:r>
            <a:r>
              <a:rPr lang="ru-RU" dirty="0"/>
              <a:t>, </a:t>
            </a:r>
            <a:r>
              <a:rPr lang="ru-RU" b="1" dirty="0"/>
              <a:t>повествование</a:t>
            </a:r>
            <a:r>
              <a:rPr lang="ru-RU" dirty="0"/>
              <a:t>, описание</a:t>
            </a:r>
            <a:r>
              <a:rPr lang="ru-RU" dirty="0" smtClean="0"/>
              <a:t>).</a:t>
            </a:r>
            <a:endParaRPr lang="ru-RU" dirty="0"/>
          </a:p>
          <a:p>
            <a:pPr marL="0" indent="0">
              <a:buNone/>
            </a:pPr>
            <a:endParaRPr lang="ru-RU" dirty="0"/>
          </a:p>
        </p:txBody>
      </p:sp>
    </p:spTree>
    <p:extLst>
      <p:ext uri="{BB962C8B-B14F-4D97-AF65-F5344CB8AC3E}">
        <p14:creationId xmlns:p14="http://schemas.microsoft.com/office/powerpoint/2010/main" val="1090696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ru-RU" dirty="0" smtClean="0"/>
              <a:t>Речевое оформление: композиционная стройность (рассуждение)</a:t>
            </a:r>
            <a:endParaRPr lang="ru-RU" dirty="0"/>
          </a:p>
        </p:txBody>
      </p:sp>
      <p:sp>
        <p:nvSpPr>
          <p:cNvPr id="3" name="Объект 2"/>
          <p:cNvSpPr>
            <a:spLocks noGrp="1"/>
          </p:cNvSpPr>
          <p:nvPr>
            <p:ph idx="1"/>
          </p:nvPr>
        </p:nvSpPr>
        <p:spPr/>
        <p:txBody>
          <a:bodyPr>
            <a:normAutofit/>
          </a:bodyPr>
          <a:lstStyle/>
          <a:p>
            <a:r>
              <a:rPr lang="ru-RU" dirty="0" smtClean="0"/>
              <a:t>Рассуждение </a:t>
            </a:r>
            <a:r>
              <a:rPr lang="ru-RU" dirty="0"/>
              <a:t>оперирует понятиями, и они не всегда имеют </a:t>
            </a:r>
            <a:r>
              <a:rPr lang="ru-RU" dirty="0" smtClean="0"/>
              <a:t>соответствия </a:t>
            </a:r>
            <a:r>
              <a:rPr lang="ru-RU" dirty="0"/>
              <a:t>в эмпирическом опыте обучающегося, между понятиями </a:t>
            </a:r>
            <a:r>
              <a:rPr lang="ru-RU" dirty="0" smtClean="0"/>
              <a:t>устанавливаются </a:t>
            </a:r>
            <a:r>
              <a:rPr lang="ru-RU" dirty="0"/>
              <a:t>сложные логико-смысловые связи (причина, следствие, </a:t>
            </a:r>
            <a:r>
              <a:rPr lang="ru-RU" dirty="0" smtClean="0"/>
              <a:t>противопоставление</a:t>
            </a:r>
            <a:r>
              <a:rPr lang="ru-RU" dirty="0"/>
              <a:t>, аналогия и т.д.). </a:t>
            </a:r>
            <a:endParaRPr lang="ru-RU" dirty="0" smtClean="0"/>
          </a:p>
          <a:p>
            <a:r>
              <a:rPr lang="ru-RU" dirty="0" smtClean="0"/>
              <a:t>Рассуждение </a:t>
            </a:r>
            <a:r>
              <a:rPr lang="ru-RU" dirty="0"/>
              <a:t>обладает жёсткой </a:t>
            </a:r>
            <a:r>
              <a:rPr lang="ru-RU" dirty="0" smtClean="0"/>
              <a:t>схемой </a:t>
            </a:r>
            <a:r>
              <a:rPr lang="ru-RU" dirty="0"/>
              <a:t>развёртывания, которая организует </a:t>
            </a:r>
            <a:r>
              <a:rPr lang="ru-RU" dirty="0" smtClean="0"/>
              <a:t>высказывание: тезис – доказательство - вывод. </a:t>
            </a:r>
            <a:endParaRPr lang="ru-RU" dirty="0"/>
          </a:p>
        </p:txBody>
      </p:sp>
    </p:spTree>
    <p:extLst>
      <p:ext uri="{BB962C8B-B14F-4D97-AF65-F5344CB8AC3E}">
        <p14:creationId xmlns:p14="http://schemas.microsoft.com/office/powerpoint/2010/main" val="284567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Речевое оформление: композиция (рассуждение)</a:t>
            </a:r>
            <a:endParaRPr lang="ru-RU" b="1" dirty="0"/>
          </a:p>
        </p:txBody>
      </p:sp>
      <p:sp>
        <p:nvSpPr>
          <p:cNvPr id="3" name="Объект 2"/>
          <p:cNvSpPr>
            <a:spLocks noGrp="1"/>
          </p:cNvSpPr>
          <p:nvPr>
            <p:ph idx="1"/>
          </p:nvPr>
        </p:nvSpPr>
        <p:spPr/>
        <p:txBody>
          <a:bodyPr>
            <a:normAutofit/>
          </a:bodyPr>
          <a:lstStyle/>
          <a:p>
            <a:pPr marL="514350" indent="-514350">
              <a:buFont typeface="+mj-lt"/>
              <a:buAutoNum type="arabicParenR"/>
            </a:pPr>
            <a:r>
              <a:rPr lang="ru-RU" dirty="0" smtClean="0"/>
              <a:t>Наличие </a:t>
            </a:r>
            <a:r>
              <a:rPr lang="ru-RU" dirty="0"/>
              <a:t>обязательных </a:t>
            </a:r>
            <a:r>
              <a:rPr lang="ru-RU" dirty="0" smtClean="0"/>
              <a:t>композиционных элементов рассуждения «</a:t>
            </a:r>
            <a:r>
              <a:rPr lang="ru-RU" i="1" dirty="0" smtClean="0"/>
              <a:t>тезис </a:t>
            </a:r>
            <a:r>
              <a:rPr lang="ru-RU" i="1" dirty="0"/>
              <a:t>– доказательство – вывод</a:t>
            </a:r>
            <a:r>
              <a:rPr lang="ru-RU" dirty="0" smtClean="0"/>
              <a:t>»;</a:t>
            </a:r>
          </a:p>
          <a:p>
            <a:pPr marL="514350" indent="-514350">
              <a:buFont typeface="+mj-lt"/>
              <a:buAutoNum type="arabicParenR"/>
            </a:pPr>
            <a:r>
              <a:rPr lang="ru-RU" dirty="0" smtClean="0"/>
              <a:t>соответствие «</a:t>
            </a:r>
            <a:r>
              <a:rPr lang="ru-RU" i="1" dirty="0" smtClean="0"/>
              <a:t>тезис – доказательство – вывод</a:t>
            </a:r>
            <a:r>
              <a:rPr lang="ru-RU" dirty="0" smtClean="0"/>
              <a:t>»: </a:t>
            </a:r>
          </a:p>
          <a:p>
            <a:r>
              <a:rPr lang="ru-RU" dirty="0" smtClean="0"/>
              <a:t>основной тезис; </a:t>
            </a:r>
          </a:p>
          <a:p>
            <a:r>
              <a:rPr lang="ru-RU" dirty="0" smtClean="0"/>
              <a:t>доказательства (содержательное соответствие тезису; наличие </a:t>
            </a:r>
            <a:r>
              <a:rPr lang="ru-RU" dirty="0" err="1" smtClean="0"/>
              <a:t>микровывода</a:t>
            </a:r>
            <a:r>
              <a:rPr lang="ru-RU" dirty="0" smtClean="0"/>
              <a:t> после примера, </a:t>
            </a:r>
            <a:r>
              <a:rPr lang="ru-RU" dirty="0"/>
              <a:t>соответствующего </a:t>
            </a:r>
            <a:r>
              <a:rPr lang="ru-RU" dirty="0" smtClean="0"/>
              <a:t>тезису; порядок </a:t>
            </a:r>
            <a:r>
              <a:rPr lang="ru-RU" dirty="0"/>
              <a:t>расположения аргументов);</a:t>
            </a:r>
            <a:endParaRPr lang="ru-RU" dirty="0" smtClean="0"/>
          </a:p>
          <a:p>
            <a:r>
              <a:rPr lang="ru-RU" dirty="0" smtClean="0"/>
              <a:t>вывод (соответствие тезису и основной части, отсутствие дублирования, отсутствие "нового тезиса»).</a:t>
            </a:r>
            <a:endParaRPr lang="ru-RU" dirty="0"/>
          </a:p>
        </p:txBody>
      </p:sp>
    </p:spTree>
    <p:extLst>
      <p:ext uri="{BB962C8B-B14F-4D97-AF65-F5344CB8AC3E}">
        <p14:creationId xmlns:p14="http://schemas.microsoft.com/office/powerpoint/2010/main" val="3080564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229383453"/>
              </p:ext>
            </p:extLst>
          </p:nvPr>
        </p:nvGraphicFramePr>
        <p:xfrm>
          <a:off x="914401" y="476670"/>
          <a:ext cx="10377054" cy="5896419"/>
        </p:xfrm>
        <a:graphic>
          <a:graphicData uri="http://schemas.openxmlformats.org/drawingml/2006/table">
            <a:tbl>
              <a:tblPr firstRow="1" firstCol="1" bandRow="1" bandCol="1">
                <a:tableStyleId>{5C22544A-7EE6-4342-B048-85BDC9FD1C3A}</a:tableStyleId>
              </a:tblPr>
              <a:tblGrid>
                <a:gridCol w="1614887">
                  <a:extLst>
                    <a:ext uri="{9D8B030D-6E8A-4147-A177-3AD203B41FA5}">
                      <a16:colId xmlns:a16="http://schemas.microsoft.com/office/drawing/2014/main" val="20000"/>
                    </a:ext>
                  </a:extLst>
                </a:gridCol>
                <a:gridCol w="8762167">
                  <a:extLst>
                    <a:ext uri="{9D8B030D-6E8A-4147-A177-3AD203B41FA5}">
                      <a16:colId xmlns:a16="http://schemas.microsoft.com/office/drawing/2014/main" val="20001"/>
                    </a:ext>
                  </a:extLst>
                </a:gridCol>
              </a:tblGrid>
              <a:tr h="703089">
                <a:tc>
                  <a:txBody>
                    <a:bodyPr/>
                    <a:lstStyle/>
                    <a:p>
                      <a:pPr algn="ctr">
                        <a:spcAft>
                          <a:spcPts val="0"/>
                        </a:spcAft>
                      </a:pPr>
                      <a:r>
                        <a:rPr lang="ru-RU" sz="2400" dirty="0">
                          <a:effectLst/>
                        </a:rPr>
                        <a:t>НОМЕР </a:t>
                      </a:r>
                      <a:endParaRPr lang="ru-RU" sz="2400" dirty="0">
                        <a:effectLst/>
                        <a:latin typeface="Calibri"/>
                        <a:ea typeface="Times New Roman"/>
                      </a:endParaRPr>
                    </a:p>
                  </a:txBody>
                  <a:tcPr marL="71755" marR="36195" marT="17780" marB="17780" anchor="ctr"/>
                </a:tc>
                <a:tc>
                  <a:txBody>
                    <a:bodyPr/>
                    <a:lstStyle/>
                    <a:p>
                      <a:pPr algn="ctr">
                        <a:spcAft>
                          <a:spcPts val="0"/>
                        </a:spcAft>
                      </a:pPr>
                      <a:r>
                        <a:rPr lang="ru-RU" sz="2400" dirty="0">
                          <a:effectLst/>
                        </a:rPr>
                        <a:t>ТЕМА</a:t>
                      </a:r>
                      <a:endParaRPr lang="ru-RU" sz="2400" dirty="0">
                        <a:effectLst/>
                        <a:latin typeface="Times New Roman"/>
                        <a:ea typeface="Times New Roman"/>
                      </a:endParaRPr>
                    </a:p>
                  </a:txBody>
                  <a:tcPr marL="71755" marR="36195" marT="17780" marB="17780" anchor="ctr"/>
                </a:tc>
                <a:extLst>
                  <a:ext uri="{0D108BD9-81ED-4DB2-BD59-A6C34878D82A}">
                    <a16:rowId xmlns:a16="http://schemas.microsoft.com/office/drawing/2014/main" val="10000"/>
                  </a:ext>
                </a:extLst>
              </a:tr>
              <a:tr h="871399">
                <a:tc>
                  <a:txBody>
                    <a:bodyPr/>
                    <a:lstStyle/>
                    <a:p>
                      <a:pPr algn="ctr"/>
                      <a:r>
                        <a:rPr lang="ru-RU" sz="2400" dirty="0" smtClean="0">
                          <a:effectLst/>
                        </a:rPr>
                        <a:t>105.</a:t>
                      </a:r>
                      <a:endParaRPr lang="ru-RU" sz="2400" dirty="0"/>
                    </a:p>
                  </a:txBody>
                  <a:tcPr marL="71755" marR="36195" marT="17780" marB="17780" anchor="ctr"/>
                </a:tc>
                <a:tc>
                  <a:txBody>
                    <a:bodyPr/>
                    <a:lstStyle/>
                    <a:p>
                      <a:pPr>
                        <a:spcAft>
                          <a:spcPts val="0"/>
                        </a:spcAft>
                      </a:pPr>
                      <a:r>
                        <a:rPr lang="ru-RU" sz="2400" dirty="0" smtClean="0">
                          <a:effectLst/>
                        </a:rPr>
                        <a:t>Опасен ли, по Вашему мнению, эгоизм для любви?</a:t>
                      </a:r>
                      <a:endParaRPr lang="ru-RU" sz="2400" dirty="0">
                        <a:effectLst/>
                      </a:endParaRPr>
                    </a:p>
                  </a:txBody>
                  <a:tcPr marL="71755" marR="36195" marT="17780" marB="17780" anchor="ctr"/>
                </a:tc>
                <a:extLst>
                  <a:ext uri="{0D108BD9-81ED-4DB2-BD59-A6C34878D82A}">
                    <a16:rowId xmlns:a16="http://schemas.microsoft.com/office/drawing/2014/main" val="10001"/>
                  </a:ext>
                </a:extLst>
              </a:tr>
              <a:tr h="838626">
                <a:tc>
                  <a:txBody>
                    <a:bodyPr/>
                    <a:lstStyle/>
                    <a:p>
                      <a:pPr algn="ctr"/>
                      <a:r>
                        <a:rPr lang="ru-RU" sz="2400" dirty="0" smtClean="0"/>
                        <a:t>206.</a:t>
                      </a:r>
                      <a:endParaRPr lang="ru-RU" sz="2400" dirty="0"/>
                    </a:p>
                  </a:txBody>
                  <a:tcPr marL="71755" marR="36195" marT="17780" marB="17780" anchor="ctr"/>
                </a:tc>
                <a:tc>
                  <a:txBody>
                    <a:bodyPr/>
                    <a:lstStyle/>
                    <a:p>
                      <a:pPr marL="0" indent="0">
                        <a:buNone/>
                      </a:pPr>
                      <a:r>
                        <a:rPr lang="ru-RU" sz="2400" dirty="0" smtClean="0"/>
                        <a:t>Какие поступки по отношению к другим свидетельствуют о духовной зрелости человека?</a:t>
                      </a:r>
                      <a:endParaRPr lang="ru-RU" sz="2400" dirty="0"/>
                    </a:p>
                  </a:txBody>
                  <a:tcPr marL="71755" marR="36195" marT="17780" marB="17780" anchor="ctr"/>
                </a:tc>
                <a:extLst>
                  <a:ext uri="{0D108BD9-81ED-4DB2-BD59-A6C34878D82A}">
                    <a16:rowId xmlns:a16="http://schemas.microsoft.com/office/drawing/2014/main" val="10002"/>
                  </a:ext>
                </a:extLst>
              </a:tr>
              <a:tr h="703089">
                <a:tc>
                  <a:txBody>
                    <a:bodyPr/>
                    <a:lstStyle/>
                    <a:p>
                      <a:pPr algn="ctr"/>
                      <a:r>
                        <a:rPr lang="ru-RU" sz="2400" dirty="0" smtClean="0"/>
                        <a:t>306.</a:t>
                      </a:r>
                      <a:endParaRPr lang="ru-RU" sz="2400" dirty="0"/>
                    </a:p>
                  </a:txBody>
                  <a:tcPr marL="71755" marR="36195" marT="17780" marB="17780" anchor="ctr"/>
                </a:tc>
                <a:tc>
                  <a:txBody>
                    <a:bodyPr/>
                    <a:lstStyle/>
                    <a:p>
                      <a:pPr marL="0" indent="0">
                        <a:buNone/>
                      </a:pPr>
                      <a:r>
                        <a:rPr lang="ru-RU" sz="2400" dirty="0" smtClean="0"/>
                        <a:t>Что в семье самое главное?</a:t>
                      </a:r>
                      <a:endParaRPr lang="ru-RU" sz="2400" dirty="0"/>
                    </a:p>
                  </a:txBody>
                  <a:tcPr marL="71755" marR="36195" marT="17780" marB="17780" anchor="ctr"/>
                </a:tc>
                <a:extLst>
                  <a:ext uri="{0D108BD9-81ED-4DB2-BD59-A6C34878D82A}">
                    <a16:rowId xmlns:a16="http://schemas.microsoft.com/office/drawing/2014/main" val="10003"/>
                  </a:ext>
                </a:extLst>
              </a:tr>
              <a:tr h="838626">
                <a:tc>
                  <a:txBody>
                    <a:bodyPr/>
                    <a:lstStyle/>
                    <a:p>
                      <a:pPr algn="ctr"/>
                      <a:r>
                        <a:rPr lang="ru-RU" sz="2400" dirty="0" smtClean="0"/>
                        <a:t>411.</a:t>
                      </a:r>
                      <a:endParaRPr lang="ru-RU" sz="2400" dirty="0"/>
                    </a:p>
                  </a:txBody>
                  <a:tcPr marL="71755" marR="36195" marT="17780" marB="17780" anchor="ctr"/>
                </a:tc>
                <a:tc>
                  <a:txBody>
                    <a:bodyPr/>
                    <a:lstStyle/>
                    <a:p>
                      <a:pPr marL="0" indent="0">
                        <a:buNone/>
                      </a:pPr>
                      <a:r>
                        <a:rPr lang="ru-RU" sz="2400" dirty="0" smtClean="0"/>
                        <a:t>Какое событие отечественной истории XIX века заставляет Вас задуматься о будущем?</a:t>
                      </a:r>
                      <a:endParaRPr lang="ru-RU" sz="2400" dirty="0"/>
                    </a:p>
                  </a:txBody>
                  <a:tcPr marL="71755" marR="36195" marT="17780" marB="17780" anchor="ctr"/>
                </a:tc>
                <a:extLst>
                  <a:ext uri="{0D108BD9-81ED-4DB2-BD59-A6C34878D82A}">
                    <a16:rowId xmlns:a16="http://schemas.microsoft.com/office/drawing/2014/main" val="10004"/>
                  </a:ext>
                </a:extLst>
              </a:tr>
              <a:tr h="1238501">
                <a:tc>
                  <a:txBody>
                    <a:bodyPr/>
                    <a:lstStyle/>
                    <a:p>
                      <a:pPr algn="ctr"/>
                      <a:r>
                        <a:rPr lang="ru-RU" sz="2400" dirty="0" smtClean="0"/>
                        <a:t>513.</a:t>
                      </a:r>
                      <a:endParaRPr lang="ru-RU" sz="2400" dirty="0"/>
                    </a:p>
                  </a:txBody>
                  <a:tcPr marL="71755" marR="36195" marT="17780" marB="17780" anchor="ctr"/>
                </a:tc>
                <a:tc>
                  <a:txBody>
                    <a:bodyPr/>
                    <a:lstStyle/>
                    <a:p>
                      <a:pPr marL="0" indent="0">
                        <a:buNone/>
                      </a:pPr>
                      <a:r>
                        <a:rPr lang="ru-RU" sz="2400" dirty="0" smtClean="0"/>
                        <a:t>В.М. Шукшин писал: «Каждый настоящий писатель, конечно же, психолог». Кого из писателей Вы бы назвали таким знатоком человеческой души?</a:t>
                      </a:r>
                      <a:endParaRPr lang="ru-RU" sz="2400" dirty="0"/>
                    </a:p>
                  </a:txBody>
                  <a:tcPr marL="71755" marR="36195" marT="17780" marB="17780" anchor="ctr"/>
                </a:tc>
                <a:extLst>
                  <a:ext uri="{0D108BD9-81ED-4DB2-BD59-A6C34878D82A}">
                    <a16:rowId xmlns:a16="http://schemas.microsoft.com/office/drawing/2014/main" val="10005"/>
                  </a:ext>
                </a:extLst>
              </a:tr>
              <a:tr h="703089">
                <a:tc>
                  <a:txBody>
                    <a:bodyPr/>
                    <a:lstStyle/>
                    <a:p>
                      <a:pPr algn="ctr"/>
                      <a:r>
                        <a:rPr lang="ru-RU" sz="2400" dirty="0" smtClean="0"/>
                        <a:t>606.</a:t>
                      </a:r>
                      <a:endParaRPr lang="ru-RU" sz="2400" dirty="0"/>
                    </a:p>
                  </a:txBody>
                  <a:tcPr marL="71755" marR="36195" marT="17780" marB="17780" anchor="ctr"/>
                </a:tc>
                <a:tc>
                  <a:txBody>
                    <a:bodyPr/>
                    <a:lstStyle/>
                    <a:p>
                      <a:pPr marL="0" indent="0">
                        <a:buNone/>
                      </a:pPr>
                      <a:r>
                        <a:rPr lang="ru-RU" sz="2400" dirty="0" smtClean="0"/>
                        <a:t>Зачем современному языку устаревшие слова?</a:t>
                      </a:r>
                      <a:endParaRPr lang="ru-RU" sz="2400" dirty="0"/>
                    </a:p>
                  </a:txBody>
                  <a:tcPr marL="71755" marR="36195" marT="17780" marB="1778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737570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Композиция </a:t>
            </a:r>
            <a:r>
              <a:rPr lang="ru-RU" b="1" dirty="0" smtClean="0">
                <a:solidFill>
                  <a:prstClr val="black"/>
                </a:solidFill>
              </a:rPr>
              <a:t>(рассуждение): т</a:t>
            </a:r>
            <a:r>
              <a:rPr lang="ru-RU" b="1" dirty="0" smtClean="0"/>
              <a:t>езис</a:t>
            </a:r>
            <a:endParaRPr lang="ru-RU" b="1" dirty="0"/>
          </a:p>
        </p:txBody>
      </p:sp>
      <p:sp>
        <p:nvSpPr>
          <p:cNvPr id="3" name="Объект 2"/>
          <p:cNvSpPr>
            <a:spLocks noGrp="1"/>
          </p:cNvSpPr>
          <p:nvPr>
            <p:ph idx="1"/>
          </p:nvPr>
        </p:nvSpPr>
        <p:spPr/>
        <p:txBody>
          <a:bodyPr>
            <a:normAutofit/>
          </a:bodyPr>
          <a:lstStyle/>
          <a:p>
            <a:r>
              <a:rPr lang="ru-RU" dirty="0" smtClean="0"/>
              <a:t>должен быть истинным;</a:t>
            </a:r>
          </a:p>
          <a:p>
            <a:r>
              <a:rPr lang="ru-RU" dirty="0" smtClean="0"/>
              <a:t>должен быть точно и четко сформулирован (для пишущего: не осталось внутренних сомнений в истинности тезиса; для читающего: адресат должен адекватно понять, что именно вы доказываете, т.е. в коротком тексте тезиса использованы оптимальные языковые средства;</a:t>
            </a:r>
          </a:p>
          <a:p>
            <a:r>
              <a:rPr lang="ru-RU" dirty="0" smtClean="0"/>
              <a:t>должен быть единообразным на протяжении всего высказывания («держать тезис», потеря тезиса/подмена тезиса, закон тождества).</a:t>
            </a:r>
            <a:endParaRPr lang="ru-RU" dirty="0"/>
          </a:p>
        </p:txBody>
      </p:sp>
    </p:spTree>
    <p:extLst>
      <p:ext uri="{BB962C8B-B14F-4D97-AF65-F5344CB8AC3E}">
        <p14:creationId xmlns:p14="http://schemas.microsoft.com/office/powerpoint/2010/main" val="753756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t>Композиция (рассуждение): аргументация</a:t>
            </a:r>
            <a:endParaRPr lang="ru-RU" sz="3600" b="1" dirty="0"/>
          </a:p>
        </p:txBody>
      </p:sp>
      <p:sp>
        <p:nvSpPr>
          <p:cNvPr id="3" name="Объект 2"/>
          <p:cNvSpPr>
            <a:spLocks noGrp="1"/>
          </p:cNvSpPr>
          <p:nvPr>
            <p:ph idx="1"/>
          </p:nvPr>
        </p:nvSpPr>
        <p:spPr/>
        <p:txBody>
          <a:bodyPr>
            <a:normAutofit fontScale="92500" lnSpcReduction="10000"/>
          </a:bodyPr>
          <a:lstStyle/>
          <a:p>
            <a:pPr marL="0" indent="0">
              <a:buNone/>
            </a:pPr>
            <a:r>
              <a:rPr lang="ru-RU" dirty="0" smtClean="0"/>
              <a:t>Аргумент – положение, которое используется для доказательства истинности или ложности тезиса.</a:t>
            </a:r>
          </a:p>
          <a:p>
            <a:r>
              <a:rPr lang="ru-RU" dirty="0" smtClean="0"/>
              <a:t>должен быть истинным;</a:t>
            </a:r>
          </a:p>
          <a:p>
            <a:r>
              <a:rPr lang="ru-RU" dirty="0" smtClean="0"/>
              <a:t>должен быть достаточным для доказательства тезиса (закон достаточного основания);</a:t>
            </a:r>
          </a:p>
          <a:p>
            <a:r>
              <a:rPr lang="ru-RU" dirty="0" smtClean="0"/>
              <a:t>должен быть мыслью, истинность которого доказана самостоятельно, независимо от доказываемого положения (</a:t>
            </a:r>
            <a:r>
              <a:rPr lang="ru-RU" dirty="0" err="1" smtClean="0"/>
              <a:t>неразличение</a:t>
            </a:r>
            <a:r>
              <a:rPr lang="ru-RU" dirty="0" smtClean="0"/>
              <a:t> причины и следствия,  «порочный круг»: «Мы добились успехов в работе, потому что успешно работали», «Ваша дочь нема, потому что она потеряла способность речи из-за невозможности действовать языком»);</a:t>
            </a:r>
          </a:p>
          <a:p>
            <a:r>
              <a:rPr lang="ru-RU" dirty="0" smtClean="0"/>
              <a:t>индивидуальный подход к аргументации.</a:t>
            </a:r>
          </a:p>
        </p:txBody>
      </p:sp>
    </p:spTree>
    <p:extLst>
      <p:ext uri="{BB962C8B-B14F-4D97-AF65-F5344CB8AC3E}">
        <p14:creationId xmlns:p14="http://schemas.microsoft.com/office/powerpoint/2010/main" val="2625835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Композиция </a:t>
            </a:r>
            <a:r>
              <a:rPr lang="ru-RU" b="1" dirty="0" smtClean="0">
                <a:solidFill>
                  <a:prstClr val="black"/>
                </a:solidFill>
              </a:rPr>
              <a:t>(рассуждение</a:t>
            </a:r>
            <a:r>
              <a:rPr lang="ru-RU" b="1" dirty="0">
                <a:solidFill>
                  <a:prstClr val="black"/>
                </a:solidFill>
              </a:rPr>
              <a:t>): </a:t>
            </a:r>
            <a:r>
              <a:rPr lang="ru-RU" b="1" dirty="0" smtClean="0">
                <a:solidFill>
                  <a:prstClr val="black"/>
                </a:solidFill>
              </a:rPr>
              <a:t>в</a:t>
            </a:r>
            <a:r>
              <a:rPr lang="ru-RU" b="1" dirty="0" smtClean="0"/>
              <a:t>ывод </a:t>
            </a:r>
            <a:endParaRPr lang="ru-RU" b="1" dirty="0"/>
          </a:p>
        </p:txBody>
      </p:sp>
      <p:sp>
        <p:nvSpPr>
          <p:cNvPr id="3" name="Объект 2"/>
          <p:cNvSpPr>
            <a:spLocks noGrp="1"/>
          </p:cNvSpPr>
          <p:nvPr>
            <p:ph idx="1"/>
          </p:nvPr>
        </p:nvSpPr>
        <p:spPr/>
        <p:txBody>
          <a:bodyPr/>
          <a:lstStyle/>
          <a:p>
            <a:r>
              <a:rPr lang="ru-RU" dirty="0" smtClean="0"/>
              <a:t>должен соответствовать тезису;</a:t>
            </a:r>
          </a:p>
          <a:p>
            <a:r>
              <a:rPr lang="ru-RU" dirty="0" smtClean="0"/>
              <a:t>не должен дублировать тезис.</a:t>
            </a:r>
          </a:p>
          <a:p>
            <a:r>
              <a:rPr lang="ru-RU" dirty="0" smtClean="0"/>
              <a:t>Правильный вывод представляет собой </a:t>
            </a:r>
            <a:r>
              <a:rPr lang="ru-RU" b="1" dirty="0" smtClean="0"/>
              <a:t>повтор с </a:t>
            </a:r>
            <a:r>
              <a:rPr lang="ru-RU" b="1" dirty="0"/>
              <a:t>приращением </a:t>
            </a:r>
            <a:r>
              <a:rPr lang="ru-RU" b="1" dirty="0" smtClean="0"/>
              <a:t>смысла. </a:t>
            </a:r>
            <a:endParaRPr lang="ru-RU" dirty="0"/>
          </a:p>
          <a:p>
            <a:pPr marL="0" indent="0">
              <a:buNone/>
            </a:pPr>
            <a:r>
              <a:rPr lang="ru-RU" dirty="0"/>
              <a:t>АМПЛИФИКАЦИЯ [лат. </a:t>
            </a:r>
            <a:r>
              <a:rPr lang="ru-RU" dirty="0" err="1"/>
              <a:t>amplificatio</a:t>
            </a:r>
            <a:r>
              <a:rPr lang="ru-RU" dirty="0"/>
              <a:t> - распространение] - расширение; дальнейшее разъяснение; более подробное изложение.</a:t>
            </a:r>
          </a:p>
        </p:txBody>
      </p:sp>
    </p:spTree>
    <p:extLst>
      <p:ext uri="{BB962C8B-B14F-4D97-AF65-F5344CB8AC3E}">
        <p14:creationId xmlns:p14="http://schemas.microsoft.com/office/powerpoint/2010/main" val="11610046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a:solidFill>
                  <a:prstClr val="black"/>
                </a:solidFill>
              </a:rPr>
              <a:t/>
            </a:r>
            <a:br>
              <a:rPr lang="ru-RU" sz="3600" dirty="0">
                <a:solidFill>
                  <a:prstClr val="black"/>
                </a:solidFill>
              </a:rPr>
            </a:br>
            <a:r>
              <a:rPr lang="ru-RU" b="1" dirty="0">
                <a:solidFill>
                  <a:prstClr val="black"/>
                </a:solidFill>
              </a:rPr>
              <a:t>Речевое оформление: </a:t>
            </a:r>
            <a:r>
              <a:rPr lang="ru-RU" b="1" dirty="0"/>
              <a:t>композиция</a:t>
            </a:r>
            <a:r>
              <a:rPr lang="ru-RU" b="1" dirty="0" smtClean="0">
                <a:solidFill>
                  <a:prstClr val="black"/>
                </a:solidFill>
              </a:rPr>
              <a:t> </a:t>
            </a:r>
            <a:r>
              <a:rPr lang="ru-RU" b="1" dirty="0">
                <a:solidFill>
                  <a:prstClr val="black"/>
                </a:solidFill>
              </a:rPr>
              <a:t>(повествование)</a:t>
            </a:r>
            <a:br>
              <a:rPr lang="ru-RU" b="1" dirty="0">
                <a:solidFill>
                  <a:prstClr val="black"/>
                </a:solidFill>
              </a:rPr>
            </a:br>
            <a:endParaRPr lang="ru-RU" b="1" dirty="0"/>
          </a:p>
        </p:txBody>
      </p:sp>
      <p:sp>
        <p:nvSpPr>
          <p:cNvPr id="3" name="Объект 2"/>
          <p:cNvSpPr>
            <a:spLocks noGrp="1"/>
          </p:cNvSpPr>
          <p:nvPr>
            <p:ph idx="1"/>
          </p:nvPr>
        </p:nvSpPr>
        <p:spPr/>
        <p:txBody>
          <a:bodyPr>
            <a:normAutofit/>
          </a:bodyPr>
          <a:lstStyle/>
          <a:p>
            <a:r>
              <a:rPr lang="ru-RU" dirty="0"/>
              <a:t>Повествование, целостность которому придаёт событие, проще строится, потому что его развёртыванием управляет логико-хронологическая последовательность: </a:t>
            </a:r>
            <a:r>
              <a:rPr lang="ru-RU" i="1" dirty="0"/>
              <a:t>однажды… сначала… потом… </a:t>
            </a:r>
            <a:r>
              <a:rPr lang="ru-RU" dirty="0"/>
              <a:t>Но при этом повествование обладает колоссальной информационной  насыщенностью, вбирая в себя разные объекты реальности (место, время, люди, имена, поступки), без которых цель сообщения не может быть  эффективно реализована.  </a:t>
            </a:r>
          </a:p>
          <a:p>
            <a:endParaRPr lang="ru-RU" dirty="0"/>
          </a:p>
        </p:txBody>
      </p:sp>
    </p:spTree>
    <p:extLst>
      <p:ext uri="{BB962C8B-B14F-4D97-AF65-F5344CB8AC3E}">
        <p14:creationId xmlns:p14="http://schemas.microsoft.com/office/powerpoint/2010/main" val="10050045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sz="4000" b="1" dirty="0"/>
              <a:t>Речевое оформление: композиция</a:t>
            </a:r>
            <a:r>
              <a:rPr lang="ru-RU" sz="4000" b="1" dirty="0" smtClean="0"/>
              <a:t>(повествование</a:t>
            </a:r>
            <a:r>
              <a:rPr lang="ru-RU" sz="4000" b="1" dirty="0"/>
              <a:t>)</a:t>
            </a:r>
            <a:br>
              <a:rPr lang="ru-RU" sz="4000" b="1" dirty="0"/>
            </a:br>
            <a:endParaRPr lang="ru-RU" b="1" dirty="0"/>
          </a:p>
        </p:txBody>
      </p:sp>
      <p:sp>
        <p:nvSpPr>
          <p:cNvPr id="3" name="Содержимое 2"/>
          <p:cNvSpPr>
            <a:spLocks noGrp="1"/>
          </p:cNvSpPr>
          <p:nvPr>
            <p:ph idx="1"/>
          </p:nvPr>
        </p:nvSpPr>
        <p:spPr/>
        <p:txBody>
          <a:bodyPr>
            <a:normAutofit lnSpcReduction="10000"/>
          </a:bodyPr>
          <a:lstStyle/>
          <a:p>
            <a:r>
              <a:rPr lang="ru-RU" dirty="0" smtClean="0"/>
              <a:t>В повествовании не просто перечисляются события, но объясняется </a:t>
            </a:r>
            <a:r>
              <a:rPr lang="ru-RU" b="1" dirty="0" smtClean="0"/>
              <a:t>связь</a:t>
            </a:r>
            <a:r>
              <a:rPr lang="ru-RU" dirty="0" smtClean="0"/>
              <a:t> между ними.</a:t>
            </a:r>
          </a:p>
          <a:p>
            <a:r>
              <a:rPr lang="ru-RU" dirty="0" smtClean="0"/>
              <a:t>Нужно отобрать </a:t>
            </a:r>
            <a:r>
              <a:rPr lang="ru-RU" b="1" dirty="0" smtClean="0"/>
              <a:t>необходимые для рассказа события – узлы повествования</a:t>
            </a:r>
            <a:r>
              <a:rPr lang="ru-RU" dirty="0" smtClean="0"/>
              <a:t> – и показать, в какой последовательности они происходили.</a:t>
            </a:r>
          </a:p>
          <a:p>
            <a:r>
              <a:rPr lang="ru-RU" dirty="0" smtClean="0"/>
              <a:t>Грубейшие ошибки повествования – пропуск узла или неясность порядка событий. Чтобы разобраться в том, чего именно недостает, нужно выделить все имеющиеся узлы и понять их последовательность.</a:t>
            </a:r>
          </a:p>
          <a:p>
            <a:r>
              <a:rPr lang="ru-RU" dirty="0" smtClean="0"/>
              <a:t>Осложнять понимание текста может сообщение сведений, уводящих от основной линии повествования. </a:t>
            </a:r>
            <a:endParaRPr lang="ru-RU" dirty="0"/>
          </a:p>
        </p:txBody>
      </p:sp>
    </p:spTree>
    <p:extLst>
      <p:ext uri="{BB962C8B-B14F-4D97-AF65-F5344CB8AC3E}">
        <p14:creationId xmlns:p14="http://schemas.microsoft.com/office/powerpoint/2010/main" val="96861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838200" y="365126"/>
            <a:ext cx="10515600" cy="1034184"/>
          </a:xfrm>
        </p:spPr>
        <p:txBody>
          <a:bodyPr>
            <a:normAutofit fontScale="90000"/>
          </a:bodyPr>
          <a:lstStyle/>
          <a:p>
            <a:r>
              <a:rPr lang="ru-RU" dirty="0" smtClean="0"/>
              <a:t>Пути предупреждения: речевое оформление и практическая </a:t>
            </a:r>
            <a:r>
              <a:rPr lang="ru-RU" dirty="0"/>
              <a:t>грамотность</a:t>
            </a:r>
          </a:p>
        </p:txBody>
      </p:sp>
      <p:sp>
        <p:nvSpPr>
          <p:cNvPr id="6" name="Объект 5"/>
          <p:cNvSpPr>
            <a:spLocks noGrp="1"/>
          </p:cNvSpPr>
          <p:nvPr>
            <p:ph idx="1"/>
          </p:nvPr>
        </p:nvSpPr>
        <p:spPr>
          <a:xfrm>
            <a:off x="838200" y="1537855"/>
            <a:ext cx="10855036" cy="5098472"/>
          </a:xfrm>
        </p:spPr>
        <p:txBody>
          <a:bodyPr>
            <a:normAutofit lnSpcReduction="10000"/>
          </a:bodyPr>
          <a:lstStyle/>
          <a:p>
            <a:r>
              <a:rPr lang="ru-RU" dirty="0" smtClean="0"/>
              <a:t>формирование </a:t>
            </a:r>
            <a:r>
              <a:rPr lang="ru-RU" dirty="0"/>
              <a:t>у обучающихся умений, связанных с коррекцией (редактированием) текстов сочинений </a:t>
            </a:r>
            <a:r>
              <a:rPr lang="ru-RU" dirty="0" smtClean="0"/>
              <a:t>(наличие </a:t>
            </a:r>
            <a:r>
              <a:rPr lang="ru-RU" dirty="0"/>
              <a:t>такого обязательного этапа создания собственного текста, как работа с черновиком; </a:t>
            </a:r>
            <a:r>
              <a:rPr lang="ru-RU" dirty="0" smtClean="0"/>
              <a:t>последовательность </a:t>
            </a:r>
            <a:r>
              <a:rPr lang="ru-RU" dirty="0"/>
              <a:t>выполнения работы над ошибками в </a:t>
            </a:r>
            <a:r>
              <a:rPr lang="ru-RU" dirty="0" smtClean="0"/>
              <a:t>сочинениях); </a:t>
            </a:r>
          </a:p>
          <a:p>
            <a:r>
              <a:rPr lang="ru-RU" dirty="0" smtClean="0"/>
              <a:t>совершенствование лексикографической компетенции (уметь пользоваться разными видами словарей);</a:t>
            </a:r>
            <a:endParaRPr lang="ru-RU" dirty="0"/>
          </a:p>
          <a:p>
            <a:r>
              <a:rPr lang="ru-RU" dirty="0" smtClean="0"/>
              <a:t>текущий </a:t>
            </a:r>
            <a:r>
              <a:rPr lang="ru-RU" dirty="0"/>
              <a:t>и </a:t>
            </a:r>
            <a:r>
              <a:rPr lang="ru-RU" dirty="0" smtClean="0"/>
              <a:t>итоговый контроль </a:t>
            </a:r>
            <a:r>
              <a:rPr lang="ru-RU" dirty="0"/>
              <a:t>за формированием и совершенствованием языковой </a:t>
            </a:r>
            <a:r>
              <a:rPr lang="ru-RU" dirty="0" smtClean="0"/>
              <a:t>компетенции с учетом предметных дефицитов; </a:t>
            </a:r>
          </a:p>
          <a:p>
            <a:r>
              <a:rPr lang="ru-RU" dirty="0" smtClean="0"/>
              <a:t>систематическая практика </a:t>
            </a:r>
            <a:r>
              <a:rPr lang="ru-RU" dirty="0" err="1"/>
              <a:t>критериального</a:t>
            </a:r>
            <a:r>
              <a:rPr lang="ru-RU" dirty="0"/>
              <a:t> оценивания грамотности письменной речи обучающихся, в том числе в виде </a:t>
            </a:r>
            <a:r>
              <a:rPr lang="ru-RU" dirty="0" err="1"/>
              <a:t>взаимо</a:t>
            </a:r>
            <a:r>
              <a:rPr lang="ru-RU" dirty="0"/>
              <a:t>- и </a:t>
            </a:r>
            <a:r>
              <a:rPr lang="ru-RU" dirty="0" smtClean="0"/>
              <a:t>самооценки. </a:t>
            </a:r>
          </a:p>
        </p:txBody>
      </p:sp>
    </p:spTree>
    <p:extLst>
      <p:ext uri="{BB962C8B-B14F-4D97-AF65-F5344CB8AC3E}">
        <p14:creationId xmlns:p14="http://schemas.microsoft.com/office/powerpoint/2010/main" val="459163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Пути предупреждения: </a:t>
            </a:r>
            <a:r>
              <a:rPr lang="ru-RU" dirty="0" err="1" smtClean="0"/>
              <a:t>критериальное</a:t>
            </a:r>
            <a:r>
              <a:rPr lang="ru-RU" dirty="0" smtClean="0"/>
              <a:t> оценивание</a:t>
            </a:r>
            <a:endParaRPr lang="ru-RU" dirty="0"/>
          </a:p>
        </p:txBody>
      </p:sp>
      <p:sp>
        <p:nvSpPr>
          <p:cNvPr id="3" name="Объект 2"/>
          <p:cNvSpPr>
            <a:spLocks noGrp="1"/>
          </p:cNvSpPr>
          <p:nvPr>
            <p:ph idx="1"/>
          </p:nvPr>
        </p:nvSpPr>
        <p:spPr/>
        <p:txBody>
          <a:bodyPr>
            <a:normAutofit/>
          </a:bodyPr>
          <a:lstStyle/>
          <a:p>
            <a:pPr marL="0" indent="0">
              <a:buNone/>
            </a:pPr>
            <a:r>
              <a:rPr lang="ru-RU" dirty="0" smtClean="0"/>
              <a:t>Систематическая практика </a:t>
            </a:r>
            <a:r>
              <a:rPr lang="ru-RU" dirty="0" err="1" smtClean="0"/>
              <a:t>критериального</a:t>
            </a:r>
            <a:r>
              <a:rPr lang="ru-RU" dirty="0" smtClean="0"/>
              <a:t> оценивания грамотности письменной речи обучающихся, в том числе в виде </a:t>
            </a:r>
            <a:r>
              <a:rPr lang="ru-RU" dirty="0" err="1" smtClean="0"/>
              <a:t>взаимо</a:t>
            </a:r>
            <a:r>
              <a:rPr lang="ru-RU" dirty="0" smtClean="0"/>
              <a:t>- и самооценки;</a:t>
            </a:r>
          </a:p>
          <a:p>
            <a:pPr marL="0" indent="0">
              <a:buNone/>
            </a:pPr>
            <a:r>
              <a:rPr lang="ru-RU" dirty="0" smtClean="0"/>
              <a:t>особое внимание к нормативности как одному из качеств хорошей речи при оценивании речевых произведений обучающихся (как в письменной, так и в устной речи; как при обучении русскому языку, так и при изучении других предметов). </a:t>
            </a:r>
          </a:p>
          <a:p>
            <a:pPr marL="0" indent="0">
              <a:buNone/>
            </a:pPr>
            <a:endParaRPr lang="ru-RU" dirty="0" smtClean="0"/>
          </a:p>
        </p:txBody>
      </p:sp>
    </p:spTree>
    <p:extLst>
      <p:ext uri="{BB962C8B-B14F-4D97-AF65-F5344CB8AC3E}">
        <p14:creationId xmlns:p14="http://schemas.microsoft.com/office/powerpoint/2010/main" val="3799305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2024-25 учебный год</a:t>
            </a:r>
          </a:p>
        </p:txBody>
      </p:sp>
      <p:pic>
        <p:nvPicPr>
          <p:cNvPr id="4098" name="Picture 2" descr="C:\Users\Любовь\Desktop\Снимок.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5560" y="1628800"/>
            <a:ext cx="8132050"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8891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274638"/>
            <a:ext cx="8229600" cy="706090"/>
          </a:xfrm>
        </p:spPr>
        <p:txBody>
          <a:bodyPr>
            <a:normAutofit/>
          </a:bodyPr>
          <a:lstStyle/>
          <a:p>
            <a:r>
              <a:rPr lang="ru-RU" dirty="0" smtClean="0"/>
              <a:t>2024-25 учебный год</a:t>
            </a:r>
            <a:endParaRPr lang="ru-RU" dirty="0"/>
          </a:p>
        </p:txBody>
      </p:sp>
      <p:pic>
        <p:nvPicPr>
          <p:cNvPr id="2051"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991544" y="2060849"/>
            <a:ext cx="7927032" cy="43004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991544" y="1340768"/>
            <a:ext cx="7938902" cy="72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51336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a:t>2025-26 учебный год</a:t>
            </a:r>
          </a:p>
        </p:txBody>
      </p:sp>
      <p:pic>
        <p:nvPicPr>
          <p:cNvPr id="5122" name="Picture 2" descr="C:\Users\Любовь\Desktop\Снимок.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51584" y="1772816"/>
            <a:ext cx="7736982"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935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68145"/>
            <a:ext cx="10515600" cy="784802"/>
          </a:xfrm>
        </p:spPr>
        <p:txBody>
          <a:bodyPr>
            <a:noAutofit/>
          </a:bodyPr>
          <a:lstStyle/>
          <a:p>
            <a:r>
              <a:rPr lang="ru-RU" sz="3200" b="1" dirty="0" smtClean="0"/>
              <a:t>Положительные стороны сочинений, выявленные при их оценивании по критерию 1 («Соответствие темы»)</a:t>
            </a:r>
            <a:endParaRPr lang="ru-RU" sz="3200" b="1" dirty="0"/>
          </a:p>
        </p:txBody>
      </p:sp>
      <p:sp>
        <p:nvSpPr>
          <p:cNvPr id="3" name="Объект 2"/>
          <p:cNvSpPr>
            <a:spLocks noGrp="1"/>
          </p:cNvSpPr>
          <p:nvPr>
            <p:ph idx="1"/>
          </p:nvPr>
        </p:nvSpPr>
        <p:spPr>
          <a:xfrm>
            <a:off x="838200" y="1385455"/>
            <a:ext cx="10515600" cy="4791508"/>
          </a:xfrm>
        </p:spPr>
        <p:txBody>
          <a:bodyPr/>
          <a:lstStyle/>
          <a:p>
            <a:pPr>
              <a:buFont typeface="Symbol" panose="05050102010706020507" pitchFamily="18" charset="2"/>
              <a:buChar char="-"/>
            </a:pPr>
            <a:r>
              <a:rPr lang="ru-RU" dirty="0" smtClean="0"/>
              <a:t>Выпускники понимают тему сочинения.</a:t>
            </a:r>
          </a:p>
          <a:p>
            <a:pPr>
              <a:buFont typeface="Symbol" panose="05050102010706020507" pitchFamily="18" charset="2"/>
              <a:buChar char="-"/>
            </a:pPr>
            <a:r>
              <a:rPr lang="ru-RU" dirty="0" smtClean="0"/>
              <a:t>Выпускники выделяют ключевые слова, пытаются дать им определения, используют ключевые слова во всех частях работы (вступлении, аргументации, заключении).</a:t>
            </a:r>
          </a:p>
          <a:p>
            <a:pPr>
              <a:buFont typeface="Symbol" panose="05050102010706020507" pitchFamily="18" charset="2"/>
              <a:buChar char="-"/>
            </a:pPr>
            <a:r>
              <a:rPr lang="ru-RU" dirty="0" smtClean="0"/>
              <a:t>Выпускники рассматривают вопросительную формулировку темы как подсказку направления рассуждения и дают прямой ответ на поставленный вопрос в одной из частей сочинения (вступлении или заключении).</a:t>
            </a:r>
          </a:p>
          <a:p>
            <a:pPr>
              <a:buFont typeface="Symbol" panose="05050102010706020507" pitchFamily="18" charset="2"/>
              <a:buChar char="-"/>
            </a:pPr>
            <a:r>
              <a:rPr lang="ru-RU" dirty="0" smtClean="0"/>
              <a:t>Учащиеся с «рисками учебной </a:t>
            </a:r>
            <a:r>
              <a:rPr lang="ru-RU" dirty="0" err="1" smtClean="0"/>
              <a:t>неуспешности</a:t>
            </a:r>
            <a:r>
              <a:rPr lang="ru-RU" dirty="0" smtClean="0"/>
              <a:t>» уместно используют «универсальные» модели развертывания текста и речевые клише.</a:t>
            </a:r>
          </a:p>
          <a:p>
            <a:pPr marL="0" indent="0">
              <a:buNone/>
            </a:pPr>
            <a:endParaRPr lang="ru-RU" dirty="0"/>
          </a:p>
        </p:txBody>
      </p:sp>
    </p:spTree>
    <p:extLst>
      <p:ext uri="{BB962C8B-B14F-4D97-AF65-F5344CB8AC3E}">
        <p14:creationId xmlns:p14="http://schemas.microsoft.com/office/powerpoint/2010/main" val="36936588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2025-26 учебный год</a:t>
            </a:r>
            <a:endParaRPr lang="ru-RU"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063552" y="1556792"/>
            <a:ext cx="7902878"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4259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84802"/>
          </a:xfrm>
        </p:spPr>
        <p:txBody>
          <a:bodyPr>
            <a:normAutofit fontScale="90000"/>
          </a:bodyPr>
          <a:lstStyle/>
          <a:p>
            <a:r>
              <a:rPr lang="ru-RU" sz="3600" b="1" dirty="0"/>
              <a:t>Типичные недостатки сочинений, выявленные при их оценивании по критерию </a:t>
            </a:r>
            <a:r>
              <a:rPr lang="ru-RU" sz="3600" b="1" dirty="0" smtClean="0"/>
              <a:t>№1 </a:t>
            </a:r>
            <a:r>
              <a:rPr lang="ru-RU" sz="3600" b="1" dirty="0"/>
              <a:t>(«Соответствие теме»)</a:t>
            </a:r>
            <a:endParaRPr lang="ru-RU" sz="3600" dirty="0"/>
          </a:p>
        </p:txBody>
      </p:sp>
      <p:sp>
        <p:nvSpPr>
          <p:cNvPr id="3" name="Объект 2"/>
          <p:cNvSpPr>
            <a:spLocks noGrp="1"/>
          </p:cNvSpPr>
          <p:nvPr>
            <p:ph idx="1"/>
          </p:nvPr>
        </p:nvSpPr>
        <p:spPr>
          <a:xfrm>
            <a:off x="838200" y="1357745"/>
            <a:ext cx="10515600" cy="5347855"/>
          </a:xfrm>
        </p:spPr>
        <p:txBody>
          <a:bodyPr>
            <a:normAutofit fontScale="85000" lnSpcReduction="20000"/>
          </a:bodyPr>
          <a:lstStyle/>
          <a:p>
            <a:r>
              <a:rPr lang="ru-RU" b="1" dirty="0" smtClean="0"/>
              <a:t>Ключевое понятие трактуется неправильно или неполно. </a:t>
            </a:r>
            <a:endParaRPr lang="ru-RU" dirty="0" smtClean="0"/>
          </a:p>
          <a:p>
            <a:pPr marL="0" indent="0">
              <a:buNone/>
            </a:pPr>
            <a:r>
              <a:rPr lang="ru-RU" i="1" dirty="0" smtClean="0"/>
              <a:t>Какое </a:t>
            </a:r>
            <a:r>
              <a:rPr lang="ru-RU" b="1" i="1" u="sng" dirty="0" smtClean="0"/>
              <a:t>событие + отечественной истории + XIX века </a:t>
            </a:r>
            <a:r>
              <a:rPr lang="ru-RU" i="1" dirty="0" smtClean="0"/>
              <a:t>заставляет Вас задуматься о будущем? </a:t>
            </a:r>
            <a:r>
              <a:rPr lang="ru-RU" dirty="0" smtClean="0"/>
              <a:t>(О Великой Отечественной войне)</a:t>
            </a:r>
          </a:p>
          <a:p>
            <a:pPr marL="0" indent="0">
              <a:buNone/>
            </a:pPr>
            <a:r>
              <a:rPr lang="ru-RU" i="1" dirty="0" smtClean="0"/>
              <a:t>Какие поступки по отношению к другим свидетельствуют о </a:t>
            </a:r>
            <a:r>
              <a:rPr lang="ru-RU" b="1" i="1" dirty="0" smtClean="0"/>
              <a:t>духовной зрелости </a:t>
            </a:r>
            <a:r>
              <a:rPr lang="ru-RU" i="1" dirty="0" smtClean="0"/>
              <a:t>человека?</a:t>
            </a:r>
          </a:p>
          <a:p>
            <a:pPr marL="0" indent="0">
              <a:buNone/>
            </a:pPr>
            <a:r>
              <a:rPr lang="ru-RU" b="1" dirty="0" smtClean="0"/>
              <a:t>Совесть.</a:t>
            </a:r>
            <a:r>
              <a:rPr lang="ru-RU" dirty="0" smtClean="0"/>
              <a:t> Способность человека, критически оценивая свои поступки, мысли и желания, осознавать и переживать (порой мучительно) свое несоответствие принятым им самим принципам. Субъективно-психологически совесть выступает как будто независимый от Я человека «внутренний голос», как другое Я. Совесть является результатом предшествующего нравственного развития личности, её положительного нравственного опыта и свидетельствует о </a:t>
            </a:r>
            <a:r>
              <a:rPr lang="ru-RU" b="1" dirty="0" smtClean="0"/>
              <a:t>достаточной степени </a:t>
            </a:r>
            <a:r>
              <a:rPr lang="ru-RU" b="1" dirty="0" err="1" smtClean="0"/>
              <a:t>приобщённости</a:t>
            </a:r>
            <a:r>
              <a:rPr lang="ru-RU" b="1" dirty="0" smtClean="0"/>
              <a:t> личности к высшим, универсальным ценностям</a:t>
            </a:r>
            <a:r>
              <a:rPr lang="ru-RU" dirty="0" smtClean="0"/>
              <a:t>.</a:t>
            </a:r>
          </a:p>
          <a:p>
            <a:pPr marL="0" indent="0">
              <a:buNone/>
            </a:pPr>
            <a:r>
              <a:rPr lang="ru-RU" b="1" dirty="0" smtClean="0"/>
              <a:t>Любовь к людям</a:t>
            </a:r>
            <a:r>
              <a:rPr lang="ru-RU" dirty="0" smtClean="0"/>
              <a:t> («</a:t>
            </a:r>
            <a:r>
              <a:rPr lang="ru-RU" i="1" dirty="0" smtClean="0"/>
              <a:t>Во всем, как хотите, чтобы с вами поступали люди, так поступайте и вы с ними</a:t>
            </a:r>
            <a:r>
              <a:rPr lang="ru-RU" dirty="0" smtClean="0"/>
              <a:t>»; «</a:t>
            </a:r>
            <a:r>
              <a:rPr lang="ru-RU" i="1" dirty="0" smtClean="0"/>
              <a:t>Относись к другим людям так, как хочешь, чтобы они относились к тебе</a:t>
            </a:r>
            <a:r>
              <a:rPr lang="ru-RU" dirty="0" smtClean="0"/>
              <a:t>»).</a:t>
            </a:r>
          </a:p>
          <a:p>
            <a:pPr marL="0" indent="0">
              <a:buNone/>
            </a:pPr>
            <a:r>
              <a:rPr lang="ru-RU" b="1" dirty="0" smtClean="0"/>
              <a:t>Ответственность за свои поступки</a:t>
            </a:r>
            <a:r>
              <a:rPr lang="ru-RU" dirty="0" smtClean="0"/>
              <a:t>, </a:t>
            </a:r>
            <a:r>
              <a:rPr lang="ru-RU" b="1" dirty="0" smtClean="0"/>
              <a:t>за судьбу другого человека, за взятые на себя обязательства </a:t>
            </a:r>
            <a:r>
              <a:rPr lang="ru-RU" dirty="0" smtClean="0"/>
              <a:t>… .</a:t>
            </a:r>
            <a:endParaRPr lang="ru-RU" cap="all" dirty="0" smtClean="0"/>
          </a:p>
          <a:p>
            <a:endParaRPr lang="ru-RU" dirty="0"/>
          </a:p>
        </p:txBody>
      </p:sp>
    </p:spTree>
    <p:extLst>
      <p:ext uri="{BB962C8B-B14F-4D97-AF65-F5344CB8AC3E}">
        <p14:creationId xmlns:p14="http://schemas.microsoft.com/office/powerpoint/2010/main" val="3447044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smtClean="0"/>
              <a:t>Типичные недостатки сочинений, выявленные при их оценивании по критерию №1 («Соответствие теме»)</a:t>
            </a:r>
            <a:endParaRPr lang="ru-RU" sz="3600" b="1" dirty="0"/>
          </a:p>
        </p:txBody>
      </p:sp>
      <p:sp>
        <p:nvSpPr>
          <p:cNvPr id="3" name="Объект 2"/>
          <p:cNvSpPr>
            <a:spLocks noGrp="1"/>
          </p:cNvSpPr>
          <p:nvPr>
            <p:ph idx="1"/>
          </p:nvPr>
        </p:nvSpPr>
        <p:spPr>
          <a:xfrm>
            <a:off x="838200" y="1825624"/>
            <a:ext cx="10515600" cy="4616739"/>
          </a:xfrm>
        </p:spPr>
        <p:txBody>
          <a:bodyPr>
            <a:normAutofit/>
          </a:bodyPr>
          <a:lstStyle/>
          <a:p>
            <a:pPr marL="0" algn="just" fontAlgn="ctr">
              <a:spcBef>
                <a:spcPts val="0"/>
              </a:spcBef>
            </a:pPr>
            <a:r>
              <a:rPr lang="ru-RU" dirty="0" smtClean="0"/>
              <a:t>«Ракурс рассуждения не в полной мере соответствует теме и содержит прямого ответа на вопрос темы. Однако общий смысл сочинения, с учетом </a:t>
            </a:r>
            <a:r>
              <a:rPr lang="ru-RU" dirty="0" err="1" smtClean="0"/>
              <a:t>затекстовой</a:t>
            </a:r>
            <a:r>
              <a:rPr lang="ru-RU" dirty="0" smtClean="0"/>
              <a:t> информации, которая угадывается между строк, созвучен теме, что не позволяет экспертам оценить работу отрицательно».</a:t>
            </a:r>
          </a:p>
        </p:txBody>
      </p:sp>
    </p:spTree>
    <p:extLst>
      <p:ext uri="{BB962C8B-B14F-4D97-AF65-F5344CB8AC3E}">
        <p14:creationId xmlns:p14="http://schemas.microsoft.com/office/powerpoint/2010/main" val="1403091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a:t>Типичные недостатки сочинений, выявленные при их оценивании по критерию </a:t>
            </a:r>
            <a:r>
              <a:rPr lang="ru-RU" sz="3600" b="1" dirty="0" smtClean="0"/>
              <a:t>№1 </a:t>
            </a:r>
            <a:r>
              <a:rPr lang="ru-RU" sz="3600" b="1" dirty="0"/>
              <a:t>(«Соответствие теме»)</a:t>
            </a:r>
            <a:endParaRPr lang="ru-RU" sz="3600" dirty="0"/>
          </a:p>
        </p:txBody>
      </p:sp>
      <p:sp>
        <p:nvSpPr>
          <p:cNvPr id="3" name="Объект 2"/>
          <p:cNvSpPr>
            <a:spLocks noGrp="1"/>
          </p:cNvSpPr>
          <p:nvPr>
            <p:ph idx="1"/>
          </p:nvPr>
        </p:nvSpPr>
        <p:spPr/>
        <p:txBody>
          <a:bodyPr>
            <a:normAutofit fontScale="92500" lnSpcReduction="20000"/>
          </a:bodyPr>
          <a:lstStyle/>
          <a:p>
            <a:pPr algn="just" fontAlgn="ctr">
              <a:spcBef>
                <a:spcPts val="0"/>
              </a:spcBef>
            </a:pPr>
            <a:r>
              <a:rPr lang="ru-RU" dirty="0" smtClean="0"/>
              <a:t>«Тезис» появляется в конце сочинения и является результатом не сознательной речевой стратегии, а исправлением случайно обнаруженного упущения («</a:t>
            </a:r>
            <a:r>
              <a:rPr lang="ru-RU" i="1" dirty="0" smtClean="0"/>
              <a:t>Да</a:t>
            </a:r>
            <a:r>
              <a:rPr lang="ru-RU" dirty="0" smtClean="0"/>
              <a:t>, за</a:t>
            </a:r>
            <a:r>
              <a:rPr lang="ru-RU" i="1" dirty="0" smtClean="0"/>
              <a:t>был сказать</a:t>
            </a:r>
            <a:r>
              <a:rPr lang="ru-RU" dirty="0" smtClean="0"/>
              <a:t>…» </a:t>
            </a:r>
            <a:r>
              <a:rPr lang="ru-RU" dirty="0" smtClean="0">
                <a:sym typeface="Wingdings" panose="05000000000000000000" pitchFamily="2" charset="2"/>
              </a:rPr>
              <a:t>).</a:t>
            </a:r>
          </a:p>
          <a:p>
            <a:pPr algn="just" fontAlgn="ctr">
              <a:spcBef>
                <a:spcPts val="0"/>
              </a:spcBef>
            </a:pPr>
            <a:endParaRPr lang="ru-RU" dirty="0" smtClean="0">
              <a:sym typeface="Wingdings" panose="05000000000000000000" pitchFamily="2" charset="2"/>
            </a:endParaRPr>
          </a:p>
          <a:p>
            <a:pPr marL="0" indent="0" algn="just" fontAlgn="ctr">
              <a:spcBef>
                <a:spcPts val="0"/>
              </a:spcBef>
              <a:buNone/>
            </a:pPr>
            <a:r>
              <a:rPr lang="ru-RU" i="1" dirty="0" smtClean="0">
                <a:sym typeface="Wingdings" panose="05000000000000000000" pitchFamily="2" charset="2"/>
              </a:rPr>
              <a:t>Семьи бывают разные. Каждая семья отличается своими особенностями в отношениях… </a:t>
            </a:r>
            <a:r>
              <a:rPr lang="ru-RU" dirty="0" smtClean="0">
                <a:sym typeface="Wingdings" panose="05000000000000000000" pitchFamily="2" charset="2"/>
              </a:rPr>
              <a:t>(литературный материал «Вельд», «Гроза», «</a:t>
            </a:r>
            <a:r>
              <a:rPr lang="ru-RU" dirty="0" err="1" smtClean="0">
                <a:sym typeface="Wingdings" panose="05000000000000000000" pitchFamily="2" charset="2"/>
              </a:rPr>
              <a:t>Чиполлино</a:t>
            </a:r>
            <a:r>
              <a:rPr lang="ru-RU" dirty="0" smtClean="0">
                <a:sym typeface="Wingdings" panose="05000000000000000000" pitchFamily="2" charset="2"/>
              </a:rPr>
              <a:t>») … </a:t>
            </a:r>
            <a:r>
              <a:rPr lang="ru-RU" i="1" dirty="0" smtClean="0">
                <a:sym typeface="Wingdings" panose="05000000000000000000" pitchFamily="2" charset="2"/>
              </a:rPr>
              <a:t>В семье главное – это равновесие между всеобъемлющей любовью и дисциплиной.</a:t>
            </a:r>
          </a:p>
          <a:p>
            <a:pPr marL="0" indent="0" algn="just" fontAlgn="ctr">
              <a:spcBef>
                <a:spcPts val="0"/>
              </a:spcBef>
              <a:buNone/>
            </a:pPr>
            <a:endParaRPr lang="ru-RU" i="1" dirty="0" smtClean="0">
              <a:sym typeface="Wingdings" panose="05000000000000000000" pitchFamily="2" charset="2"/>
            </a:endParaRPr>
          </a:p>
          <a:p>
            <a:pPr marL="0" indent="0" algn="just" fontAlgn="ctr">
              <a:spcBef>
                <a:spcPts val="0"/>
              </a:spcBef>
              <a:buNone/>
            </a:pPr>
            <a:r>
              <a:rPr lang="ru-RU" i="1" dirty="0" smtClean="0">
                <a:sym typeface="Wingdings" panose="05000000000000000000" pitchFamily="2" charset="2"/>
              </a:rPr>
              <a:t>Чтобы разобраться, что такое духовная зрелость, обратимся к произведениям литературы за авторством Н.В. Гоголя «Тарас Бульба» и А.С. Пушкина «Капитанская дочка» … (Гринев, Маша Миронова, </a:t>
            </a:r>
            <a:r>
              <a:rPr lang="ru-RU" i="1" dirty="0" err="1" smtClean="0">
                <a:sym typeface="Wingdings" panose="05000000000000000000" pitchFamily="2" charset="2"/>
              </a:rPr>
              <a:t>Андрий</a:t>
            </a:r>
            <a:r>
              <a:rPr lang="ru-RU" i="1" dirty="0" smtClean="0">
                <a:sym typeface="Wingdings" panose="05000000000000000000" pitchFamily="2" charset="2"/>
              </a:rPr>
              <a:t>) … По-моему, духовно зрелый человек – это добрый человек.</a:t>
            </a:r>
            <a:endParaRPr lang="ru-RU" dirty="0" smtClean="0"/>
          </a:p>
          <a:p>
            <a:endParaRPr lang="ru-RU" dirty="0"/>
          </a:p>
        </p:txBody>
      </p:sp>
    </p:spTree>
    <p:extLst>
      <p:ext uri="{BB962C8B-B14F-4D97-AF65-F5344CB8AC3E}">
        <p14:creationId xmlns:p14="http://schemas.microsoft.com/office/powerpoint/2010/main" val="3821376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t>Положительные стороны сочинений, выявленные при их оценивании по критерию № 2 «Аргументация. Привлечение литературного материала»</a:t>
            </a:r>
            <a:endParaRPr lang="ru-RU" sz="3600" b="1" dirty="0"/>
          </a:p>
        </p:txBody>
      </p:sp>
      <p:sp>
        <p:nvSpPr>
          <p:cNvPr id="3" name="Объект 2"/>
          <p:cNvSpPr>
            <a:spLocks noGrp="1"/>
          </p:cNvSpPr>
          <p:nvPr>
            <p:ph idx="1"/>
          </p:nvPr>
        </p:nvSpPr>
        <p:spPr>
          <a:xfrm>
            <a:off x="838200" y="2064326"/>
            <a:ext cx="10515600" cy="4336473"/>
          </a:xfrm>
        </p:spPr>
        <p:txBody>
          <a:bodyPr>
            <a:normAutofit/>
          </a:bodyPr>
          <a:lstStyle/>
          <a:p>
            <a:r>
              <a:rPr lang="ru-RU" dirty="0" smtClean="0"/>
              <a:t>Выпускники пытаются использовать литературный материал для развернутого рассуждения на предложенную тему с целью аргументации своей позиции, произведения в изложении </a:t>
            </a:r>
            <a:r>
              <a:rPr lang="ru-RU" dirty="0" smtClean="0"/>
              <a:t>учащихся узнаваемы </a:t>
            </a:r>
            <a:r>
              <a:rPr lang="ru-RU" dirty="0" smtClean="0"/>
              <a:t>(автор, название, герои, фабула), что свидетельствует о начитанности учащихся.</a:t>
            </a:r>
          </a:p>
          <a:p>
            <a:r>
              <a:rPr lang="ru-RU" dirty="0" smtClean="0"/>
              <a:t>Выпускники используют 2 литературных произведения для аргументации.</a:t>
            </a:r>
          </a:p>
          <a:p>
            <a:endParaRPr lang="ru-RU" dirty="0"/>
          </a:p>
        </p:txBody>
      </p:sp>
    </p:spTree>
    <p:extLst>
      <p:ext uri="{BB962C8B-B14F-4D97-AF65-F5344CB8AC3E}">
        <p14:creationId xmlns:p14="http://schemas.microsoft.com/office/powerpoint/2010/main" val="293134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a:t>Положительные стороны сочинений, выявленные при их оценивании по критерию № 2 «Аргументация. Привлечение литературного материала»</a:t>
            </a:r>
            <a:endParaRPr lang="ru-RU" sz="3600" dirty="0"/>
          </a:p>
        </p:txBody>
      </p:sp>
      <p:sp>
        <p:nvSpPr>
          <p:cNvPr id="3" name="Объект 2"/>
          <p:cNvSpPr>
            <a:spLocks noGrp="1"/>
          </p:cNvSpPr>
          <p:nvPr>
            <p:ph idx="1"/>
          </p:nvPr>
        </p:nvSpPr>
        <p:spPr>
          <a:xfrm>
            <a:off x="838200" y="1825625"/>
            <a:ext cx="10515600" cy="4713720"/>
          </a:xfrm>
        </p:spPr>
        <p:txBody>
          <a:bodyPr>
            <a:normAutofit fontScale="92500" lnSpcReduction="10000"/>
          </a:bodyPr>
          <a:lstStyle/>
          <a:p>
            <a:r>
              <a:rPr lang="ru-RU" dirty="0" smtClean="0"/>
              <a:t>Относительное разнообразие литературных источников (период, жанры, время изучения в школе):</a:t>
            </a:r>
          </a:p>
          <a:p>
            <a:r>
              <a:rPr lang="ru-RU" dirty="0" smtClean="0"/>
              <a:t>русская </a:t>
            </a:r>
            <a:r>
              <a:rPr lang="ru-RU" dirty="0" smtClean="0"/>
              <a:t>классическая литература </a:t>
            </a:r>
            <a:r>
              <a:rPr lang="ru-RU" dirty="0" smtClean="0"/>
              <a:t>(школьная программа): </a:t>
            </a:r>
            <a:r>
              <a:rPr lang="ru-RU" dirty="0" smtClean="0">
                <a:sym typeface="Wingdings" panose="05000000000000000000" pitchFamily="2" charset="2"/>
              </a:rPr>
              <a:t>«Бедная Лиза», </a:t>
            </a:r>
            <a:r>
              <a:rPr lang="ru-RU" dirty="0" smtClean="0"/>
              <a:t>«Капитанская дочка», </a:t>
            </a:r>
            <a:r>
              <a:rPr lang="ru-RU" dirty="0" smtClean="0">
                <a:sym typeface="Wingdings" panose="05000000000000000000" pitchFamily="2" charset="2"/>
              </a:rPr>
              <a:t>«Евгений Онегин», </a:t>
            </a:r>
            <a:r>
              <a:rPr lang="ru-RU" dirty="0" smtClean="0"/>
              <a:t>«Детство», «Война и мир», </a:t>
            </a:r>
            <a:r>
              <a:rPr lang="ru-RU" dirty="0" smtClean="0">
                <a:sym typeface="Wingdings" panose="05000000000000000000" pitchFamily="2" charset="2"/>
              </a:rPr>
              <a:t>«Тарас Бульба», «Гроза»,</a:t>
            </a:r>
            <a:r>
              <a:rPr lang="ru-RU" dirty="0" smtClean="0"/>
              <a:t> «Обломов», </a:t>
            </a:r>
            <a:r>
              <a:rPr lang="ru-RU" dirty="0" smtClean="0">
                <a:sym typeface="Wingdings" panose="05000000000000000000" pitchFamily="2" charset="2"/>
              </a:rPr>
              <a:t>«Преступление и наказание», </a:t>
            </a:r>
            <a:r>
              <a:rPr lang="ru-RU" dirty="0" smtClean="0"/>
              <a:t>«Куст сирени», «Чудесный доктор», </a:t>
            </a:r>
            <a:r>
              <a:rPr lang="ru-RU" dirty="0" smtClean="0">
                <a:sym typeface="Wingdings" panose="05000000000000000000" pitchFamily="2" charset="2"/>
              </a:rPr>
              <a:t>«Гранатовый браслет», «Чистый понедельник», «Солнечный удар», «Кавказ», </a:t>
            </a:r>
            <a:r>
              <a:rPr lang="ru-RU" dirty="0">
                <a:sym typeface="Wingdings" panose="05000000000000000000" pitchFamily="2" charset="2"/>
              </a:rPr>
              <a:t>«Юшка»,</a:t>
            </a:r>
            <a:r>
              <a:rPr lang="ru-RU" dirty="0"/>
              <a:t> «</a:t>
            </a:r>
            <a:r>
              <a:rPr lang="ru-RU" dirty="0" smtClean="0"/>
              <a:t>Судьба человека</a:t>
            </a:r>
            <a:r>
              <a:rPr lang="ru-RU" dirty="0" smtClean="0"/>
              <a:t>»</a:t>
            </a:r>
            <a:r>
              <a:rPr lang="ru-RU" dirty="0" smtClean="0">
                <a:sym typeface="Wingdings" panose="05000000000000000000" pitchFamily="2" charset="2"/>
              </a:rPr>
              <a:t>; </a:t>
            </a:r>
            <a:endParaRPr lang="ru-RU" dirty="0" smtClean="0"/>
          </a:p>
          <a:p>
            <a:r>
              <a:rPr lang="ru-RU" dirty="0" smtClean="0"/>
              <a:t>современная литература: </a:t>
            </a:r>
            <a:r>
              <a:rPr lang="ru-RU" dirty="0" smtClean="0"/>
              <a:t>«</a:t>
            </a:r>
            <a:r>
              <a:rPr lang="ru-RU" dirty="0"/>
              <a:t>Телеграмма», </a:t>
            </a:r>
            <a:r>
              <a:rPr lang="ru-RU" dirty="0" smtClean="0"/>
              <a:t>«</a:t>
            </a:r>
            <a:r>
              <a:rPr lang="ru-RU" dirty="0" smtClean="0"/>
              <a:t>Не пускайте Рыжую на озеро</a:t>
            </a:r>
            <a:r>
              <a:rPr lang="ru-RU" dirty="0" smtClean="0"/>
              <a:t>» и др.;</a:t>
            </a:r>
            <a:endParaRPr lang="ru-RU" dirty="0" smtClean="0">
              <a:sym typeface="Wingdings" panose="05000000000000000000" pitchFamily="2" charset="2"/>
            </a:endParaRPr>
          </a:p>
          <a:p>
            <a:r>
              <a:rPr lang="ru-RU" dirty="0" smtClean="0">
                <a:sym typeface="Wingdings" panose="05000000000000000000" pitchFamily="2" charset="2"/>
              </a:rPr>
              <a:t>зарубежная литература: Ричард </a:t>
            </a:r>
            <a:r>
              <a:rPr lang="ru-RU" dirty="0" err="1" smtClean="0">
                <a:sym typeface="Wingdings" panose="05000000000000000000" pitchFamily="2" charset="2"/>
              </a:rPr>
              <a:t>Мэтисон</a:t>
            </a:r>
            <a:r>
              <a:rPr lang="ru-RU" dirty="0" smtClean="0">
                <a:sym typeface="Wingdings" panose="05000000000000000000" pitchFamily="2" charset="2"/>
              </a:rPr>
              <a:t> «Кнопка, кнопка», </a:t>
            </a:r>
            <a:r>
              <a:rPr lang="ru-RU" dirty="0" smtClean="0">
                <a:sym typeface="Wingdings" panose="05000000000000000000" pitchFamily="2" charset="2"/>
              </a:rPr>
              <a:t>рассказ </a:t>
            </a:r>
            <a:r>
              <a:rPr lang="ru-RU" dirty="0" err="1" smtClean="0"/>
              <a:t>О.Генри</a:t>
            </a:r>
            <a:r>
              <a:rPr lang="ru-RU" dirty="0" smtClean="0"/>
              <a:t> </a:t>
            </a:r>
            <a:r>
              <a:rPr lang="ru-RU" dirty="0" smtClean="0"/>
              <a:t>(и </a:t>
            </a:r>
            <a:r>
              <a:rPr lang="ru-RU" dirty="0" err="1" smtClean="0"/>
              <a:t>О.Генриха</a:t>
            </a:r>
            <a:r>
              <a:rPr lang="ru-RU" dirty="0" smtClean="0"/>
              <a:t> </a:t>
            </a:r>
            <a:r>
              <a:rPr lang="ru-RU" dirty="0" smtClean="0">
                <a:sym typeface="Wingdings" panose="05000000000000000000" pitchFamily="2" charset="2"/>
              </a:rPr>
              <a:t>) «Дары волхвов».</a:t>
            </a:r>
          </a:p>
          <a:p>
            <a:endParaRPr lang="ru-RU" dirty="0"/>
          </a:p>
        </p:txBody>
      </p:sp>
    </p:spTree>
    <p:extLst>
      <p:ext uri="{BB962C8B-B14F-4D97-AF65-F5344CB8AC3E}">
        <p14:creationId xmlns:p14="http://schemas.microsoft.com/office/powerpoint/2010/main" val="1694668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a:t>Типичные недостатки сочинений, выявленные при их оценивании по критерию </a:t>
            </a:r>
            <a:r>
              <a:rPr lang="ru-RU" sz="3600" b="1" dirty="0" smtClean="0"/>
              <a:t>№2 («Аргументация. Привлечение литературного материала»)</a:t>
            </a:r>
            <a:endParaRPr lang="ru-RU" sz="3600" dirty="0"/>
          </a:p>
        </p:txBody>
      </p:sp>
      <p:sp>
        <p:nvSpPr>
          <p:cNvPr id="3" name="Объект 2"/>
          <p:cNvSpPr>
            <a:spLocks noGrp="1"/>
          </p:cNvSpPr>
          <p:nvPr>
            <p:ph idx="1"/>
          </p:nvPr>
        </p:nvSpPr>
        <p:spPr>
          <a:xfrm>
            <a:off x="838200" y="2078181"/>
            <a:ext cx="10515600" cy="4098781"/>
          </a:xfrm>
        </p:spPr>
        <p:txBody>
          <a:bodyPr/>
          <a:lstStyle/>
          <a:p>
            <a:r>
              <a:rPr lang="ru-RU" dirty="0" smtClean="0"/>
              <a:t>Выбор в качестве литературного материала произведений массовой литературы («</a:t>
            </a:r>
            <a:r>
              <a:rPr lang="ru-RU" i="1" dirty="0" smtClean="0"/>
              <a:t>совокупность литературных текстов, ориентированных на коммерческий спрос и использование готовых словесных (культурных) моделей</a:t>
            </a:r>
            <a:r>
              <a:rPr lang="ru-RU" dirty="0" smtClean="0"/>
              <a:t>») сомнительной этической и эстетической ценности.</a:t>
            </a:r>
          </a:p>
          <a:p>
            <a:r>
              <a:rPr lang="ru-RU" dirty="0" smtClean="0"/>
              <a:t>Большое количество фактических ошибок (автор, название, герои, фабула).</a:t>
            </a:r>
          </a:p>
          <a:p>
            <a:r>
              <a:rPr lang="ru-RU" i="1" dirty="0" smtClean="0"/>
              <a:t>Шолохов (</a:t>
            </a:r>
            <a:r>
              <a:rPr lang="ru-RU" i="1" dirty="0" err="1" smtClean="0"/>
              <a:t>Молохалов</a:t>
            </a:r>
            <a:r>
              <a:rPr lang="ru-RU" i="1" dirty="0" smtClean="0"/>
              <a:t>) «Судьба человека»: Сергей Орловский, Дмитрий Орлов, Сергей Соколовский. </a:t>
            </a:r>
            <a:endParaRPr lang="ru-RU" i="1" dirty="0"/>
          </a:p>
        </p:txBody>
      </p:sp>
    </p:spTree>
    <p:extLst>
      <p:ext uri="{BB962C8B-B14F-4D97-AF65-F5344CB8AC3E}">
        <p14:creationId xmlns:p14="http://schemas.microsoft.com/office/powerpoint/2010/main" val="274842421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TotalTime>
  <Words>1777</Words>
  <Application>Microsoft Office PowerPoint</Application>
  <PresentationFormat>Широкоэкранный</PresentationFormat>
  <Paragraphs>122</Paragraphs>
  <Slides>30</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30</vt:i4>
      </vt:variant>
    </vt:vector>
  </HeadingPairs>
  <TitlesOfParts>
    <vt:vector size="37" baseType="lpstr">
      <vt:lpstr>Arial</vt:lpstr>
      <vt:lpstr>Calibri</vt:lpstr>
      <vt:lpstr>Calibri Light</vt:lpstr>
      <vt:lpstr>Symbol</vt:lpstr>
      <vt:lpstr>Times New Roman</vt:lpstr>
      <vt:lpstr>Wingdings</vt:lpstr>
      <vt:lpstr>Тема Office</vt:lpstr>
      <vt:lpstr>Анализ результатов итогового сочинения  2025-26 учебного года</vt:lpstr>
      <vt:lpstr>Презентация PowerPoint</vt:lpstr>
      <vt:lpstr>Положительные стороны сочинений, выявленные при их оценивании по критерию 1 («Соответствие темы»)</vt:lpstr>
      <vt:lpstr>Типичные недостатки сочинений, выявленные при их оценивании по критерию №1 («Соответствие теме»)</vt:lpstr>
      <vt:lpstr>Типичные недостатки сочинений, выявленные при их оценивании по критерию №1 («Соответствие теме»)</vt:lpstr>
      <vt:lpstr>Типичные недостатки сочинений, выявленные при их оценивании по критерию №1 («Соответствие теме»)</vt:lpstr>
      <vt:lpstr>Положительные стороны сочинений, выявленные при их оценивании по критерию № 2 «Аргументация. Привлечение литературного материала»</vt:lpstr>
      <vt:lpstr>Положительные стороны сочинений, выявленные при их оценивании по критерию № 2 «Аргументация. Привлечение литературного материала»</vt:lpstr>
      <vt:lpstr>Типичные недостатки сочинений, выявленные при их оценивании по критерию №2 («Аргументация. Привлечение литературного материала»)</vt:lpstr>
      <vt:lpstr>Типичные недостатки сочинений, выявленные при их оценивании по критерию №2 («Аргументация. Привлечение литературного материала»)</vt:lpstr>
      <vt:lpstr>Типичные недостатки сочинений, выявленные при их оценивании по критерию №2 («Аргументация. Привлечение литературного материала»)</vt:lpstr>
      <vt:lpstr>Опасен ли, по Вашему мнению, эгоизм для любви?</vt:lpstr>
      <vt:lpstr>Пути предупреждения: критериальное оценивание</vt:lpstr>
      <vt:lpstr>Презентация PowerPoint</vt:lpstr>
      <vt:lpstr>Пути предупреждения</vt:lpstr>
      <vt:lpstr>Критерий «Композиция и …»</vt:lpstr>
      <vt:lpstr>Критерий «Композиция и …»</vt:lpstr>
      <vt:lpstr>Речевое оформление: композиционная стройность (рассуждение)</vt:lpstr>
      <vt:lpstr>Речевое оформление: композиция (рассуждение)</vt:lpstr>
      <vt:lpstr>Композиция (рассуждение): тезис</vt:lpstr>
      <vt:lpstr>Композиция (рассуждение): аргументация</vt:lpstr>
      <vt:lpstr>Композиция (рассуждение): вывод </vt:lpstr>
      <vt:lpstr> Речевое оформление: композиция (повествование) </vt:lpstr>
      <vt:lpstr> Речевое оформление: композиция(повествование) </vt:lpstr>
      <vt:lpstr>Пути предупреждения: речевое оформление и практическая грамотность</vt:lpstr>
      <vt:lpstr>Пути предупреждения: критериальное оценивание</vt:lpstr>
      <vt:lpstr>2024-25 учебный год</vt:lpstr>
      <vt:lpstr>2024-25 учебный год</vt:lpstr>
      <vt:lpstr>2025-26 учебный год</vt:lpstr>
      <vt:lpstr>2025-26 учебный год</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Анализ результатов итогового сочинения 2025-26 учебного года: типичные ошибки, допущенные обучающимися при написании итогового сочинения, и способы их предупреждения</dc:title>
  <dc:creator>user210-2</dc:creator>
  <cp:lastModifiedBy>user210-2</cp:lastModifiedBy>
  <cp:revision>22</cp:revision>
  <dcterms:created xsi:type="dcterms:W3CDTF">2025-12-19T07:29:50Z</dcterms:created>
  <dcterms:modified xsi:type="dcterms:W3CDTF">2025-12-22T12:39:40Z</dcterms:modified>
</cp:coreProperties>
</file>