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4" r:id="rId9"/>
    <p:sldId id="265" r:id="rId10"/>
    <p:sldId id="266" r:id="rId11"/>
    <p:sldId id="267" r:id="rId12"/>
    <p:sldId id="269" r:id="rId13"/>
    <p:sldId id="261" r:id="rId14"/>
    <p:sldId id="270" r:id="rId15"/>
    <p:sldId id="271" r:id="rId16"/>
    <p:sldId id="274" r:id="rId17"/>
    <p:sldId id="272" r:id="rId18"/>
    <p:sldId id="273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510111-DBEE-DBFD-C3ED-665AE81FC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8B6D6C-5C52-4FB5-9AF6-8A79552905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C28433-0AD9-FBC4-3EC8-EA4E3F338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68B8DA-F8FA-3AE3-60C0-EA3821341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02BB64-9E99-B6EF-E947-02FF4FBD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84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4E978-D1AC-4AD0-C000-5BBEEF8E1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3200A8-0B7C-C649-A246-1F0845913E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A4B15B-619A-AA7B-A375-B28E30E4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7CA85D-1833-F2BB-B3C1-271E6979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10FCC2-C654-DC53-2606-2E8DDF424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50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1C7D7A6-1803-3CA4-0663-C978803C3B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79BE99-1DEE-9535-137E-11BB2C5A2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572C60-7D92-03C9-F239-245166A95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2A34D3-3E4A-FF03-8200-169F1EE74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A08552-F4BC-7F7B-DF35-6D5B9FA8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35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AED0D-FD9C-563F-4D4A-5339D1EC1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807B55-BEEF-E52E-86D9-8EF2E6869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76B59-E607-4479-04AC-891AD423E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5EDFC6-DA8F-B8DA-234D-F0BE0592D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AA3BEC-309E-B3D6-4C70-D9E49BE1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79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BB2D0-F30E-F911-9FB5-69A0B3E43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0329D3-34CC-5CED-DE3F-FEB744DAB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BD0571-994B-E091-311D-362707594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7D1E2-FEAF-B1D5-D382-97C10EE9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81A027-3443-0050-697D-8F6EDE3F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5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EBDE8-2FA2-3D61-FBCF-2ED3D4EE2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92DA6-365C-B013-BCF3-A5B39A607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3B7997-674D-4D42-BF6B-7B8187A33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B2D7B2-04F6-50D9-B56A-C557AF8C8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EC8C7F-6018-DB81-ED09-ED17BC3EA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B0539C-E45E-2546-EA80-403DB1614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75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66A1A6-C04F-6FE9-9B7E-263C3470C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8187E5-3689-EA8A-9E3D-CD5E08A74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C01B7B-0AF2-5F89-B936-54335422F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C45FA93-400F-F460-FB9A-7BFF3B470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95D446D-A0AB-1322-5205-D6D2C3025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19B27F-822C-2501-9E83-27EF91B55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E770A2-1BDD-42D0-9867-3F87E9D8C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287350-F76C-60B1-3E72-E90D73EDD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997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AAA24-104D-3281-2BF4-F98B06B29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2CBB90A-CF16-3A1F-FA39-F10DEC012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EBF4BC-0B3E-F2E5-6402-09A28F8A5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8E3D1D3-42AD-BB07-B4B8-E8371B06A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3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B201182-766F-A6BA-C6FF-F0C7C3BB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DE53EE0-6E5C-308F-A20F-770381A1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0D26F31-8F5C-441C-910F-36A75868A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A2F2C-A81D-EF2C-43F6-5DCC90BA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A93C13-9BCC-DF51-37AA-8AD6C3962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E54D17-B2F0-CEFD-B605-A859F6503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9212B5-B1DA-8710-75D7-5F341C53E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F0FCA5-5D0D-E21A-478B-0C103A46C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AB13BB-1861-F890-EF54-13DB4EB10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3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02D48-4F7F-CA13-ABB8-A613F9E4B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690832B-6EDA-24A1-79ED-9BC52409F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9214CC-840D-B516-C240-0887C1A57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72604C-5FA5-AE89-1B09-53E384B25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F873A3-2A30-C27C-0951-0989B609D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2D7EC4-AC0A-FB21-9768-A3302E65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63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6A74B-14DA-9ED7-F6F5-27026D799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D1ACE9-218B-A222-15BD-7CC1C79D8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85788A-0B26-222D-EA1A-FE623B6C7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EBF1A-A748-4E5D-95F2-07A5D26A9DA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846ED8-70B3-D123-6E67-79B742E56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0BE347-5EC3-E31D-485B-608093F8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8C3D5-91AC-418E-90F0-61C3CA36A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82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36413-41A4-1527-EE9D-5890AA973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306" y="340659"/>
            <a:ext cx="11385176" cy="316930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Система подготовки к итоговому сочинению: </a:t>
            </a:r>
            <a:br>
              <a:rPr lang="ru-RU" b="1" dirty="0"/>
            </a:br>
            <a:r>
              <a:rPr lang="ru-RU" b="1" dirty="0"/>
              <a:t>эффективные формы и приёмы работы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183776-3ADE-BB16-7C32-5D92B8DEA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8494" y="4247497"/>
            <a:ext cx="6418730" cy="1655762"/>
          </a:xfrm>
        </p:spPr>
        <p:txBody>
          <a:bodyPr/>
          <a:lstStyle/>
          <a:p>
            <a:pPr algn="l"/>
            <a:r>
              <a:rPr lang="ru-RU" dirty="0"/>
              <a:t>Марютина Наталья Витальевна, </a:t>
            </a:r>
          </a:p>
          <a:p>
            <a:pPr algn="l"/>
            <a:r>
              <a:rPr lang="ru-RU" dirty="0"/>
              <a:t>преподаватель ОД (русский язык и литература), </a:t>
            </a:r>
          </a:p>
          <a:p>
            <a:pPr algn="l"/>
            <a:r>
              <a:rPr lang="ru-RU" dirty="0"/>
              <a:t>филиал НВМУ в г. Мурманске</a:t>
            </a:r>
          </a:p>
        </p:txBody>
      </p:sp>
    </p:spTree>
    <p:extLst>
      <p:ext uri="{BB962C8B-B14F-4D97-AF65-F5344CB8AC3E}">
        <p14:creationId xmlns:p14="http://schemas.microsoft.com/office/powerpoint/2010/main" val="95761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292"/>
            <a:ext cx="10515600" cy="714167"/>
          </a:xfrm>
        </p:spPr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1060317"/>
              </p:ext>
            </p:extLst>
          </p:nvPr>
        </p:nvGraphicFramePr>
        <p:xfrm>
          <a:off x="96186" y="959373"/>
          <a:ext cx="11820994" cy="5533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40846">
                  <a:extLst>
                    <a:ext uri="{9D8B030D-6E8A-4147-A177-3AD203B41FA5}">
                      <a16:colId xmlns:a16="http://schemas.microsoft.com/office/drawing/2014/main" val="1892078327"/>
                    </a:ext>
                  </a:extLst>
                </a:gridCol>
                <a:gridCol w="1228170">
                  <a:extLst>
                    <a:ext uri="{9D8B030D-6E8A-4147-A177-3AD203B41FA5}">
                      <a16:colId xmlns:a16="http://schemas.microsoft.com/office/drawing/2014/main" val="1977329090"/>
                    </a:ext>
                  </a:extLst>
                </a:gridCol>
                <a:gridCol w="2455255">
                  <a:extLst>
                    <a:ext uri="{9D8B030D-6E8A-4147-A177-3AD203B41FA5}">
                      <a16:colId xmlns:a16="http://schemas.microsoft.com/office/drawing/2014/main" val="2079972870"/>
                    </a:ext>
                  </a:extLst>
                </a:gridCol>
                <a:gridCol w="1996723">
                  <a:extLst>
                    <a:ext uri="{9D8B030D-6E8A-4147-A177-3AD203B41FA5}">
                      <a16:colId xmlns:a16="http://schemas.microsoft.com/office/drawing/2014/main" val="1430216026"/>
                    </a:ext>
                  </a:extLst>
                </a:gridCol>
              </a:tblGrid>
              <a:tr h="1201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Тема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Тезис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Фрагмент из романа «Обломов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Пример из </a:t>
                      </a:r>
                      <a:r>
                        <a:rPr lang="ru-RU" sz="2400" kern="100" dirty="0" err="1">
                          <a:solidFill>
                            <a:schemeClr val="tx1"/>
                          </a:solidFill>
                          <a:effectLst/>
                        </a:rPr>
                        <a:t>худ.литературы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224096"/>
                  </a:ext>
                </a:extLst>
              </a:tr>
              <a:tr h="794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Как семейное воспитание влияет на будущее человека?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752654"/>
                  </a:ext>
                </a:extLst>
              </a:tr>
              <a:tr h="794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Что важнее для становления личности: наследие предков или собственный выбор?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693433"/>
                  </a:ext>
                </a:extLst>
              </a:tr>
              <a:tr h="3883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В чем проявляется «истинная дружба»?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899071"/>
                  </a:ext>
                </a:extLst>
              </a:tr>
              <a:tr h="794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Как «нравственный идеал» влияет на поступки героя?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676865"/>
                  </a:ext>
                </a:extLst>
              </a:tr>
              <a:tr h="3883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В чём заключается опасность душевной лени?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544278"/>
                  </a:ext>
                </a:extLst>
              </a:tr>
              <a:tr h="794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В чём противоречие между «естественным» и «культурным» началом в человеке?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199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626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91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работы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656" y="1214203"/>
            <a:ext cx="10829144" cy="5486400"/>
          </a:xfrm>
        </p:spPr>
        <p:txBody>
          <a:bodyPr>
            <a:normAutofit/>
          </a:bodyPr>
          <a:lstStyle/>
          <a:p>
            <a:r>
              <a:rPr lang="ru-RU" b="1" dirty="0"/>
              <a:t>Как семейное воспитание влияет на будущее человека?</a:t>
            </a:r>
            <a:endParaRPr lang="ru-RU" dirty="0"/>
          </a:p>
          <a:p>
            <a:pPr lvl="0"/>
            <a:r>
              <a:rPr lang="ru-RU" dirty="0"/>
              <a:t>Семья —в семье закладываются основы личности, формируются характер, мировоззрение и жизненные ценности. Именно в кругу близких мы получаем первые уроки морали, учимся взаимодействовать с окружающими и определяем свой жизненный путь.</a:t>
            </a:r>
          </a:p>
          <a:p>
            <a:pPr lvl="0"/>
            <a:r>
              <a:rPr lang="ru-RU" dirty="0"/>
              <a:t>Детство в Обломовке — ключ к пониманию всего характера героя. Атмосфера покоя, </a:t>
            </a:r>
            <a:r>
              <a:rPr lang="ru-RU" dirty="0" err="1"/>
              <a:t>гиперопеки</a:t>
            </a:r>
            <a:r>
              <a:rPr lang="ru-RU" dirty="0"/>
              <a:t>, культ еды и сна, запрет на любое проявление самостоятельности — вот что сформировало пассивную и созерцательную натуру Ильи Ильича, его неспособность к практической жизни (антипод – </a:t>
            </a:r>
            <a:r>
              <a:rPr lang="ru-RU" dirty="0" err="1"/>
              <a:t>Штольц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А.С. Пушкин «Капитанская дочка», Д.И. Фонвизин «Недоросль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877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91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работы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656" y="1214203"/>
            <a:ext cx="10829144" cy="548640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В чём заключается опасность душевной лени?</a:t>
            </a:r>
            <a:endParaRPr lang="ru-RU" dirty="0"/>
          </a:p>
          <a:p>
            <a:pPr lvl="0"/>
            <a:r>
              <a:rPr lang="ru-RU" dirty="0"/>
              <a:t>Опасность душевной лени заключается прежде всего в том, что она парализует внутренний рост человека. Когда мы перестаём задумываться о смысле происходящего, анализировать свои поступки и чувства, мы останавливаемся в развитии. Подобно растению, лишённому солнечного света, душа начинает чахнуть, утрачивая свою живость и способность к сопереживанию.</a:t>
            </a:r>
          </a:p>
          <a:p>
            <a:pPr lvl="0"/>
            <a:r>
              <a:rPr lang="ru-RU" dirty="0"/>
              <a:t>«Обломовщина» — это не просто физическая лень, а именно душевный паралич, отказ от духовного и нравственного роста. Обломов, будучи человеком тонкой душевной организации, сознательно выбирает покой, что приводит к деградации его личности, неспособности любить, дружить и, в конечном счёте, жить.</a:t>
            </a:r>
          </a:p>
          <a:p>
            <a:pPr lvl="0"/>
            <a:r>
              <a:rPr lang="ru-RU" dirty="0" err="1"/>
              <a:t>А.П.Чехов</a:t>
            </a:r>
            <a:r>
              <a:rPr lang="ru-RU" dirty="0"/>
              <a:t> «</a:t>
            </a:r>
            <a:r>
              <a:rPr lang="ru-RU" dirty="0" err="1"/>
              <a:t>Ионыч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24318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72BF9-6499-C4A5-E331-92BACF97F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10 – 11 классы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6070C6-0BEC-8C11-02F7-D907DBF56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Тетрадь-навигатор (читательский дневник): </a:t>
            </a:r>
          </a:p>
          <a:p>
            <a:r>
              <a:rPr lang="ru-RU" dirty="0"/>
              <a:t>Автор</a:t>
            </a:r>
          </a:p>
          <a:p>
            <a:r>
              <a:rPr lang="ru-RU" dirty="0"/>
              <a:t>Название</a:t>
            </a:r>
          </a:p>
          <a:p>
            <a:r>
              <a:rPr lang="ru-RU" dirty="0"/>
              <a:t>Жанр</a:t>
            </a:r>
          </a:p>
          <a:p>
            <a:r>
              <a:rPr lang="ru-RU" dirty="0"/>
              <a:t>Герои (полные данные, краткая характеристика: социальное положение, нравственные качества, кратко описана ситуация, где проявляется это качества)</a:t>
            </a:r>
          </a:p>
          <a:p>
            <a:r>
              <a:rPr lang="ru-RU" dirty="0"/>
              <a:t>Сюжет (кратко)</a:t>
            </a:r>
          </a:p>
          <a:p>
            <a:r>
              <a:rPr lang="ru-RU" dirty="0"/>
              <a:t>Идея произведения</a:t>
            </a:r>
          </a:p>
        </p:txBody>
      </p:sp>
    </p:spTree>
    <p:extLst>
      <p:ext uri="{BB962C8B-B14F-4D97-AF65-F5344CB8AC3E}">
        <p14:creationId xmlns:p14="http://schemas.microsoft.com/office/powerpoint/2010/main" val="2451219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42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Тетрадь-навигатор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784" y="1214203"/>
            <a:ext cx="11542426" cy="544143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ФИО автора:</a:t>
            </a:r>
            <a:r>
              <a:rPr lang="ru-RU" dirty="0"/>
              <a:t> Куприн Александр Иванович</a:t>
            </a:r>
            <a:br>
              <a:rPr lang="ru-RU" dirty="0"/>
            </a:br>
            <a:r>
              <a:rPr lang="ru-RU" b="1" dirty="0"/>
              <a:t>Название произведения:</a:t>
            </a:r>
            <a:r>
              <a:rPr lang="ru-RU" dirty="0"/>
              <a:t> «Чудесный доктор»</a:t>
            </a:r>
            <a:br>
              <a:rPr lang="ru-RU" dirty="0"/>
            </a:br>
            <a:r>
              <a:rPr lang="ru-RU" b="1" dirty="0"/>
              <a:t>Жанр:</a:t>
            </a:r>
            <a:r>
              <a:rPr lang="ru-RU" dirty="0"/>
              <a:t> рассказ</a:t>
            </a:r>
            <a:br>
              <a:rPr lang="ru-RU" dirty="0"/>
            </a:br>
            <a:r>
              <a:rPr lang="ru-RU" b="1" dirty="0"/>
              <a:t>Место и время действия:</a:t>
            </a:r>
            <a:r>
              <a:rPr lang="ru-RU" dirty="0"/>
              <a:t> Киев, вторая половина XIX века, канун Рождества (сочельник)</a:t>
            </a:r>
          </a:p>
          <a:p>
            <a:r>
              <a:rPr lang="ru-RU" b="1" dirty="0"/>
              <a:t>Герои:</a:t>
            </a:r>
            <a:endParaRPr lang="ru-RU" dirty="0"/>
          </a:p>
          <a:p>
            <a:pPr lvl="0"/>
            <a:r>
              <a:rPr lang="ru-RU" b="1" dirty="0"/>
              <a:t>Емельян </a:t>
            </a:r>
            <a:r>
              <a:rPr lang="ru-RU" b="1" dirty="0" err="1"/>
              <a:t>Мерцалов</a:t>
            </a:r>
            <a:r>
              <a:rPr lang="ru-RU" dirty="0"/>
              <a:t> — глава семьи, трудолюбивый, но сломленный нищетой и болезнями. Добрый отец, который не может помочь детям из-за бедности. Его отчаяние — результат тяжёлых жизненных обстоятельств, а не слабости характера.</a:t>
            </a:r>
          </a:p>
          <a:p>
            <a:pPr lvl="0"/>
            <a:r>
              <a:rPr lang="ru-RU" b="1" dirty="0"/>
              <a:t>Елизавета Ивановна</a:t>
            </a:r>
            <a:r>
              <a:rPr lang="ru-RU" dirty="0"/>
              <a:t> — жена </a:t>
            </a:r>
            <a:r>
              <a:rPr lang="ru-RU" dirty="0" err="1"/>
              <a:t>Мерцалова</a:t>
            </a:r>
            <a:r>
              <a:rPr lang="ru-RU" dirty="0"/>
              <a:t>, измученная материнская любовь и терпение. Она молча страдает, но не теряет веру в мужа.</a:t>
            </a:r>
          </a:p>
          <a:p>
            <a:pPr lvl="0"/>
            <a:r>
              <a:rPr lang="ru-RU" b="1" dirty="0" err="1"/>
              <a:t>Машутка</a:t>
            </a:r>
            <a:r>
              <a:rPr lang="ru-RU" dirty="0"/>
              <a:t> — больная девочка, символ невинной жертвы бедности. Её выздоровление — начало чуда.</a:t>
            </a:r>
          </a:p>
          <a:p>
            <a:pPr lvl="0"/>
            <a:r>
              <a:rPr lang="ru-RU" b="1" dirty="0"/>
              <a:t>Гриша и Володя</a:t>
            </a:r>
            <a:r>
              <a:rPr lang="ru-RU" dirty="0"/>
              <a:t> — сыновья, особенно Гриша глубоко переживает происходящее. Позже он вырастает и помнит добро.</a:t>
            </a:r>
          </a:p>
          <a:p>
            <a:pPr lvl="0"/>
            <a:r>
              <a:rPr lang="ru-RU" b="1" dirty="0"/>
              <a:t>Доктор Пирогов</a:t>
            </a:r>
            <a:r>
              <a:rPr lang="ru-RU" dirty="0"/>
              <a:t> — главный герой рассказа, воплощение доброты, милосердия и человечности. Он не ищет славы, помогает незнакомым людям бескорыстно. Его поступок — не обязанность, а выбор души.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709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42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Тетрадь-навигатор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784" y="1214203"/>
            <a:ext cx="11542426" cy="544143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Сюжет (кратко)</a:t>
            </a:r>
          </a:p>
          <a:p>
            <a:r>
              <a:rPr lang="ru-RU" b="1" dirty="0"/>
              <a:t>Главная мысль: </a:t>
            </a:r>
            <a:r>
              <a:rPr lang="ru-RU" dirty="0"/>
              <a:t>чудеса случаются, когда человек проявляет доброту, сострадание и милосердие. Даже один бескорыстный поступок может спасти целую семью и изменить жизнь к лучшему. Важно верить в добро и никогда не терять надежду.</a:t>
            </a:r>
          </a:p>
          <a:p>
            <a:r>
              <a:rPr lang="ru-RU" b="1" dirty="0"/>
              <a:t>Нравственные уроки</a:t>
            </a:r>
            <a:r>
              <a:rPr lang="ru-RU" dirty="0"/>
              <a:t> (чему учит): рассказ трогательный, душевный, заставляет задуматься о том, как много значит один добрый поступок. Особенно впечатлило, что доктор Пирогов не просто дал деньги, а </a:t>
            </a:r>
            <a:r>
              <a:rPr lang="ru-RU" b="1" dirty="0"/>
              <a:t>сам пошёл в подвал</a:t>
            </a:r>
            <a:r>
              <a:rPr lang="ru-RU" dirty="0"/>
              <a:t>, увидел страдания семьи, поставил компресс, поговорил с детьми. Он проявил не только профессионализм, но и </a:t>
            </a:r>
            <a:r>
              <a:rPr lang="ru-RU" b="1" dirty="0"/>
              <a:t>сердце</a:t>
            </a:r>
            <a:r>
              <a:rPr lang="ru-RU" dirty="0"/>
              <a:t>.</a:t>
            </a:r>
          </a:p>
          <a:p>
            <a:r>
              <a:rPr lang="ru-RU" dirty="0"/>
              <a:t>Рассказ учит быть </a:t>
            </a:r>
            <a:r>
              <a:rPr lang="ru-RU" b="1" dirty="0"/>
              <a:t>добрым</a:t>
            </a:r>
            <a:r>
              <a:rPr lang="ru-RU" dirty="0"/>
              <a:t>, </a:t>
            </a:r>
            <a:r>
              <a:rPr lang="ru-RU" b="1" dirty="0"/>
              <a:t>сострадательным</a:t>
            </a:r>
            <a:r>
              <a:rPr lang="ru-RU" dirty="0"/>
              <a:t>, не проходить мимо чужой беды. Даже если мы не можем сделать много, важно </a:t>
            </a:r>
            <a:r>
              <a:rPr lang="ru-RU" b="1" dirty="0"/>
              <a:t>хотя бы не оставаться равнодушными</a:t>
            </a:r>
            <a:r>
              <a:rPr lang="ru-RU" dirty="0"/>
              <a:t>. Мне запомнилась фраза: </a:t>
            </a:r>
            <a:r>
              <a:rPr lang="ru-RU" i="1" dirty="0"/>
              <a:t>«Дай бог, чтобы наступающий год немного снисходительнее отнёсся к вам, чем этот, а главное — не падайте никогда духом…»</a:t>
            </a:r>
            <a:r>
              <a:rPr lang="ru-RU" dirty="0"/>
              <a:t> — это как напутствие всем, кто проходит через трудности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97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147"/>
          </a:xfrm>
        </p:spPr>
        <p:txBody>
          <a:bodyPr/>
          <a:lstStyle/>
          <a:p>
            <a:r>
              <a:rPr lang="ru-RU" dirty="0" smtClean="0"/>
              <a:t>Обобщение материала по произведению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879587"/>
              </p:ext>
            </p:extLst>
          </p:nvPr>
        </p:nvGraphicFramePr>
        <p:xfrm>
          <a:off x="314794" y="1109272"/>
          <a:ext cx="11197652" cy="555885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94131">
                  <a:extLst>
                    <a:ext uri="{9D8B030D-6E8A-4147-A177-3AD203B41FA5}">
                      <a16:colId xmlns:a16="http://schemas.microsoft.com/office/drawing/2014/main" val="3084459844"/>
                    </a:ext>
                  </a:extLst>
                </a:gridCol>
                <a:gridCol w="2300340">
                  <a:extLst>
                    <a:ext uri="{9D8B030D-6E8A-4147-A177-3AD203B41FA5}">
                      <a16:colId xmlns:a16="http://schemas.microsoft.com/office/drawing/2014/main" val="1024946248"/>
                    </a:ext>
                  </a:extLst>
                </a:gridCol>
                <a:gridCol w="3374768">
                  <a:extLst>
                    <a:ext uri="{9D8B030D-6E8A-4147-A177-3AD203B41FA5}">
                      <a16:colId xmlns:a16="http://schemas.microsoft.com/office/drawing/2014/main" val="2764331181"/>
                    </a:ext>
                  </a:extLst>
                </a:gridCol>
                <a:gridCol w="3528413">
                  <a:extLst>
                    <a:ext uri="{9D8B030D-6E8A-4147-A177-3AD203B41FA5}">
                      <a16:colId xmlns:a16="http://schemas.microsoft.com/office/drawing/2014/main" val="319110006"/>
                    </a:ext>
                  </a:extLst>
                </a:gridCol>
              </a:tblGrid>
              <a:tr h="3039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Краткое содержание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Главные герои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Основные темы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Эпизоды,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примеры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extLst>
                  <a:ext uri="{0D108BD9-81ED-4DB2-BD59-A6C34878D82A}">
                    <a16:rowId xmlns:a16="http://schemas.microsoft.com/office/drawing/2014/main" val="2063513313"/>
                  </a:ext>
                </a:extLst>
              </a:tr>
              <a:tr h="51674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«Судьба человека» – трогательное произведение о тяжёлой судьбе простого русского мужчины, потерявшего в войну свою семью, но не утратившего смысл жизни.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Андрей Соколов – простой, скромный солдат, водитель, честный, порядочный, совестливый, милосердный человек.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Анатолий – старший сын Андрея Соколова, отважный солдат, погибший от пули снайпера в День Победы.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Ванюшка – приёмный сын Соколова, маленький, беспризорный мальчик, добрый, открытый.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Жена Ирина, дочери Настя и Оля – семья Андрея Соколова, которая после трагической гибели жила лишь в его воспоминаниях.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Главная тема рассказа – человек на войне. Эти трагические события – индикатор личностных качеств: в экстремальных ситуациях раскрываются те черты характера, которые обычно скрыты, понятно, кто есть кто на самом деле.   Так, в произведении находит свое отражение и тема нравственного выбора.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Также М.А. Шолохов касается темы силы воли. Вот и раскрытие темы поиска смысла жизни – его настоящий человек находит в любви и надежде на будущее.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Тематика произведения «Судьба человека» отражает все тяготы и лишения войны, но еще больше в ней героизма и силы духа советского народа, патриотизма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Далее вместе выявляем: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ah-RU" sz="1200">
                          <a:effectLst/>
                        </a:rPr>
                        <a:t>1.Тема надежды и отчаяния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ah-RU" sz="1200">
                          <a:effectLst/>
                        </a:rPr>
                        <a:t>2. Тема человеческого достоинства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ah-RU" sz="1200">
                          <a:effectLst/>
                        </a:rPr>
                        <a:t>2.Тема семьи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ah-RU" sz="1200">
                          <a:effectLst/>
                        </a:rPr>
                        <a:t>3.Милосердия, сочувствия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ah-RU" sz="1200">
                          <a:effectLst/>
                        </a:rPr>
                        <a:t>4.Тема бесчеловечности фашизма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ah-RU" sz="1200">
                          <a:effectLst/>
                        </a:rPr>
                        <a:t>5.Тема предательства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Андрей Соколов до войны ничем не отличался особенно, был как все. Но в бою, пережив плен, постоянную опасность для жизни, он показал себя. Раскрылись его поистине героические качества: патриотизм, смелость, стойкость, воля.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Война отняла у главного героя не только здоровье и силы, но и всю семью. У него нет дома, как же продолжать жить, что делать дальше, как найти смысл? Этот вопрос интересовал сотни тысяч людей, переживших похожие потери.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Он существовал в нечеловеческих условиях, пленных за людей не считали: они были рабами, скотами…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Для Соколова новым смыслом стала забота о мальчике Ванюшке, который также остался без дома и семьи. И ради него, ради будущего своей страны нужно жить дальше.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С другой стороны, такой же пленный, как Соколов, вероятно, также ничем не отличающийся в обычной мирной жизни, собирался предать своего комиссара, чтобы выслужиться перед врагом.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3" marR="50833" marT="0" marB="0"/>
                </a:tc>
                <a:extLst>
                  <a:ext uri="{0D108BD9-81ED-4DB2-BD59-A6C34878D82A}">
                    <a16:rowId xmlns:a16="http://schemas.microsoft.com/office/drawing/2014/main" val="2769044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86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532" r="4403" b="18281"/>
          <a:stretch/>
        </p:blipFill>
        <p:spPr>
          <a:xfrm>
            <a:off x="160846" y="1349113"/>
            <a:ext cx="11192954" cy="502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2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187" r="6249" b="8980"/>
          <a:stretch/>
        </p:blipFill>
        <p:spPr>
          <a:xfrm>
            <a:off x="629585" y="1319968"/>
            <a:ext cx="10358203" cy="553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49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Подготовка к итоговому сочинению —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</a:t>
            </a:r>
            <a:r>
              <a:rPr lang="ru-RU" b="1" dirty="0"/>
              <a:t>марафон, а не спринт</a:t>
            </a:r>
            <a:r>
              <a:rPr lang="ru-RU" dirty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Начиная с </a:t>
            </a:r>
            <a:r>
              <a:rPr lang="ru-RU" dirty="0" smtClean="0"/>
              <a:t>5 </a:t>
            </a:r>
            <a:r>
              <a:rPr lang="ru-RU" dirty="0"/>
              <a:t>класса, мы закладываем </a:t>
            </a:r>
            <a:r>
              <a:rPr lang="ru-RU" b="1" dirty="0"/>
              <a:t>фундамент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умение читать с пониманием,</a:t>
            </a:r>
          </a:p>
          <a:p>
            <a:pPr lvl="0"/>
            <a:r>
              <a:rPr lang="ru-RU" dirty="0"/>
              <a:t>писать структурированно,</a:t>
            </a:r>
          </a:p>
          <a:p>
            <a:pPr lvl="0"/>
            <a:r>
              <a:rPr lang="ru-RU" dirty="0"/>
              <a:t>мыслить философски,</a:t>
            </a:r>
          </a:p>
          <a:p>
            <a:pPr lvl="0"/>
            <a:r>
              <a:rPr lang="ru-RU" dirty="0"/>
              <a:t>аргументировать, опираясь на литературный материал.</a:t>
            </a:r>
          </a:p>
          <a:p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Ключ </a:t>
            </a:r>
            <a:r>
              <a:rPr lang="ru-RU" b="1" dirty="0"/>
              <a:t>к успеху — системность, регулярность и </a:t>
            </a:r>
            <a:r>
              <a:rPr lang="ru-RU" b="1" dirty="0" err="1"/>
              <a:t>вовлечённость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18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AE289-9E2C-368E-8207-8A22DE2A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Разделы и подразделы</a:t>
            </a:r>
            <a:r>
              <a:rPr lang="ru-RU" dirty="0"/>
              <a:t> банка тем итогового сочинения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24C401-C3FA-DA12-4BC1-CB8F2791A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7082"/>
            <a:ext cx="10515600" cy="473579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1. Духовно-нравственные ориентиры в жизни человека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1.1.  Внутренний мир человека и его личностные качества.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1.2.  Отношение человека к другому человеку (окружению), нравственные идеалы и выбор между добром и злом.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1.3. Познание человеком самого себя.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1.4. Свобода человека и ее ограничения.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2. Семья, общество, Отечество в жизни человека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2.1. Семья, род; семейные ценности и традиции.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2.2. Человек и общество.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2.3. Родина, государство, гражданская позиция человека.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3. Природа и культура в жизни человека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3.1. Природа и человек.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3.2. Наука и человек.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3.3. Искусство и человек.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3.4. Язык и языковая личность.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63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FD6C08-EA74-4941-BD82-89F52AE39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5 - 7 классы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B75469-5F72-5E42-4C24-54F8C5025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Написание писем литературным героям (обращение к своим современникам в стиле Владимира Мономаха; письмо Самсону </a:t>
            </a:r>
            <a:r>
              <a:rPr lang="ru-RU" dirty="0" err="1"/>
              <a:t>Вырину</a:t>
            </a:r>
            <a:r>
              <a:rPr lang="ru-RU" dirty="0"/>
              <a:t> (Дуне </a:t>
            </a:r>
            <a:r>
              <a:rPr lang="ru-RU" dirty="0" err="1"/>
              <a:t>Выриной</a:t>
            </a:r>
            <a:r>
              <a:rPr lang="ru-RU" dirty="0"/>
              <a:t>)</a:t>
            </a:r>
          </a:p>
          <a:p>
            <a:r>
              <a:rPr lang="ru-RU" dirty="0"/>
              <a:t>Пересказ прочитанного от лица персонажа («Тарас Бульба» пересказ от лица главного героя, пересказ от лица Андрия)</a:t>
            </a:r>
          </a:p>
          <a:p>
            <a:r>
              <a:rPr lang="ru-RU"/>
              <a:t>Трактовка понятий </a:t>
            </a:r>
            <a:r>
              <a:rPr lang="ru-RU" dirty="0"/>
              <a:t>на морально-этические темы: честь, доброта, милосердие и другие. </a:t>
            </a:r>
          </a:p>
        </p:txBody>
      </p:sp>
    </p:spTree>
    <p:extLst>
      <p:ext uri="{BB962C8B-B14F-4D97-AF65-F5344CB8AC3E}">
        <p14:creationId xmlns:p14="http://schemas.microsoft.com/office/powerpoint/2010/main" val="157757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ЧЕСТЬ (облако ассоциаций)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23" y="1825624"/>
            <a:ext cx="11632367" cy="47550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🔹</a:t>
            </a:r>
            <a:r>
              <a:rPr lang="ru-RU" dirty="0"/>
              <a:t> </a:t>
            </a:r>
            <a:r>
              <a:rPr lang="ru-RU" b="1" dirty="0"/>
              <a:t>Честность</a:t>
            </a:r>
            <a:r>
              <a:rPr lang="ru-RU" dirty="0"/>
              <a:t> — не врёшь, даже если </a:t>
            </a:r>
            <a:r>
              <a:rPr lang="ru-RU" dirty="0" smtClean="0"/>
              <a:t>страшно</a:t>
            </a:r>
          </a:p>
          <a:p>
            <a:pPr marL="0" indent="0">
              <a:buNone/>
            </a:pPr>
            <a:r>
              <a:rPr lang="ru-RU" dirty="0"/>
              <a:t>🔹 </a:t>
            </a:r>
            <a:r>
              <a:rPr lang="ru-RU" b="1" dirty="0" smtClean="0"/>
              <a:t>Достоинство</a:t>
            </a:r>
            <a:r>
              <a:rPr lang="ru-RU" dirty="0"/>
              <a:t> — когда ты гордишься собой и не делаешь </a:t>
            </a:r>
            <a:r>
              <a:rPr lang="ru-RU" dirty="0" smtClean="0"/>
              <a:t>плохо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Правда</a:t>
            </a:r>
            <a:r>
              <a:rPr lang="ru-RU" dirty="0"/>
              <a:t> — говоришь то, что на самом деле было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Совесть</a:t>
            </a:r>
            <a:r>
              <a:rPr lang="ru-RU" dirty="0"/>
              <a:t> — внутренний голос, который говорит: «Так нельзя»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Гордость</a:t>
            </a:r>
            <a:r>
              <a:rPr lang="ru-RU" dirty="0"/>
              <a:t> — не хвастовство, а когда ты сделал хорошо и чувствуешь это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Долг</a:t>
            </a:r>
            <a:r>
              <a:rPr lang="ru-RU" dirty="0"/>
              <a:t> — то, что должен сделать, даже если не хочется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Уважение</a:t>
            </a:r>
            <a:r>
              <a:rPr lang="ru-RU" dirty="0"/>
              <a:t> — когда тебя уважают за поступки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Беречь честь смолоду</a:t>
            </a:r>
            <a:r>
              <a:rPr lang="ru-RU" dirty="0"/>
              <a:t> — поговорка, значит: с детства надо быть честным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Офицер</a:t>
            </a:r>
            <a:r>
              <a:rPr lang="ru-RU" dirty="0"/>
              <a:t> — военный, который служит Родине с честью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Мундир</a:t>
            </a:r>
            <a:r>
              <a:rPr lang="ru-RU" dirty="0"/>
              <a:t> — форма, которую носят с гордостью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Дуэль</a:t>
            </a:r>
            <a:r>
              <a:rPr lang="ru-RU" dirty="0"/>
              <a:t> — старинный способ отстоять свою честь (но это не про нас!)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Мужество</a:t>
            </a:r>
            <a:r>
              <a:rPr lang="ru-RU" dirty="0"/>
              <a:t> — не побояться сказать правду или встать за друга</a:t>
            </a:r>
            <a:br>
              <a:rPr lang="ru-RU" dirty="0"/>
            </a:br>
            <a:r>
              <a:rPr lang="ru-RU" dirty="0"/>
              <a:t>🔹 </a:t>
            </a:r>
            <a:r>
              <a:rPr lang="ru-RU" b="1" dirty="0"/>
              <a:t>Смелость</a:t>
            </a:r>
            <a:r>
              <a:rPr lang="ru-RU" dirty="0"/>
              <a:t> — сделать правильный поступок, даже если все </a:t>
            </a:r>
            <a:r>
              <a:rPr lang="ru-RU" dirty="0" smtClean="0"/>
              <a:t>против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986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ЧЕСТЬ (пословицы)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61" y="1319134"/>
            <a:ext cx="11797259" cy="532150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Береги платье </a:t>
            </a:r>
            <a:r>
              <a:rPr lang="ru-RU" b="1" dirty="0" err="1"/>
              <a:t>снову</a:t>
            </a:r>
            <a:r>
              <a:rPr lang="ru-RU" b="1" dirty="0"/>
              <a:t>, а честь смолоду.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—Учит, что честь, как и одежда, нужно беречь с самого начала — пока она не запятнана.</a:t>
            </a:r>
          </a:p>
          <a:p>
            <a:pPr lvl="0"/>
            <a:r>
              <a:rPr lang="ru-RU" b="1" dirty="0"/>
              <a:t>Честь по заслугам.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Уважение и почёт должны приходить не просто так, а за хорошие поступки.</a:t>
            </a:r>
          </a:p>
          <a:p>
            <a:pPr lvl="0"/>
            <a:r>
              <a:rPr lang="ru-RU" b="1" dirty="0"/>
              <a:t>Бесчестье хуже смерти.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Подчёркивает тяжесть потери доброго имени.</a:t>
            </a:r>
          </a:p>
          <a:p>
            <a:pPr lvl="0"/>
            <a:r>
              <a:rPr lang="ru-RU" b="1" dirty="0"/>
              <a:t>Честь ум рождает.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Человек, который чтит честь, становится мудрее и сильнее духом.</a:t>
            </a:r>
          </a:p>
          <a:p>
            <a:pPr lvl="0"/>
            <a:r>
              <a:rPr lang="ru-RU" b="1" dirty="0"/>
              <a:t>Дай бог тому честь, кто умеет её </a:t>
            </a:r>
            <a:r>
              <a:rPr lang="ru-RU" b="1" dirty="0" err="1"/>
              <a:t>снесть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Высокое положение — не только награда, но и испытание: не каждый выдержит славу и ответственность.</a:t>
            </a:r>
          </a:p>
          <a:p>
            <a:pPr lvl="0"/>
            <a:r>
              <a:rPr lang="ru-RU" b="1" dirty="0"/>
              <a:t>Сегодня в чести, а завтра — свиней пасти.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Положение человека может быстро измениться: честь и слава непостоянны.</a:t>
            </a:r>
          </a:p>
          <a:p>
            <a:pPr lvl="0"/>
            <a:r>
              <a:rPr lang="ru-RU" b="1" dirty="0"/>
              <a:t>Честь в слове стойка.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Честный человек не отступает от сказанного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465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EA912-AF40-5162-47A6-BFF6255D4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 – 9 классы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FF47BC-2BBD-FBA9-1B52-0834BCFE8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М. Шолохов «Судьба человека» (развернутый ответ на вопрос)</a:t>
            </a:r>
          </a:p>
          <a:p>
            <a:pPr lvl="0"/>
            <a:r>
              <a:rPr lang="ru-RU" dirty="0"/>
              <a:t>Что помогает человеку сохранить человечность в условиях войны? (Даже в аду войны Соколов остаётся человеком, потому что выбирает сострадание, честь и ответственность).</a:t>
            </a:r>
          </a:p>
          <a:p>
            <a:pPr lvl="0"/>
            <a:r>
              <a:rPr lang="ru-RU" dirty="0"/>
              <a:t>Может ли любовь к другому человеку спасти от отчаяния? (Спасая Ванюшу, Соколов спасает и себя — любовь становится лекарством от трагедии)</a:t>
            </a:r>
          </a:p>
          <a:p>
            <a:pPr lvl="0"/>
            <a:r>
              <a:rPr lang="ru-RU" dirty="0"/>
              <a:t>Как война влияет на судьбу обычного человека? (Шолохов показывает войну не через героику, а через боль простого человека — и именно это делает рассказ столь пронзительным).</a:t>
            </a:r>
          </a:p>
          <a:p>
            <a:pPr lvl="0"/>
            <a:r>
              <a:rPr lang="ru-RU" dirty="0"/>
              <a:t>Что значит быть настоящим героем? (Шолохов переосмысливает героизм: он не в победах, а в способности жить дальше, не потеряв себя).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022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68F0E-DABC-3ACB-ACA8-4657114CE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F9BDB-1C80-E0F1-529C-6FE2F1913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 – 9 классы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17AD65-06B1-E5BD-8BBF-1C7C58659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А.С. Пушкин «Капитанская дочка» (темы сочинений)</a:t>
            </a:r>
          </a:p>
          <a:p>
            <a:pPr lvl="0"/>
            <a:r>
              <a:rPr lang="ru-RU" dirty="0"/>
              <a:t>«Беречь честь смолоду»: в чём проявляется духовная стойкость личности?</a:t>
            </a:r>
          </a:p>
          <a:p>
            <a:pPr lvl="0"/>
            <a:r>
              <a:rPr lang="ru-RU" dirty="0"/>
              <a:t>Может ли любовь стать силой, способной преодолеть страх и несправедливость?</a:t>
            </a:r>
          </a:p>
          <a:p>
            <a:pPr lvl="0"/>
            <a:r>
              <a:rPr lang="ru-RU" dirty="0"/>
              <a:t>Как влияют ли жизненные испытания на становление личности?</a:t>
            </a:r>
          </a:p>
          <a:p>
            <a:pPr lvl="0"/>
            <a:r>
              <a:rPr lang="ru-RU" dirty="0"/>
              <a:t>Какие качества делают человека по-настоящему сильным?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716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Сочинение 13.3 (ОГЭ)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Что помогает справиться с трудностями? </a:t>
            </a:r>
          </a:p>
          <a:p>
            <a:pPr lvl="0"/>
            <a:r>
              <a:rPr lang="ru-RU" dirty="0"/>
              <a:t>Как поступки характеризуют внутренний мир человека?</a:t>
            </a:r>
          </a:p>
          <a:p>
            <a:pPr lvl="0"/>
            <a:r>
              <a:rPr lang="ru-RU" dirty="0"/>
              <a:t>Почему важно быть добрым?</a:t>
            </a:r>
          </a:p>
          <a:p>
            <a:pPr lvl="0"/>
            <a:r>
              <a:rPr lang="ru-RU" dirty="0"/>
              <a:t>Какого человека можно считать настоящим другом?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написании сочинения ОГЭ сразу учим комментировать пример, приведенный из текста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818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10-11 (И. А. Гончаров «Обломов»)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Как семейное воспитание влияет на будущее человека?</a:t>
            </a:r>
          </a:p>
          <a:p>
            <a:pPr lvl="0"/>
            <a:r>
              <a:rPr lang="ru-RU" dirty="0"/>
              <a:t>Что важнее для становления личности: наследие предков или собственный выбор?</a:t>
            </a:r>
          </a:p>
          <a:p>
            <a:pPr lvl="0"/>
            <a:r>
              <a:rPr lang="ru-RU" dirty="0"/>
              <a:t>В чем проявляется «истинная дружба»?</a:t>
            </a:r>
          </a:p>
          <a:p>
            <a:pPr lvl="0"/>
            <a:r>
              <a:rPr lang="ru-RU" dirty="0"/>
              <a:t>Как «нравственный идеал» влияет на поступки героя?</a:t>
            </a:r>
          </a:p>
          <a:p>
            <a:pPr lvl="0"/>
            <a:r>
              <a:rPr lang="ru-RU" dirty="0"/>
              <a:t>В чём заключается опасность душевной лени?</a:t>
            </a:r>
          </a:p>
          <a:p>
            <a:pPr lvl="0"/>
            <a:r>
              <a:rPr lang="ru-RU" dirty="0"/>
              <a:t>В чём противоречие между «естественным» и «культурным» началом в человеке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742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1290</Words>
  <Application>Microsoft Office PowerPoint</Application>
  <PresentationFormat>Широкоэкранный</PresentationFormat>
  <Paragraphs>162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Система подготовки к итоговому сочинению:  эффективные формы и приёмы работы</vt:lpstr>
      <vt:lpstr>Разделы и подразделы банка тем итогового сочинения</vt:lpstr>
      <vt:lpstr>5 - 7 классы</vt:lpstr>
      <vt:lpstr>ЧЕСТЬ (облако ассоциаций)</vt:lpstr>
      <vt:lpstr>ЧЕСТЬ (пословицы)</vt:lpstr>
      <vt:lpstr>8 – 9 классы</vt:lpstr>
      <vt:lpstr>8 – 9 классы</vt:lpstr>
      <vt:lpstr>Сочинение 13.3 (ОГЭ)</vt:lpstr>
      <vt:lpstr>10-11 (И. А. Гончаров «Обломов»)</vt:lpstr>
      <vt:lpstr>Практическая работа</vt:lpstr>
      <vt:lpstr>Результаты работы группы</vt:lpstr>
      <vt:lpstr>Результаты работы группы</vt:lpstr>
      <vt:lpstr>10 – 11 классы</vt:lpstr>
      <vt:lpstr>Тетрадь-навигатор</vt:lpstr>
      <vt:lpstr>Тетрадь-навигатор</vt:lpstr>
      <vt:lpstr>Обобщение материала по произведению</vt:lpstr>
      <vt:lpstr>Практическая работа </vt:lpstr>
      <vt:lpstr>Практическая работа </vt:lpstr>
      <vt:lpstr>Подготовка к итоговому сочинению —  это марафон, а не спринт.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подготовки к итоговому сочинению:  эффективные формы и приёмы работы</dc:title>
  <dc:creator>Марютина Наталья</dc:creator>
  <cp:lastModifiedBy>Марютина Наталья Витальевна</cp:lastModifiedBy>
  <cp:revision>6</cp:revision>
  <dcterms:created xsi:type="dcterms:W3CDTF">2025-12-19T02:42:07Z</dcterms:created>
  <dcterms:modified xsi:type="dcterms:W3CDTF">2025-12-19T11:24:28Z</dcterms:modified>
</cp:coreProperties>
</file>