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81" r:id="rId6"/>
    <p:sldId id="280" r:id="rId7"/>
    <p:sldId id="279" r:id="rId8"/>
    <p:sldId id="275" r:id="rId9"/>
    <p:sldId id="272" r:id="rId10"/>
    <p:sldId id="27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94" r:id="rId24"/>
    <p:sldId id="295" r:id="rId25"/>
    <p:sldId id="296" r:id="rId26"/>
    <p:sldId id="297" r:id="rId27"/>
    <p:sldId id="298" r:id="rId28"/>
    <p:sldId id="299" r:id="rId29"/>
    <p:sldId id="300" r:id="rId30"/>
    <p:sldId id="301" r:id="rId31"/>
    <p:sldId id="302" r:id="rId32"/>
    <p:sldId id="303" r:id="rId33"/>
    <p:sldId id="304" r:id="rId34"/>
    <p:sldId id="305" r:id="rId35"/>
    <p:sldId id="306" r:id="rId36"/>
    <p:sldId id="307" r:id="rId37"/>
    <p:sldId id="308" r:id="rId38"/>
    <p:sldId id="309" r:id="rId39"/>
    <p:sldId id="310" r:id="rId40"/>
    <p:sldId id="311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2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491735-8E81-441C-9567-B35B3EDADAC6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95EC3E-D6A4-4F13-AD56-B0632E6B7D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123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5EC3E-D6A4-4F13-AD56-B0632E6B7D0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065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489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529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063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668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041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086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005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84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33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087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334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828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269173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Реализация текстоцентрического подхода при подготовке к итоговому сочинению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789041"/>
            <a:ext cx="6696744" cy="2737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789041"/>
            <a:ext cx="6696744" cy="2737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41484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600" dirty="0"/>
              <a:t>(100)Внезапно он замолчал, пошатнувшись, и быстро присел на палубу. (101)Я наклонился к нему. (102)Меня обдало горячечным жаром, исходившим от него. (103)Он был совершенно болен, наш </a:t>
            </a:r>
            <a:r>
              <a:rPr lang="ru-RU" sz="1600" dirty="0" err="1"/>
              <a:t>Барабасик</a:t>
            </a:r>
            <a:r>
              <a:rPr lang="ru-RU" sz="1600" dirty="0"/>
              <a:t>!</a:t>
            </a:r>
          </a:p>
          <a:p>
            <a:r>
              <a:rPr lang="ru-RU" sz="1600" dirty="0"/>
              <a:t>(104)Первым, кого мы увидели на своём берегу, был негодующий врач. (105)Он накинулся на нас и на Барабасика, который сам уже не мог стоять на ногах от слабости. (106)И мы узнали, что </a:t>
            </a:r>
            <a:r>
              <a:rPr lang="ru-RU" sz="1600" dirty="0" err="1"/>
              <a:t>Барабасик</a:t>
            </a:r>
            <a:r>
              <a:rPr lang="ru-RU" sz="1600" dirty="0"/>
              <a:t> просто-напросто удрал из госпиталя, услышав, что разведчики собрались без него в поход.</a:t>
            </a:r>
          </a:p>
          <a:p>
            <a:r>
              <a:rPr lang="ru-RU" sz="1600" dirty="0"/>
              <a:t>(107)На следующее утро мы отправились навестить Барабасика в госпитале. (108)Мне захотелось подробнее узнать о </a:t>
            </a:r>
            <a:r>
              <a:rPr lang="ru-RU" sz="1600" dirty="0" err="1"/>
              <a:t>Барабасике</a:t>
            </a:r>
            <a:r>
              <a:rPr lang="ru-RU" sz="1600" dirty="0"/>
              <a:t>. (109)Откуда он родом? (110)Ребята заспорили.</a:t>
            </a:r>
          </a:p>
          <a:p>
            <a:r>
              <a:rPr lang="ru-RU" sz="1600" dirty="0"/>
              <a:t>— (111)Там разберёмся, кто и откуда, когда после войны домой поедем, — проговорил лейтенант Велихов. — (112)Пишите, в общем: парень-герой, рождения тысяча девятьсот двадцатого года, родом из наших, комсомольского племени, североморского звания…</a:t>
            </a:r>
            <a:r>
              <a:rPr lang="ru-RU" sz="1600" baseline="30000" dirty="0"/>
              <a:t>1</a:t>
            </a:r>
            <a:endParaRPr lang="ru-RU" sz="1600" dirty="0"/>
          </a:p>
          <a:p>
            <a:r>
              <a:rPr lang="ru-RU" sz="1600" dirty="0"/>
              <a:t>(по Л.А. Кассилю*)</a:t>
            </a:r>
          </a:p>
          <a:p>
            <a:r>
              <a:rPr lang="ru-RU" sz="1600" b="1" i="1" dirty="0"/>
              <a:t>*Кассиль Лев Абрамович</a:t>
            </a:r>
            <a:r>
              <a:rPr lang="ru-RU" sz="1600" dirty="0"/>
              <a:t> (1905 – 1970) — русский советский писатель.</a:t>
            </a:r>
          </a:p>
          <a:p>
            <a:r>
              <a:rPr lang="ru-RU" sz="1600" dirty="0"/>
              <a:t>_______________________</a:t>
            </a:r>
          </a:p>
          <a:p>
            <a:r>
              <a:rPr lang="ru-RU" sz="1600" baseline="30000" dirty="0"/>
              <a:t>1</a:t>
            </a:r>
            <a:r>
              <a:rPr lang="ru-RU" sz="1600" dirty="0"/>
              <a:t>Источник: Федя из </a:t>
            </a:r>
            <a:r>
              <a:rPr lang="ru-RU" sz="1600" dirty="0" err="1"/>
              <a:t>подплава</a:t>
            </a:r>
            <a:r>
              <a:rPr lang="ru-RU" sz="1600" dirty="0"/>
              <a:t> [Текст] : рассказы  / Лев Кассиль. — Москва : Детская литература, 2019.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6887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Внесите в банк аргументов информацию об этом тексте: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/>
              <a:t>Тексты формата ЕГЭ можно условно разделить на </a:t>
            </a:r>
            <a:r>
              <a:rPr lang="ru-RU" sz="1600" b="1" i="1" dirty="0"/>
              <a:t>художественные</a:t>
            </a:r>
            <a:r>
              <a:rPr lang="ru-RU" sz="1600" dirty="0"/>
              <a:t> (в них есть персонажи, с которыми что-то происходит) и </a:t>
            </a:r>
            <a:r>
              <a:rPr lang="ru-RU" sz="1600" b="1" i="1" dirty="0"/>
              <a:t>публицистические</a:t>
            </a:r>
            <a:r>
              <a:rPr lang="ru-RU" sz="1600" dirty="0"/>
              <a:t> (в них есть авторские рассуждения). К какому типу можно отнести приведённый выше текст? _______________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/>
              <a:t>Анализируя художественный текст (ХТ), нужно выделить в нём сюжетные эпизоды и оценить действия главного героя в каждом эпизоде. Выполним эти операции применительно к тексту Л.А. Кассиля. 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56745"/>
              </p:ext>
            </p:extLst>
          </p:nvPr>
        </p:nvGraphicFramePr>
        <p:xfrm>
          <a:off x="755576" y="2060848"/>
          <a:ext cx="7128792" cy="7920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8211"/>
                <a:gridCol w="1943800"/>
                <a:gridCol w="1614187"/>
                <a:gridCol w="1023630"/>
                <a:gridCol w="2158964"/>
              </a:tblGrid>
              <a:tr h="4035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673475" algn="l"/>
                        </a:tabLst>
                      </a:pPr>
                      <a:r>
                        <a:rPr lang="ru-RU" sz="900" kern="100" dirty="0">
                          <a:effectLst/>
                        </a:rPr>
                        <a:t>№</a:t>
                      </a:r>
                      <a:endParaRPr lang="ru-RU" sz="1100" kern="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673475" algn="l"/>
                        </a:tabLst>
                      </a:pPr>
                      <a:r>
                        <a:rPr lang="ru-RU" sz="900" kern="100">
                          <a:effectLst/>
                        </a:rPr>
                        <a:t>Автор</a:t>
                      </a:r>
                      <a:endParaRPr lang="ru-RU" sz="1100" kern="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673475" algn="l"/>
                        </a:tabLst>
                      </a:pPr>
                      <a:r>
                        <a:rPr lang="ru-RU" sz="900" kern="100">
                          <a:effectLst/>
                        </a:rPr>
                        <a:t>Название</a:t>
                      </a:r>
                      <a:endParaRPr lang="ru-RU" sz="1100" kern="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673475" algn="l"/>
                        </a:tabLst>
                      </a:pPr>
                      <a:r>
                        <a:rPr lang="ru-RU" sz="900" kern="100">
                          <a:effectLst/>
                        </a:rPr>
                        <a:t>Жанр</a:t>
                      </a:r>
                      <a:endParaRPr lang="ru-RU" sz="1100" kern="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673475" algn="l"/>
                        </a:tabLst>
                      </a:pPr>
                      <a:r>
                        <a:rPr lang="ru-RU" sz="900" kern="100">
                          <a:effectLst/>
                        </a:rPr>
                        <a:t>Персонажи</a:t>
                      </a:r>
                      <a:endParaRPr lang="ru-RU" sz="1100" kern="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85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673475" algn="l"/>
                        </a:tabLst>
                      </a:pPr>
                      <a:r>
                        <a:rPr lang="ru-RU" sz="900" kern="100">
                          <a:effectLst/>
                        </a:rPr>
                        <a:t> </a:t>
                      </a:r>
                      <a:endParaRPr lang="ru-RU" sz="1100" kern="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673475" algn="l"/>
                        </a:tabLst>
                      </a:pPr>
                      <a:r>
                        <a:rPr lang="ru-RU" sz="1200" kern="100" dirty="0">
                          <a:effectLst/>
                        </a:rPr>
                        <a:t>Лев Абрамович Кассиль</a:t>
                      </a:r>
                      <a:endParaRPr lang="ru-RU" sz="1200" kern="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673475" algn="l"/>
                        </a:tabLst>
                      </a:pPr>
                      <a:r>
                        <a:rPr lang="ru-RU" sz="1200" kern="100" dirty="0">
                          <a:effectLst/>
                        </a:rPr>
                        <a:t>«</a:t>
                      </a:r>
                      <a:r>
                        <a:rPr lang="ru-RU" sz="1200" kern="100" dirty="0" err="1">
                          <a:effectLst/>
                        </a:rPr>
                        <a:t>Барабасик</a:t>
                      </a:r>
                      <a:r>
                        <a:rPr lang="ru-RU" sz="1200" kern="100" dirty="0">
                          <a:effectLst/>
                        </a:rPr>
                        <a:t>»</a:t>
                      </a:r>
                      <a:endParaRPr lang="ru-RU" sz="1200" kern="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673475" algn="l"/>
                        </a:tabLst>
                      </a:pPr>
                      <a:r>
                        <a:rPr lang="ru-RU" sz="1200" kern="100" dirty="0">
                          <a:effectLst/>
                        </a:rPr>
                        <a:t>рассказ</a:t>
                      </a:r>
                      <a:endParaRPr lang="ru-RU" sz="1200" kern="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673475" algn="l"/>
                        </a:tabLst>
                      </a:pPr>
                      <a:r>
                        <a:rPr lang="ru-RU" sz="1200" kern="100" dirty="0">
                          <a:effectLst/>
                        </a:rPr>
                        <a:t>(перечислите</a:t>
                      </a:r>
                      <a:r>
                        <a:rPr lang="ru-RU" sz="900" kern="100" dirty="0">
                          <a:effectLst/>
                        </a:rPr>
                        <a:t>)</a:t>
                      </a:r>
                      <a:endParaRPr lang="ru-RU" sz="1100" kern="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97695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956447"/>
              </p:ext>
            </p:extLst>
          </p:nvPr>
        </p:nvGraphicFramePr>
        <p:xfrm>
          <a:off x="611560" y="1628800"/>
          <a:ext cx="8136904" cy="50194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85572"/>
                <a:gridCol w="2848362"/>
                <a:gridCol w="460297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эпизод</a:t>
                      </a:r>
                      <a:endParaRPr lang="ru-RU" sz="1400" kern="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Суть эпизода</a:t>
                      </a:r>
                      <a:endParaRPr lang="ru-RU" sz="1400" kern="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Характеристика образа персонажа</a:t>
                      </a:r>
                      <a:endParaRPr lang="ru-RU" sz="1400" kern="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effectLst/>
                        </a:rPr>
                        <a:t>1.</a:t>
                      </a:r>
                      <a:endParaRPr lang="ru-RU" sz="1100" kern="100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effectLst/>
                        </a:rPr>
                        <a:t>Перед боем</a:t>
                      </a:r>
                      <a:endParaRPr lang="ru-RU" sz="1100" kern="100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effectLst/>
                        </a:rPr>
                        <a:t>(1- 66)</a:t>
                      </a:r>
                      <a:endParaRPr lang="ru-RU" sz="1100" kern="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Разведчики </a:t>
                      </a:r>
                      <a:r>
                        <a:rPr lang="ru-RU" sz="1400" kern="100" dirty="0">
                          <a:effectLst/>
                          <a:highlight>
                            <a:srgbClr val="D3D3D3"/>
                          </a:highlight>
                        </a:rPr>
                        <a:t>______,</a:t>
                      </a:r>
                      <a:r>
                        <a:rPr lang="ru-RU" sz="1400" kern="100" dirty="0">
                          <a:effectLst/>
                        </a:rPr>
                        <a:t> узнав, что Яша </a:t>
                      </a:r>
                      <a:r>
                        <a:rPr lang="ru-RU" sz="1400" kern="100" dirty="0" err="1">
                          <a:effectLst/>
                        </a:rPr>
                        <a:t>Барабасик</a:t>
                      </a:r>
                      <a:r>
                        <a:rPr lang="ru-RU" sz="1400" kern="100" dirty="0">
                          <a:effectLst/>
                        </a:rPr>
                        <a:t> в госпитале. Неожиданно появился Яша и сказал, что </a:t>
                      </a:r>
                      <a:r>
                        <a:rPr lang="ru-RU" sz="1400" kern="100" dirty="0">
                          <a:effectLst/>
                          <a:highlight>
                            <a:srgbClr val="D3D3D3"/>
                          </a:highlight>
                        </a:rPr>
                        <a:t>_______</a:t>
                      </a:r>
                      <a:r>
                        <a:rPr lang="ru-RU" sz="1400" kern="100" dirty="0">
                          <a:effectLst/>
                        </a:rPr>
                        <a:t> и </a:t>
                      </a:r>
                      <a:r>
                        <a:rPr lang="ru-RU" sz="1400" kern="100" dirty="0">
                          <a:effectLst/>
                          <a:highlight>
                            <a:srgbClr val="D3D3D3"/>
                          </a:highlight>
                        </a:rPr>
                        <a:t>______</a:t>
                      </a:r>
                      <a:r>
                        <a:rPr lang="ru-RU" sz="1400" kern="100" dirty="0">
                          <a:effectLst/>
                        </a:rPr>
                        <a:t> к бою. По пути на </a:t>
                      </a:r>
                      <a:r>
                        <a:rPr lang="ru-RU" sz="1400" kern="100" dirty="0">
                          <a:effectLst/>
                          <a:highlight>
                            <a:srgbClr val="D3D3D3"/>
                          </a:highlight>
                        </a:rPr>
                        <a:t>__________</a:t>
                      </a:r>
                      <a:r>
                        <a:rPr lang="ru-RU" sz="1400" kern="100" dirty="0">
                          <a:effectLst/>
                        </a:rPr>
                        <a:t> задание, Яша </a:t>
                      </a:r>
                      <a:r>
                        <a:rPr lang="ru-RU" sz="1400" kern="100" dirty="0">
                          <a:effectLst/>
                          <a:highlight>
                            <a:srgbClr val="D3D3D3"/>
                          </a:highlight>
                        </a:rPr>
                        <a:t>________</a:t>
                      </a:r>
                      <a:r>
                        <a:rPr lang="ru-RU" sz="1400" kern="100" dirty="0">
                          <a:effectLst/>
                        </a:rPr>
                        <a:t> товарищей шутками, песнями.</a:t>
                      </a:r>
                      <a:endParaRPr lang="ru-RU" sz="1400" kern="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Яшу </a:t>
                      </a:r>
                      <a:r>
                        <a:rPr lang="ru-RU" sz="1400" kern="100" dirty="0">
                          <a:effectLst/>
                          <a:highlight>
                            <a:srgbClr val="D3D3D3"/>
                          </a:highlight>
                        </a:rPr>
                        <a:t>_________</a:t>
                      </a:r>
                      <a:r>
                        <a:rPr lang="ru-RU" sz="1400" kern="100" dirty="0">
                          <a:effectLst/>
                        </a:rPr>
                        <a:t> товарищи, потому что он </a:t>
                      </a:r>
                      <a:r>
                        <a:rPr lang="ru-RU" sz="1400" kern="100" dirty="0">
                          <a:effectLst/>
                          <a:highlight>
                            <a:srgbClr val="D3D3D3"/>
                          </a:highlight>
                        </a:rPr>
                        <a:t>__________</a:t>
                      </a:r>
                      <a:r>
                        <a:rPr lang="ru-RU" sz="1400" kern="100" dirty="0">
                          <a:effectLst/>
                        </a:rPr>
                        <a:t>. Яша </a:t>
                      </a:r>
                      <a:r>
                        <a:rPr lang="ru-RU" sz="1400" kern="100" dirty="0">
                          <a:effectLst/>
                          <a:highlight>
                            <a:srgbClr val="D3D3D3"/>
                          </a:highlight>
                        </a:rPr>
                        <a:t>________</a:t>
                      </a:r>
                      <a:r>
                        <a:rPr lang="ru-RU" sz="1400" kern="100" dirty="0">
                          <a:effectLst/>
                        </a:rPr>
                        <a:t> личную </a:t>
                      </a:r>
                      <a:r>
                        <a:rPr lang="ru-RU" sz="1400" kern="100" dirty="0">
                          <a:effectLst/>
                          <a:highlight>
                            <a:srgbClr val="D3D3D3"/>
                          </a:highlight>
                        </a:rPr>
                        <a:t>_____________</a:t>
                      </a:r>
                      <a:r>
                        <a:rPr lang="ru-RU" sz="1400" kern="100" dirty="0">
                          <a:effectLst/>
                        </a:rPr>
                        <a:t> за происходящее на фронте, не хотел оставаться в стороне от </a:t>
                      </a:r>
                      <a:r>
                        <a:rPr lang="ru-RU" sz="1400" kern="100" dirty="0">
                          <a:effectLst/>
                          <a:highlight>
                            <a:srgbClr val="D3D3D3"/>
                          </a:highlight>
                        </a:rPr>
                        <a:t>________</a:t>
                      </a:r>
                      <a:r>
                        <a:rPr lang="ru-RU" sz="1400" kern="100" dirty="0">
                          <a:effectLst/>
                        </a:rPr>
                        <a:t>_. В </a:t>
                      </a:r>
                      <a:r>
                        <a:rPr lang="ru-RU" sz="1400" kern="100" dirty="0">
                          <a:effectLst/>
                          <a:highlight>
                            <a:srgbClr val="D3D3D3"/>
                          </a:highlight>
                        </a:rPr>
                        <a:t>_________</a:t>
                      </a:r>
                      <a:r>
                        <a:rPr lang="ru-RU" sz="1400" kern="100" dirty="0">
                          <a:effectLst/>
                        </a:rPr>
                        <a:t> ситуации Яша проявил хладнокровие.</a:t>
                      </a:r>
                      <a:endParaRPr lang="ru-RU" sz="1400" kern="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effectLst/>
                        </a:rPr>
                        <a:t>2.</a:t>
                      </a:r>
                      <a:endParaRPr lang="ru-RU" sz="1100" kern="100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effectLst/>
                        </a:rPr>
                        <a:t>Схватка с врагом</a:t>
                      </a:r>
                      <a:endParaRPr lang="ru-RU" sz="1100" kern="100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effectLst/>
                        </a:rPr>
                        <a:t>(67 – 94)</a:t>
                      </a:r>
                      <a:endParaRPr lang="ru-RU" sz="1100" kern="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Яша первым </a:t>
                      </a:r>
                      <a:r>
                        <a:rPr lang="ru-RU" sz="1400" kern="100" dirty="0">
                          <a:effectLst/>
                          <a:highlight>
                            <a:srgbClr val="D3D3D3"/>
                          </a:highlight>
                        </a:rPr>
                        <a:t>_______</a:t>
                      </a:r>
                      <a:r>
                        <a:rPr lang="ru-RU" sz="1400" kern="100" dirty="0">
                          <a:effectLst/>
                        </a:rPr>
                        <a:t> во вражескую землянку, обезвредив </a:t>
                      </a:r>
                      <a:r>
                        <a:rPr lang="ru-RU" sz="1400" kern="100" dirty="0">
                          <a:effectLst/>
                          <a:highlight>
                            <a:srgbClr val="D3D3D3"/>
                          </a:highlight>
                        </a:rPr>
                        <a:t>___________</a:t>
                      </a:r>
                      <a:r>
                        <a:rPr lang="ru-RU" sz="1400" kern="100" dirty="0">
                          <a:effectLst/>
                        </a:rPr>
                        <a:t>. Яша сумел </a:t>
                      </a:r>
                      <a:r>
                        <a:rPr lang="ru-RU" sz="1400" kern="100" dirty="0">
                          <a:effectLst/>
                          <a:highlight>
                            <a:srgbClr val="D3D3D3"/>
                          </a:highlight>
                        </a:rPr>
                        <a:t>___________</a:t>
                      </a:r>
                      <a:r>
                        <a:rPr lang="ru-RU" sz="1400" kern="100" dirty="0">
                          <a:effectLst/>
                        </a:rPr>
                        <a:t>_ немецкого </a:t>
                      </a:r>
                      <a:r>
                        <a:rPr lang="ru-RU" sz="1400" kern="100" dirty="0" err="1">
                          <a:effectLst/>
                        </a:rPr>
                        <a:t>обер</a:t>
                      </a:r>
                      <a:r>
                        <a:rPr lang="ru-RU" sz="1400" kern="100" dirty="0">
                          <a:effectLst/>
                        </a:rPr>
                        <a:t>-лейтенанта.</a:t>
                      </a:r>
                      <a:endParaRPr lang="ru-RU" sz="1400" kern="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Яша проявил _</a:t>
                      </a:r>
                      <a:r>
                        <a:rPr lang="ru-RU" sz="1400" kern="100" dirty="0">
                          <a:effectLst/>
                          <a:highlight>
                            <a:srgbClr val="D3D3D3"/>
                          </a:highlight>
                        </a:rPr>
                        <a:t>______</a:t>
                      </a:r>
                      <a:r>
                        <a:rPr lang="ru-RU" sz="1400" kern="100" dirty="0">
                          <a:effectLst/>
                        </a:rPr>
                        <a:t>_ и находчивость.</a:t>
                      </a:r>
                      <a:endParaRPr lang="ru-RU" sz="1400" kern="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5281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kern="100">
                          <a:effectLst/>
                        </a:rPr>
                        <a:t>3.</a:t>
                      </a:r>
                      <a:endParaRPr lang="ru-RU" sz="1100" kern="1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kern="100">
                          <a:effectLst/>
                        </a:rPr>
                        <a:t>После боя</a:t>
                      </a:r>
                      <a:endParaRPr lang="ru-RU" sz="1100" kern="1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kern="100">
                          <a:effectLst/>
                        </a:rPr>
                        <a:t>(95-112)</a:t>
                      </a:r>
                      <a:endParaRPr lang="ru-RU" sz="1100" kern="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Бойцы узнали, что Яша на самом деле тяжело болен, он </a:t>
                      </a:r>
                      <a:r>
                        <a:rPr lang="ru-RU" sz="1400" kern="100" dirty="0">
                          <a:effectLst/>
                          <a:highlight>
                            <a:srgbClr val="D3D3D3"/>
                          </a:highlight>
                        </a:rPr>
                        <a:t>___________</a:t>
                      </a:r>
                      <a:r>
                        <a:rPr lang="ru-RU" sz="1400" kern="100" dirty="0">
                          <a:effectLst/>
                        </a:rPr>
                        <a:t> из госпиталя, чтобы активно </a:t>
                      </a:r>
                      <a:r>
                        <a:rPr lang="ru-RU" sz="1400" kern="100" dirty="0">
                          <a:effectLst/>
                          <a:highlight>
                            <a:srgbClr val="D3D3D3"/>
                          </a:highlight>
                        </a:rPr>
                        <a:t>_______________</a:t>
                      </a:r>
                      <a:r>
                        <a:rPr lang="ru-RU" sz="1400" kern="100" dirty="0">
                          <a:effectLst/>
                        </a:rPr>
                        <a:t> в выполнении боевой задачи.</a:t>
                      </a:r>
                      <a:endParaRPr lang="ru-RU" sz="1400" kern="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Яша был готов </a:t>
                      </a:r>
                      <a:r>
                        <a:rPr lang="ru-RU" sz="1400" kern="100" dirty="0">
                          <a:effectLst/>
                          <a:highlight>
                            <a:srgbClr val="D3D3D3"/>
                          </a:highlight>
                        </a:rPr>
                        <a:t>____________</a:t>
                      </a:r>
                      <a:r>
                        <a:rPr lang="ru-RU" sz="1400" kern="100" dirty="0">
                          <a:effectLst/>
                        </a:rPr>
                        <a:t> своим здоровьем и даже жизнью, чтобы </a:t>
                      </a:r>
                      <a:r>
                        <a:rPr lang="ru-RU" sz="1400" kern="100" dirty="0">
                          <a:effectLst/>
                          <a:highlight>
                            <a:srgbClr val="D3D3D3"/>
                          </a:highlight>
                        </a:rPr>
                        <a:t>__________</a:t>
                      </a:r>
                      <a:r>
                        <a:rPr lang="ru-RU" sz="1400" kern="100" dirty="0">
                          <a:effectLst/>
                        </a:rPr>
                        <a:t> врага. За смелость и героизм его _</a:t>
                      </a:r>
                      <a:r>
                        <a:rPr lang="ru-RU" sz="1400" kern="100" dirty="0">
                          <a:effectLst/>
                          <a:highlight>
                            <a:srgbClr val="D3D3D3"/>
                          </a:highlight>
                        </a:rPr>
                        <a:t>__________</a:t>
                      </a:r>
                      <a:r>
                        <a:rPr lang="ru-RU" sz="1400" kern="100" dirty="0">
                          <a:effectLst/>
                        </a:rPr>
                        <a:t> товарищи. Яша проявил </a:t>
                      </a:r>
                      <a:r>
                        <a:rPr lang="ru-RU" sz="1400" kern="100" dirty="0">
                          <a:effectLst/>
                          <a:highlight>
                            <a:srgbClr val="D3D3D3"/>
                          </a:highlight>
                        </a:rPr>
                        <a:t>___________</a:t>
                      </a:r>
                      <a:r>
                        <a:rPr lang="ru-RU" sz="1400" kern="100" dirty="0">
                          <a:effectLst/>
                        </a:rPr>
                        <a:t> и волю к победе.</a:t>
                      </a:r>
                      <a:endParaRPr lang="ru-RU" sz="1400" kern="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22507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1600" dirty="0">
                <a:sym typeface="Wingdings"/>
              </a:rPr>
              <a:t></a:t>
            </a:r>
            <a:r>
              <a:rPr lang="ru-RU" sz="1600" dirty="0"/>
              <a:t> 1.4. Опираясь на таблицу, дайте развёрнутый на вопрос: </a:t>
            </a:r>
            <a:r>
              <a:rPr lang="ru-RU" sz="1600" b="1" i="1" dirty="0"/>
              <a:t>каким человеком предстаёт перед читателем боец Яков </a:t>
            </a:r>
            <a:r>
              <a:rPr lang="ru-RU" sz="1600" b="1" i="1" dirty="0" err="1"/>
              <a:t>Барабасик</a:t>
            </a:r>
            <a:r>
              <a:rPr lang="ru-RU" sz="1600" b="1" i="1" dirty="0"/>
              <a:t>?</a:t>
            </a:r>
            <a:r>
              <a:rPr lang="ru-RU" sz="1600" dirty="0"/>
              <a:t> _______________________________________________________</a:t>
            </a:r>
          </a:p>
          <a:p>
            <a:r>
              <a:rPr lang="ru-RU" sz="1600" dirty="0"/>
              <a:t>______________________________________________________________________________________</a:t>
            </a:r>
          </a:p>
          <a:p>
            <a:r>
              <a:rPr lang="ru-RU" sz="1600" dirty="0"/>
              <a:t>______________________________________________________________________________________</a:t>
            </a:r>
          </a:p>
          <a:p>
            <a:r>
              <a:rPr lang="ru-RU" sz="1600" dirty="0"/>
              <a:t> </a:t>
            </a:r>
          </a:p>
          <a:p>
            <a:r>
              <a:rPr lang="ru-RU" sz="1600" dirty="0">
                <a:sym typeface="Wingdings"/>
              </a:rPr>
              <a:t></a:t>
            </a:r>
            <a:r>
              <a:rPr lang="ru-RU" sz="1600" dirty="0"/>
              <a:t>1.5. Какую </a:t>
            </a:r>
            <a:r>
              <a:rPr lang="ru-RU" sz="1600" b="1" dirty="0"/>
              <a:t>важную информацию</a:t>
            </a:r>
            <a:r>
              <a:rPr lang="ru-RU" sz="1600" dirty="0"/>
              <a:t> о Яше </a:t>
            </a:r>
            <a:r>
              <a:rPr lang="ru-RU" sz="1600" dirty="0" err="1"/>
              <a:t>Барабасике</a:t>
            </a:r>
            <a:r>
              <a:rPr lang="ru-RU" sz="1600" dirty="0"/>
              <a:t> читатель узнаёт из предложений 56 – 58? </a:t>
            </a:r>
          </a:p>
          <a:p>
            <a:r>
              <a:rPr lang="ru-RU" sz="1600" i="1" dirty="0"/>
              <a:t>Эти предложения помогают читателю понять</a:t>
            </a:r>
            <a:r>
              <a:rPr lang="ru-RU" sz="1600" dirty="0"/>
              <a:t> _____________________________________________</a:t>
            </a:r>
          </a:p>
          <a:p>
            <a:r>
              <a:rPr lang="ru-RU" sz="1600" dirty="0"/>
              <a:t>______________________________________________________________________________________ </a:t>
            </a:r>
          </a:p>
          <a:p>
            <a:r>
              <a:rPr lang="ru-RU" sz="1600" dirty="0"/>
              <a:t>______________________________________________________________________________________</a:t>
            </a:r>
          </a:p>
          <a:p>
            <a:r>
              <a:rPr lang="ru-RU" sz="1600" dirty="0"/>
              <a:t> </a:t>
            </a:r>
          </a:p>
          <a:p>
            <a:r>
              <a:rPr lang="ru-RU" sz="1600" dirty="0">
                <a:sym typeface="Wingdings"/>
              </a:rPr>
              <a:t></a:t>
            </a:r>
            <a:r>
              <a:rPr lang="ru-RU" sz="1600" dirty="0"/>
              <a:t>1.6. Какое </a:t>
            </a:r>
            <a:r>
              <a:rPr lang="ru-RU" sz="1600" b="1" dirty="0"/>
              <a:t>лексическое средство выразительности</a:t>
            </a:r>
            <a:r>
              <a:rPr lang="ru-RU" sz="1600" dirty="0"/>
              <a:t> и </a:t>
            </a:r>
            <a:r>
              <a:rPr lang="ru-RU" sz="1600" b="1" dirty="0"/>
              <a:t>с какой целью</a:t>
            </a:r>
            <a:r>
              <a:rPr lang="ru-RU" sz="1600" dirty="0"/>
              <a:t> автор использовал в предложениях 92 – 93? </a:t>
            </a:r>
            <a:r>
              <a:rPr lang="ru-RU" sz="1600" i="1" dirty="0"/>
              <a:t>Автор использовал</a:t>
            </a:r>
            <a:r>
              <a:rPr lang="ru-RU" sz="1600" dirty="0"/>
              <a:t> _______________ «_____________» — «_____________», чтобы подчеркнуть ____________________________________________________________________.</a:t>
            </a:r>
          </a:p>
          <a:p>
            <a:r>
              <a:rPr lang="ru-RU" sz="1600" dirty="0"/>
              <a:t> 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77850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/>
              <a:t>Определите </a:t>
            </a:r>
            <a:r>
              <a:rPr lang="ru-RU" sz="1600" b="1" dirty="0"/>
              <a:t>смысловую связь</a:t>
            </a:r>
            <a:r>
              <a:rPr lang="ru-RU" sz="1600" dirty="0"/>
              <a:t> между суждениями: заполните пропуски, вставив подходящие по смыслу </a:t>
            </a:r>
            <a:r>
              <a:rPr lang="ru-RU" sz="1600" b="1" dirty="0"/>
              <a:t>логические маркеры</a:t>
            </a:r>
            <a:r>
              <a:rPr lang="ru-RU" sz="1600" dirty="0"/>
              <a:t>. </a:t>
            </a:r>
          </a:p>
          <a:p>
            <a:pPr marL="0" indent="0">
              <a:buNone/>
            </a:pPr>
            <a:endParaRPr lang="ru-RU" sz="1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3919314"/>
              </p:ext>
            </p:extLst>
          </p:nvPr>
        </p:nvGraphicFramePr>
        <p:xfrm>
          <a:off x="179512" y="2348880"/>
          <a:ext cx="8136904" cy="412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1836204"/>
                <a:gridCol w="2034226"/>
                <a:gridCol w="203422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несмотря на то что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потому что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кроме того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поэтому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Разведчик Яков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Барабасик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будучи тяжелобольным, самовольно покинул госпиталь и отправился 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выполнение боевого задания.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?????????????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???????????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Яков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Барабасик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не хотел оставаться в стороне от товарищей и считал, что должен сделать всё от него зависящее для победы над врагом.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Разведчик Яков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Барабасик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самоотверженно выполнял боевое задание, проявив храбрость и решительность. 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???????????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???????????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Яков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Барабасик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был тяжело болен и должен был находиться на лечении в госпитале. 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39061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7240768"/>
              </p:ext>
            </p:extLst>
          </p:nvPr>
        </p:nvGraphicFramePr>
        <p:xfrm>
          <a:off x="457200" y="1600200"/>
          <a:ext cx="8229600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Яков </a:t>
                      </a:r>
                      <a:r>
                        <a:rPr lang="ru-RU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Барабасик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обладал чувством юмора, умел сохранять бодрость духа и хладнокровие в трудной ситуации. </a:t>
                      </a:r>
                      <a:endParaRPr lang="ru-RU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?????????????????????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Якову </a:t>
                      </a:r>
                      <a:r>
                        <a:rPr lang="ru-RU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Барабасику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удалось проявить мужество в ходе выполнения боевого задания и снискать уважение товарищей.</a:t>
                      </a:r>
                      <a:endParaRPr lang="ru-RU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Оставаться мужественным Якову помогало чувство ненависти к фашистам, которые расстреляли его мать и брата.  </a:t>
                      </a:r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?????????????????????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Оставаться мужественным Якову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Барабасику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помогали чувство юмора и оптимизм, умение подбадривать себя и других.</a:t>
                      </a:r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04524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1600" b="1" dirty="0" smtClean="0"/>
              <a:t>Работаем </a:t>
            </a:r>
            <a:r>
              <a:rPr lang="ru-RU" sz="1600" b="1" dirty="0"/>
              <a:t>над вступительной частью итогового </a:t>
            </a:r>
            <a:r>
              <a:rPr lang="ru-RU" sz="1600" b="1" dirty="0" smtClean="0"/>
              <a:t>сочинения</a:t>
            </a:r>
          </a:p>
          <a:p>
            <a:r>
              <a:rPr lang="ru-RU" sz="1600" b="1" dirty="0"/>
              <a:t>Если тема ИС сформулирована в виде вопроса</a:t>
            </a:r>
            <a:r>
              <a:rPr lang="ru-RU" sz="1600" dirty="0"/>
              <a:t>, то вступление можно писать по следующему плану:</a:t>
            </a:r>
          </a:p>
          <a:p>
            <a:pPr lvl="0"/>
            <a:r>
              <a:rPr lang="ru-RU" sz="1600" dirty="0"/>
              <a:t>Общая фраза, не требующая доказательств и содержащая ключевые слова темы.</a:t>
            </a:r>
          </a:p>
          <a:p>
            <a:pPr lvl="0"/>
            <a:r>
              <a:rPr lang="ru-RU" sz="1600" dirty="0"/>
              <a:t>Повтор вопроса или предложение, подводящее к ответу на вопрос.</a:t>
            </a:r>
          </a:p>
          <a:p>
            <a:pPr lvl="0"/>
            <a:r>
              <a:rPr lang="ru-RU" sz="1600" dirty="0"/>
              <a:t>Ответ на вопрос — тезис сочинения, включающий указание на последующие аргументы.</a:t>
            </a:r>
          </a:p>
          <a:p>
            <a:pPr lvl="0"/>
            <a:r>
              <a:rPr lang="ru-RU" sz="1600" dirty="0"/>
              <a:t>Связочная фраза, подводящая к доказательной части ИС.</a:t>
            </a:r>
          </a:p>
          <a:p>
            <a:r>
              <a:rPr lang="ru-RU" sz="1600" dirty="0"/>
              <a:t> </a:t>
            </a:r>
          </a:p>
          <a:p>
            <a:pPr marL="0" indent="0">
              <a:buNone/>
            </a:pPr>
            <a:r>
              <a:rPr lang="ru-RU" sz="1600" u="sng" dirty="0"/>
              <a:t>Рассмотрим пример:</a:t>
            </a:r>
            <a:endParaRPr lang="ru-RU" sz="1600" dirty="0"/>
          </a:p>
          <a:p>
            <a:pPr marL="0" indent="0">
              <a:buNone/>
            </a:pPr>
            <a:r>
              <a:rPr lang="ru-RU" sz="1600" dirty="0"/>
              <a:t>Тема ИС № 308.</a:t>
            </a:r>
            <a:r>
              <a:rPr lang="ru-RU" sz="1600" b="1" dirty="0"/>
              <a:t> Почему боевой дух солдат многое определяет в исходе сражения?</a:t>
            </a:r>
            <a:endParaRPr lang="ru-RU" sz="1600" dirty="0"/>
          </a:p>
          <a:p>
            <a:pPr marL="0" indent="0">
              <a:buNone/>
            </a:pPr>
            <a:r>
              <a:rPr lang="ru-RU" sz="1600" u="sng" dirty="0"/>
              <a:t>Ключевые слова темы</a:t>
            </a:r>
            <a:r>
              <a:rPr lang="ru-RU" sz="1600" dirty="0"/>
              <a:t>: </a:t>
            </a:r>
            <a:r>
              <a:rPr lang="ru-RU" sz="1600" i="1" dirty="0"/>
              <a:t>боевой дух, солдаты, сражение</a:t>
            </a:r>
            <a:endParaRPr lang="ru-RU" sz="1600" dirty="0"/>
          </a:p>
          <a:p>
            <a:pPr marL="0" indent="0">
              <a:buNone/>
            </a:pPr>
            <a:r>
              <a:rPr lang="ru-RU" sz="1600" u="sng" dirty="0"/>
              <a:t>Синонимы ключевых слов</a:t>
            </a:r>
            <a:r>
              <a:rPr lang="ru-RU" sz="1600" dirty="0"/>
              <a:t>: </a:t>
            </a:r>
            <a:r>
              <a:rPr lang="ru-RU" sz="1600" i="1" dirty="0"/>
              <a:t>настрой,</a:t>
            </a:r>
            <a:r>
              <a:rPr lang="ru-RU" sz="1600" dirty="0"/>
              <a:t> </a:t>
            </a:r>
            <a:r>
              <a:rPr lang="ru-RU" sz="1600" i="1" dirty="0"/>
              <a:t>настроение, бойцы, битва, схватка</a:t>
            </a:r>
            <a:r>
              <a:rPr lang="ru-RU" sz="1600" dirty="0"/>
              <a:t>…</a:t>
            </a:r>
          </a:p>
          <a:p>
            <a:pPr marL="0" lvl="0" indent="0">
              <a:buNone/>
            </a:pPr>
            <a:r>
              <a:rPr lang="ru-RU" sz="1600" dirty="0"/>
              <a:t>Во все времена люди ведут войны, и каждая сторона стремится победить.</a:t>
            </a:r>
          </a:p>
          <a:p>
            <a:pPr marL="0" lvl="0" indent="0">
              <a:buNone/>
            </a:pPr>
            <a:r>
              <a:rPr lang="ru-RU" sz="1600" dirty="0"/>
              <a:t>На исход сражения влияют разные факторы, но одной из важных составляющих победы всегда был и остаётся боевой дух солдат.</a:t>
            </a:r>
          </a:p>
          <a:p>
            <a:pPr marL="0" lvl="0" indent="0">
              <a:buNone/>
            </a:pPr>
            <a:r>
              <a:rPr lang="ru-RU" sz="1600" dirty="0"/>
              <a:t>Именно от настроя каждого бойца зависит, насколько мощное сопротивление будет оказано врагу, какие усилия будут приложены для победы. Так, в произведениях о Великой Отечественной войне описывается боевой дух русских солдат, которые сохраняли оптимизм даже в самых сложных ситуациях на фронте. Боевой дух помогал солдатам проявлять мужество и с честью выполнять воинский долг. </a:t>
            </a:r>
          </a:p>
          <a:p>
            <a:pPr marL="0" lvl="0" indent="0">
              <a:buNone/>
            </a:pPr>
            <a:r>
              <a:rPr lang="ru-RU" sz="1600" dirty="0"/>
              <a:t>Проиллюстрировать эту мысль можно с помощью примеров из </a:t>
            </a:r>
            <a:r>
              <a:rPr lang="ru-RU" sz="1600" dirty="0" smtClean="0"/>
              <a:t>рассказа </a:t>
            </a:r>
            <a:r>
              <a:rPr lang="ru-RU" sz="1600" dirty="0"/>
              <a:t>Л. А. Кассиля  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95086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Какие испытания несёт человеку война</a:t>
            </a:r>
            <a:r>
              <a:rPr lang="ru-RU" sz="3600" b="1" dirty="0" smtClean="0"/>
              <a:t>?</a:t>
            </a:r>
          </a:p>
          <a:p>
            <a:r>
              <a:rPr lang="ru-RU" sz="3600" b="1" dirty="0" smtClean="0"/>
              <a:t> </a:t>
            </a:r>
            <a:r>
              <a:rPr lang="ru-RU" sz="3600" dirty="0"/>
              <a:t>Сформулируйте вступление к ИС на указанную тему, опираясь на предложенный выше образец</a:t>
            </a:r>
            <a:r>
              <a:rPr lang="ru-RU" sz="3600" dirty="0" smtClean="0"/>
              <a:t>.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17396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Задание 2. Подбираем второй аргумент.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Прочитайте рассказ К.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М.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Симонова «Бессмертная фамилия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0" indent="0">
              <a:buNone/>
            </a:pPr>
            <a:r>
              <a:rPr lang="ru-RU" sz="1600" dirty="0"/>
              <a:t>Прошлой осенью на Десне мы застряли около наводившегося через реку временного моста. За те полчаса, что мы там просидели, немецкие самолёты дважды появлялись и бросали мелкие бомбы вокруг переправы. В первый раз бомбёжка прошла заурядно, и сапёры, работавшие на переправе, прилегли кто где и переждали налёт лёжа. Но во второй раз, когда последний из немецких самолётов, оставшись один, продолжал, назойливо жужжа, бесконечно крутиться над рекой, маленький чернявый майор-сапёр, командовавший постройкой, вскочил и начал ожесточённо ругаться.</a:t>
            </a:r>
          </a:p>
          <a:p>
            <a:pPr marL="0" indent="0">
              <a:buNone/>
            </a:pPr>
            <a:r>
              <a:rPr lang="ru-RU" sz="1600" dirty="0"/>
              <a:t>— Так они и будут крутиться весь день,— кричал он,— а вы так и будете лежать, а мост так и будет стоять! После войны мы тут железнодорожный построим. По местам!</a:t>
            </a:r>
          </a:p>
          <a:p>
            <a:pPr marL="0" indent="0">
              <a:buNone/>
            </a:pPr>
            <a:r>
              <a:rPr lang="ru-RU" sz="1600" dirty="0"/>
              <a:t>Сапёры один за другим поднялись и, с оглядкой на небо, продолжали свою работу.</a:t>
            </a:r>
          </a:p>
          <a:p>
            <a:pPr marL="0" indent="0">
              <a:buNone/>
            </a:pPr>
            <a:r>
              <a:rPr lang="ru-RU" sz="1600" dirty="0"/>
              <a:t>Немец ещё долго кружился в воздухе, потом, увидев, что одно его жужжание перестало действовать, сбросил две последние оставшиеся у него мелкие бомбы и ушёл.</a:t>
            </a:r>
          </a:p>
          <a:p>
            <a:pPr marL="0" indent="0">
              <a:buNone/>
            </a:pPr>
            <a:r>
              <a:rPr lang="ru-RU" sz="1600" dirty="0"/>
              <a:t>— Вот и ушёл! — громко радовался майор, приплясывая на краю моста, так близко от воды, что казалось, он вот-вот упадёт в неё.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65801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600" dirty="0"/>
              <a:t>Я, наверное, забыл бы навсегда об этом маленьком эпизоде, но некоторые обстоятельства впоследствии мне напомнили о нём. Поздней осенью я снова был на фронте, примерно на том же направлении. Мне пришлось догонять далеко ушедшую вперёд армию. На дороге мне бросалась в глаза одна постоянно повторявшаяся фамилия, которая, казалось, была непременной спутницей дороги. То она была написана на куске фанеры, прибитом к телеграфному столбу, то на стене хаты, то мелом на броне подбитого немецкого танка: «Мин нет. Артемьев», или: «Дорога разведана. Артемьев», или: «Объезжать влево. Артемьев», или: «Мост наведён. Артемьев», или, наконец, просто «Артемьев» и стрелка, указывающая вперёд.</a:t>
            </a:r>
          </a:p>
          <a:p>
            <a:pPr marL="0" indent="0">
              <a:buNone/>
            </a:pPr>
            <a:r>
              <a:rPr lang="ru-RU" sz="1600" dirty="0"/>
              <a:t>Судя по содержанию надписей, нетрудно было догадаться, что это фамилия какого-то сапёрного начальника, шедшего здесь вместе с передовыми частями и расчищавшего дорогу для армии. Но на этот раз надписи были особенно часты, подробны и, что главное, всегда соответствовали действительности.</a:t>
            </a:r>
          </a:p>
          <a:p>
            <a:pPr marL="0" indent="0">
              <a:buNone/>
            </a:pPr>
            <a:r>
              <a:rPr lang="ru-RU" sz="1600" dirty="0"/>
              <a:t>Проехав добрых двести километров, сопровождаемый этими надписями, я на двадцатой или тридцатой из них вспомнил того чернявого «маленького майора», который командовал под бомбами постройкой моста на Десне, и мне вдруг показалось, что, может быть, как раз он и есть этот таинственный Артемьев, в качестве сапёрного ангела-хранителя идущий впереди войск.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365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err="1"/>
              <a:t>Текстоцентрический</a:t>
            </a:r>
            <a:r>
              <a:rPr lang="ru-RU" b="1" dirty="0"/>
              <a:t> подход</a:t>
            </a:r>
            <a:r>
              <a:rPr lang="ru-RU" dirty="0"/>
              <a:t> при подготовке к итоговому сочинению предполагает </a:t>
            </a:r>
            <a:r>
              <a:rPr lang="ru-RU" b="1" dirty="0"/>
              <a:t>системную работу с текстом</a:t>
            </a:r>
            <a:r>
              <a:rPr lang="ru-RU" dirty="0" smtClean="0">
                <a:effectLst/>
              </a:rPr>
              <a:t>, развитие навыков анализа, аргументации и самостоятельного мышления. Такой подход предполагает использование текста как основы для создания обучающей и развивающей речевой среды, пробуждение интереса школьников к работе с текстом.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34963"/>
            <a:ext cx="4176464" cy="1221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43858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/>
              <a:t>Зимой на берегу Буга, в распутицу, мы заночевали в деревне, где разместился полевой госпиталь. Вечером, собравшись у огонька вместе с врачами, мы сидели и пили чай. Не помню уж почему, я заговорил об этих надписях.</a:t>
            </a:r>
          </a:p>
          <a:p>
            <a:pPr marL="0" indent="0">
              <a:buNone/>
            </a:pPr>
            <a:r>
              <a:rPr lang="ru-RU" sz="1600" dirty="0"/>
              <a:t>— Да, да,— сказал начальник госпиталя.— Чуть ли не полтысячи километров идём по этим надписям. Знаменитая фамилия. Настолько знаменитая, что даже некоторых женщин с ума сводит. Ну, ну, не сердитесь, Вера Николаевна, я же шучу!</a:t>
            </a:r>
          </a:p>
          <a:p>
            <a:pPr marL="0" indent="0">
              <a:buNone/>
            </a:pPr>
            <a:r>
              <a:rPr lang="ru-RU" sz="1600" dirty="0"/>
              <a:t>Начальник госпиталя повернулся к молодой женщине-врачу, сделавшей сердитый протестующий жест.</a:t>
            </a:r>
          </a:p>
          <a:p>
            <a:pPr marL="0" indent="0">
              <a:buNone/>
            </a:pPr>
            <a:r>
              <a:rPr lang="ru-RU" sz="1600" dirty="0"/>
              <a:t>— А тут не над чем шутить,— сказала она и обратилась ко мне: — Вы ведь дальше вперёд поедете?</a:t>
            </a:r>
          </a:p>
          <a:p>
            <a:pPr marL="0" indent="0">
              <a:buNone/>
            </a:pPr>
            <a:r>
              <a:rPr lang="ru-RU" sz="1600" dirty="0"/>
              <a:t>— Да.</a:t>
            </a:r>
          </a:p>
          <a:p>
            <a:pPr marL="0" indent="0">
              <a:buNone/>
            </a:pPr>
            <a:r>
              <a:rPr lang="ru-RU" sz="1600" dirty="0"/>
              <a:t>— Они вот смеются над моим, как они говорят, суеверным предчувствием, но я ведь тоже Артемьева, и мне кажется, что эти надписи на дорогах оставляет мой брат.</a:t>
            </a:r>
          </a:p>
          <a:p>
            <a:pPr marL="0" indent="0">
              <a:buNone/>
            </a:pPr>
            <a:r>
              <a:rPr lang="ru-RU" sz="1600" dirty="0"/>
              <a:t>— Брат?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4589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1600" dirty="0"/>
              <a:t>— Да. Я потеряла его след с начала войны, мы с ним расстались ещё в Минске. Он до войны был инженером-дорожником, и вот мне всё почему-то кажется, что это как раз он. Больше того, я верю в это.</a:t>
            </a:r>
          </a:p>
          <a:p>
            <a:r>
              <a:rPr lang="ru-RU" sz="1600" dirty="0"/>
              <a:t>— Верит,— прервал её начальник госпиталя,— да ещё сердится, что тот, кто оставлял эти надписи, к своей фамилии не прибавил инициалов.</a:t>
            </a:r>
          </a:p>
          <a:p>
            <a:r>
              <a:rPr lang="ru-RU" sz="1600" dirty="0"/>
              <a:t>— Да,— просто согласилась Вера Николаевна,— очень обидно. Если бы ещё была надпись «А. Н. Артемьев» — Александр Николаевич, я была бы совсем уверена.</a:t>
            </a:r>
          </a:p>
          <a:p>
            <a:r>
              <a:rPr lang="ru-RU" sz="1600" dirty="0"/>
              <a:t>— Знаете, что она сделала? — снова перебил начальник госпиталя.— Она один раз к такой надписи приписала внизу: «Какой Артемьев? Не Александр Николаевич? Его ищет его сестра Артемьева, полевая почта ноль три девяносто «Б».</a:t>
            </a:r>
          </a:p>
          <a:p>
            <a:r>
              <a:rPr lang="ru-RU" sz="1600" dirty="0"/>
              <a:t>— Правда, так и написали? — спросил я.</a:t>
            </a:r>
          </a:p>
          <a:p>
            <a:r>
              <a:rPr lang="ru-RU" sz="1600" dirty="0"/>
              <a:t>— Так и написала. Только надо мной все смеялись и уверяли, что кто-кто, а сапёры редко идут назад по своим же собственным отметкам. Это правда, но я всё-таки написала… Вы, когда поедете вперёд,— продолжала она,— в дивизиях на всякий случай спросите, вдруг наткнётесь. А вот тут я вам напишу номер нашей полевой почты. Если узнаете, сделайте одолжение, напишите мне две строчки. Хорошо?</a:t>
            </a:r>
          </a:p>
          <a:p>
            <a:r>
              <a:rPr lang="ru-RU" sz="1600" dirty="0"/>
              <a:t>— Хорошо.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27569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1600" dirty="0"/>
              <a:t>Она оторвала кусочек газеты и, написав на ней свой почтовый адрес, протянула мне. </a:t>
            </a:r>
          </a:p>
          <a:p>
            <a:pPr marL="0" indent="0">
              <a:buNone/>
            </a:pPr>
            <a:r>
              <a:rPr lang="ru-RU" sz="1600" dirty="0"/>
              <a:t>Наступление продолжалось. За Днепром и на Днестре я всё ещё встречал фамилию «Артемьев»: «Дорога разведана. Артемьев», «Переправа наведена. Артемьев», «Мины обезврежены. Артемьев». И снова просто «Артемьев» и стрелка, указывающая вперёд.</a:t>
            </a:r>
          </a:p>
          <a:p>
            <a:pPr marL="0" indent="0">
              <a:buNone/>
            </a:pPr>
            <a:r>
              <a:rPr lang="ru-RU" sz="1600" dirty="0"/>
              <a:t>Весной в Бессарабии я в ответ на мой вопрос об Артемьеве вдруг услышал от генерала неожиданные слова:</a:t>
            </a:r>
          </a:p>
          <a:p>
            <a:pPr marL="0" indent="0">
              <a:buNone/>
            </a:pPr>
            <a:r>
              <a:rPr lang="ru-RU" sz="1600" dirty="0"/>
              <a:t>— Ну как же, это же мой командир сапёрного батальона — майор Артемьев. Замечательный сапёр. А что вы спрашиваете? Наверное, фамилия часто попадалась?</a:t>
            </a:r>
          </a:p>
          <a:p>
            <a:pPr marL="0" indent="0">
              <a:buNone/>
            </a:pPr>
            <a:r>
              <a:rPr lang="ru-RU" sz="1600" dirty="0"/>
              <a:t>— Да, очень часто.</a:t>
            </a:r>
          </a:p>
          <a:p>
            <a:pPr marL="0" indent="0">
              <a:buNone/>
            </a:pPr>
            <a:r>
              <a:rPr lang="ru-RU" sz="1600" dirty="0"/>
              <a:t>— Ну ещё бы. Не только для дивизии, для корпуса — для армии дорогу разведывает. Весь путь впереди идёт. По всей армии знаменитая фамилия, хотя и мало кто его в глаза видел, потому что идёт всегда впереди. Знаменитая, можно сказать даже — бессмертная фамилия.</a:t>
            </a:r>
          </a:p>
          <a:p>
            <a:pPr marL="0" indent="0">
              <a:buNone/>
            </a:pPr>
            <a:r>
              <a:rPr lang="ru-RU" sz="1600" dirty="0"/>
              <a:t>Я сказал генералу, что хотел бы увидеть Артемьева.</a:t>
            </a:r>
          </a:p>
          <a:p>
            <a:pPr marL="0" indent="0">
              <a:buNone/>
            </a:pPr>
            <a:r>
              <a:rPr lang="ru-RU" sz="1600" dirty="0"/>
              <a:t>— А это уж подождите. Если какая-нибудь временная остановка у нас будет — тогда. Сейчас вы его не увидите — где-то впереди с разведывательными частями.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78204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1600" dirty="0"/>
              <a:t>— Кстати, товарищ генерал, как его зовут? — спросил я.</a:t>
            </a:r>
          </a:p>
          <a:p>
            <a:pPr marL="0" indent="0">
              <a:buNone/>
            </a:pPr>
            <a:r>
              <a:rPr lang="ru-RU" sz="1600" dirty="0"/>
              <a:t>— Зовут? Александр Николаевич зовут. А что?</a:t>
            </a:r>
          </a:p>
          <a:p>
            <a:pPr marL="0" indent="0">
              <a:buNone/>
            </a:pPr>
            <a:r>
              <a:rPr lang="ru-RU" sz="1600" dirty="0"/>
              <a:t>Я рассказал генералу о встрече в госпитале.</a:t>
            </a:r>
          </a:p>
          <a:p>
            <a:pPr marL="0" indent="0">
              <a:buNone/>
            </a:pPr>
            <a:r>
              <a:rPr lang="ru-RU" sz="1600" dirty="0"/>
              <a:t>— Да, да,— подтвердил он,— из запаса. Хотя сейчас такой вояка, будто сто лет в армии служит. Наверное, он самый.</a:t>
            </a:r>
          </a:p>
          <a:p>
            <a:pPr marL="0" indent="0">
              <a:buNone/>
            </a:pPr>
            <a:r>
              <a:rPr lang="ru-RU" sz="1600" dirty="0"/>
              <a:t>Ночью, порывшись в кармане гимнастёрки, я нашёл обрывок газеты с почтовым адресом госпиталя и написал врачу Артемьевой несколько слов о том, что предчувствие её подтверждается, скоро тысяча километров, как она идёт по следам своего брата.</a:t>
            </a:r>
          </a:p>
          <a:p>
            <a:pPr marL="0" indent="0">
              <a:buNone/>
            </a:pPr>
            <a:r>
              <a:rPr lang="ru-RU" sz="1600" dirty="0"/>
              <a:t>Через неделю мне пришлось пожалеть об этом письме.</a:t>
            </a:r>
          </a:p>
          <a:p>
            <a:pPr marL="0" indent="0">
              <a:buNone/>
            </a:pPr>
            <a:r>
              <a:rPr lang="ru-RU" sz="1600" dirty="0"/>
              <a:t>Это было на той стороне Прута. Мост ещё не был наведён, но два исправных парома беспрерывно двигались от одного берега к другому. Подъезжая к левому берегу Прута, я на щите разбитого немецкого самоходного орудия увидел знакомую надпись: «Переправа есть. Артемьев».</a:t>
            </a:r>
          </a:p>
          <a:p>
            <a:pPr marL="0" indent="0">
              <a:buNone/>
            </a:pPr>
            <a:r>
              <a:rPr lang="ru-RU" sz="1600" dirty="0"/>
              <a:t>Я пересёк Прут на медленном пароме и, выйдя на берег, огляделся, невольно ища глазами все ту же знакомую надпись. В двадцати шагах, на самом обрыве, я увидел маленький свеженасыпанный холмик с заботливо сделанной деревянной пирамидкой, где наверху, под жестяной звездой, была прибита квадратная дощечка.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56506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/>
              <a:t>«Здесь похоронен,— было написано на ней,— павший славной смертью сапёра при переправе через реку Прут майор А. Н. Артемьев». И внизу приписано крупными красными буквами: «Вперёд, на запад!»</a:t>
            </a:r>
          </a:p>
          <a:p>
            <a:pPr marL="0" indent="0">
              <a:buNone/>
            </a:pPr>
            <a:r>
              <a:rPr lang="ru-RU" sz="1600" dirty="0"/>
              <a:t>На пирамидке под квадратным стеклом была вставлена фотография. Я вгляделся в неё. Снимок был старый, с обтрёпанными краями, наверное, долго лежавший в кармане гимнастёрки, но разобрать всё же было можно: это был тот самый маленький майор, которого я видел в прошлом году на переправе через Десну.</a:t>
            </a:r>
          </a:p>
          <a:p>
            <a:pPr marL="0" indent="0">
              <a:buNone/>
            </a:pPr>
            <a:r>
              <a:rPr lang="ru-RU" sz="1600" dirty="0"/>
              <a:t>Я долго простоял у памятника. Разные чувства волновали меня. Мне было жаль сестру, потерявшую своего брата, не успев ещё, быть может, получить письмо о том, что она нашла его. И потом ещё какое-то чувство одиночества охватывало меня. Казалось, что-то не так будет дальше на дорогах без этой привычной надписи «Артемьев», что исчез мой неизвестный благородный спутник, охранявший меня всю дорогу. Но что делать. На войне волей-неволей приходится привыкать к смерти.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16595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1600" dirty="0"/>
              <a:t>Мы подождали, пока с парома выгрузили наши машины, и поехали дальше. Через пятнадцать километров мы увидели на обочине целую груду немецких противотанковых мин, а на одиноком телеграфном столбе фанерную дощечку с надписью: «Дорога разведана. Артемьев».</a:t>
            </a:r>
          </a:p>
          <a:p>
            <a:pPr marL="0" indent="0">
              <a:buNone/>
            </a:pPr>
            <a:r>
              <a:rPr lang="ru-RU" sz="1600" dirty="0"/>
              <a:t>В этом, конечно, не было чуда. Как и многие части, в которых долго не менялся командир, сапёрный батальон привык называть себя батальоном Артемьева, и его люди чтили память погибшего командира, продолжая открывать дорогу армии и надписывать его фамилию там, где они прошли. И когда я вслед за этой надписью ещё через десять, ещё через тридцать, ещё через семьдесят километров снова встречал всё ту же бессмертную фамилию, мне казалось, что когда-нибудь, в недалёком будущем, на переправах через Неман, через Одер, через Шпрее я снова встречу фанерную </a:t>
            </a:r>
            <a:r>
              <a:rPr lang="ru-RU" sz="1600" dirty="0" err="1" smtClean="0"/>
              <a:t>дощечк</a:t>
            </a:r>
            <a:endParaRPr lang="ru-RU" sz="1600" b="0" i="0" u="none" strike="noStrike" dirty="0" smtClean="0">
              <a:effectLst/>
              <a:latin typeface="Arial"/>
            </a:endParaRPr>
          </a:p>
          <a:p>
            <a:pPr marL="0" indent="0">
              <a:buNone/>
            </a:pPr>
            <a:r>
              <a:rPr lang="ru-RU" sz="1600" dirty="0" smtClean="0"/>
              <a:t>у </a:t>
            </a:r>
            <a:r>
              <a:rPr lang="ru-RU" sz="1600" dirty="0"/>
              <a:t>с надписью: «Дорога разведана. Артемьев</a:t>
            </a:r>
            <a:r>
              <a:rPr lang="ru-RU" sz="1600" dirty="0" smtClean="0"/>
              <a:t>».</a:t>
            </a:r>
          </a:p>
          <a:p>
            <a:pPr marL="0" indent="0">
              <a:buNone/>
            </a:pPr>
            <a:endParaRPr lang="ru-RU" sz="1600" dirty="0"/>
          </a:p>
          <a:p>
            <a:r>
              <a:rPr lang="ru-RU" sz="1600" u="sng" dirty="0"/>
              <a:t>Внесите в </a:t>
            </a:r>
            <a:r>
              <a:rPr lang="ru-RU" sz="1600" b="1" u="sng" dirty="0"/>
              <a:t>«Банк аргументов»</a:t>
            </a:r>
            <a:r>
              <a:rPr lang="ru-RU" sz="1600" u="sng" dirty="0"/>
              <a:t> информацию об этом тексте: </a:t>
            </a:r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Автор	Название	Жанр	Персонажи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Константин Михайлович Симонов	«Бессмертная фамилия»		(перечислите)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437938"/>
              </p:ext>
            </p:extLst>
          </p:nvPr>
        </p:nvGraphicFramePr>
        <p:xfrm>
          <a:off x="683568" y="4869160"/>
          <a:ext cx="7488832" cy="947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3227"/>
                <a:gridCol w="2316134"/>
                <a:gridCol w="1930111"/>
                <a:gridCol w="1080862"/>
                <a:gridCol w="1698498"/>
              </a:tblGrid>
              <a:tr h="14401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Автор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Название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Жанр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Персонажи</a:t>
                      </a:r>
                      <a:endParaRPr lang="ru-RU" sz="1400" dirty="0"/>
                    </a:p>
                  </a:txBody>
                  <a:tcPr/>
                </a:tc>
              </a:tr>
              <a:tr h="64235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Константин Михайлович Симонов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«Бессмертная</a:t>
                      </a:r>
                      <a:r>
                        <a:rPr lang="ru-RU" sz="1600" baseline="0" dirty="0" smtClean="0"/>
                        <a:t> фамилия»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рассказ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перечислите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06837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600" dirty="0"/>
              <a:t>Выберите утверждения, </a:t>
            </a:r>
            <a:r>
              <a:rPr lang="ru-RU" sz="1600" b="1" dirty="0"/>
              <a:t>соответствующие фактическому или концептуальному содержанию</a:t>
            </a:r>
            <a:r>
              <a:rPr lang="ru-RU" sz="1600" dirty="0"/>
              <a:t> рассказа:</a:t>
            </a:r>
          </a:p>
          <a:p>
            <a:pPr marL="0" indent="0">
              <a:buNone/>
            </a:pPr>
            <a:r>
              <a:rPr lang="ru-RU" sz="1600" dirty="0"/>
              <a:t>1. Сапёр Артемьев хотел прославиться, поэтому оставлял на обезвреженных объектах дощечки со своей фамилией.</a:t>
            </a:r>
          </a:p>
          <a:p>
            <a:pPr marL="0" indent="0">
              <a:buNone/>
            </a:pPr>
            <a:r>
              <a:rPr lang="ru-RU" sz="1600" dirty="0"/>
              <a:t>2. Александр Николаевич Артемьев до войны работал инженером-дорожником, поэтому разбирался в устройстве дорог и мостов.</a:t>
            </a:r>
          </a:p>
          <a:p>
            <a:pPr marL="0" indent="0">
              <a:buNone/>
            </a:pPr>
            <a:r>
              <a:rPr lang="ru-RU" sz="1600" dirty="0"/>
              <a:t>3. Артемьев чувствовал личную ответственность за качество проделанной работы, поэтому оставлял дощечки со своей фамилией на разминированных объектах.</a:t>
            </a:r>
          </a:p>
          <a:p>
            <a:pPr marL="0" indent="0">
              <a:buNone/>
            </a:pPr>
            <a:r>
              <a:rPr lang="ru-RU" sz="1600" dirty="0"/>
              <a:t>4. Имя майора Артемьева стало знаком символом надёжности, профессионализма и преданности общему делу победы.</a:t>
            </a:r>
          </a:p>
          <a:p>
            <a:pPr marL="0" indent="0">
              <a:buNone/>
            </a:pPr>
            <a:r>
              <a:rPr lang="ru-RU" sz="1600" dirty="0"/>
              <a:t>5. Рассказчик был лично знаком с майором Артемьевым и поэтому согласился при встрече передать ему письмо от сестры.</a:t>
            </a:r>
          </a:p>
          <a:p>
            <a:pPr marL="0" indent="0">
              <a:buNone/>
            </a:pPr>
            <a:r>
              <a:rPr lang="ru-RU" sz="1600" dirty="0"/>
              <a:t>6. После гибели майора Артемьева его боевые товарищи продолжали оставлять дощечки с его фамилией на разминированных объектах, тем самым сохраняя память о майоре и его заслугах перед армией</a:t>
            </a:r>
            <a:r>
              <a:rPr lang="ru-RU" sz="1600" dirty="0" smtClean="0"/>
              <a:t>.</a:t>
            </a:r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r>
              <a:rPr lang="ru-RU" sz="1600" b="1" dirty="0" smtClean="0"/>
              <a:t>Почему</a:t>
            </a:r>
            <a:r>
              <a:rPr lang="ru-RU" sz="1600" dirty="0" smtClean="0"/>
              <a:t> фамилия сапёра Артемьева названа автором </a:t>
            </a:r>
            <a:r>
              <a:rPr lang="ru-RU" sz="1600" b="1" dirty="0" smtClean="0"/>
              <a:t>бессмертной</a:t>
            </a:r>
            <a:r>
              <a:rPr lang="ru-RU" sz="1600" dirty="0" smtClean="0"/>
              <a:t>?</a:t>
            </a:r>
          </a:p>
          <a:p>
            <a:pPr marL="0" indent="0">
              <a:buNone/>
            </a:pPr>
            <a:endParaRPr lang="ru-RU" sz="1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0257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Работа с темой, сформулированной в виде повествовательного предложения.</a:t>
            </a:r>
          </a:p>
          <a:p>
            <a:pPr marL="0" indent="0">
              <a:buNone/>
            </a:pPr>
            <a:endParaRPr lang="ru-RU" sz="16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! Если тема ИС представляет собой не вопрос, а повествовательное предложение, необходимо:</a:t>
            </a: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1.сформулировать соответствующий этому предложению общий вопрос;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2.сформулировать соответствующий этому предложению конкретный вопрос, подводящий к аргументам;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3.сформулировать ответы на эти вопросы: первый ответ будет началом рассуждения (вступительной фразой), а второй ответ – тезисом.</a:t>
            </a: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16700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Рассмотрим пример: Тема ИС №107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Событие русской истории, запечатлённое в литературе.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Вопрос 1 (общий): Какое историческое событие запечатлено в литературе и почему?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Вопрос 2 (конкретный): Чему учат литературные произведения об исторических событиях?</a:t>
            </a:r>
          </a:p>
          <a:p>
            <a:pPr marL="0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Очевидно, что литературные аргументы для сочинения на указанную тему нужно искать среди произведений о войне. 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 нас есть пример-аргумент 1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 смелости и готовности к самопожертвованию на войне 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пример-аргумент 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 самоотверженном выполнении профессионального долга. Значит, в тезисе мы должны указать, что литературные произведения учат быть мужественными перед лицом опасности, честно выполнять свой долг перед Родиной.</a:t>
            </a:r>
          </a:p>
          <a:p>
            <a:pPr marL="0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21331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1600" u="sng" dirty="0"/>
              <a:t>Сконструируем вступление:</a:t>
            </a:r>
            <a:endParaRPr lang="ru-RU" sz="1600" dirty="0"/>
          </a:p>
          <a:p>
            <a:r>
              <a:rPr lang="ru-RU" sz="1600" b="1" dirty="0"/>
              <a:t>Начало рассуждения — общая фраза, связанная с темой (ответ на общий вопрос):</a:t>
            </a:r>
            <a:endParaRPr lang="ru-RU" sz="1600" dirty="0"/>
          </a:p>
          <a:p>
            <a:r>
              <a:rPr lang="ru-RU" sz="1600" i="1" dirty="0"/>
              <a:t>В литературе находят отражение те исторические события, которые потрясли страну, существенно повлияли на судьбы многих людей и оставили глубокий след в памяти поколений. Одним из таких событий, безусловно, является Великая Отечественная война. </a:t>
            </a:r>
            <a:endParaRPr lang="ru-RU" sz="1600" dirty="0"/>
          </a:p>
          <a:p>
            <a:r>
              <a:rPr lang="ru-RU" sz="1600" dirty="0"/>
              <a:t> </a:t>
            </a:r>
          </a:p>
          <a:p>
            <a:r>
              <a:rPr lang="ru-RU" sz="1600" dirty="0"/>
              <a:t>(В этих суждениях нет тезиса, так как они аксиоматичны и не требуют доказательств.)</a:t>
            </a:r>
          </a:p>
          <a:p>
            <a:r>
              <a:rPr lang="ru-RU" sz="1600" b="1" dirty="0"/>
              <a:t> </a:t>
            </a:r>
            <a:endParaRPr lang="ru-RU" sz="1600" dirty="0"/>
          </a:p>
          <a:p>
            <a:r>
              <a:rPr lang="ru-RU" sz="1600" b="1" dirty="0"/>
              <a:t>Ввод тезиса — ответ на конкретный вопрос, связанный с последующими аргументами:</a:t>
            </a:r>
            <a:endParaRPr lang="ru-RU" sz="1600" dirty="0"/>
          </a:p>
          <a:p>
            <a:r>
              <a:rPr lang="ru-RU" sz="1600" i="1" dirty="0"/>
              <a:t>Задача литературы – рассказать о подвиге народа в этот исторический период и сохранить для потомков важные нравственные уроки, преподнесённые войной. Книги о событиях Великой Отечественной войны </a:t>
            </a:r>
            <a:r>
              <a:rPr lang="ru-RU" sz="1600" b="1" i="1" dirty="0"/>
              <a:t>учат добросовестно служить Родине, проявлять мужество и героизм во имя защиты родной земли</a:t>
            </a:r>
            <a:r>
              <a:rPr lang="ru-RU" sz="1600" i="1" dirty="0"/>
              <a:t>. </a:t>
            </a:r>
            <a:endParaRPr lang="ru-RU" sz="1600" dirty="0"/>
          </a:p>
          <a:p>
            <a:r>
              <a:rPr lang="ru-RU" sz="1600" dirty="0"/>
              <a:t> </a:t>
            </a:r>
          </a:p>
          <a:p>
            <a:r>
              <a:rPr lang="ru-RU" sz="1600" dirty="0"/>
              <a:t>(В этих суждениях есть </a:t>
            </a:r>
            <a:r>
              <a:rPr lang="ru-RU" sz="1600" b="1" dirty="0"/>
              <a:t>тезис</a:t>
            </a:r>
            <a:r>
              <a:rPr lang="ru-RU" sz="1600" dirty="0"/>
              <a:t>: с помощью литературных аргументов мы сможем доказать мысль о том, чему учит литература о войне.)</a:t>
            </a:r>
          </a:p>
          <a:p>
            <a:r>
              <a:rPr lang="ru-RU" sz="1600" dirty="0"/>
              <a:t> </a:t>
            </a:r>
          </a:p>
          <a:p>
            <a:r>
              <a:rPr lang="ru-RU" sz="1600" b="1" dirty="0"/>
              <a:t>Связочная фраза — переход к доказательной части рассуждения:</a:t>
            </a:r>
            <a:endParaRPr lang="ru-RU" sz="1600" dirty="0"/>
          </a:p>
          <a:p>
            <a:r>
              <a:rPr lang="ru-RU" sz="1600" i="1" dirty="0"/>
              <a:t>Проиллюстрировать эту мысль можно, обратившись к примерам из произведений Л. А. Кассиля и К. М. Симонова.</a:t>
            </a:r>
            <a:endParaRPr lang="ru-RU" sz="1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0692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82103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u="sng" dirty="0"/>
              <a:t>Человек на войне</a:t>
            </a:r>
            <a:endParaRPr lang="ru-RU" dirty="0"/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Проблемные вопросы могут быть разные, но, как правило, они касаются трёх направлений.</a:t>
            </a:r>
          </a:p>
          <a:p>
            <a:pPr marL="0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Чтобы настроиться на размышления о войне, смоделируем примерные аспекты развития мысли. </a:t>
            </a:r>
          </a:p>
          <a:p>
            <a:r>
              <a:rPr lang="ru-RU" sz="1800" dirty="0"/>
              <a:t>Какие нравственные качества человека </a:t>
            </a:r>
            <a:r>
              <a:rPr lang="ru-RU" sz="1800" dirty="0" smtClean="0"/>
              <a:t>особенно </a:t>
            </a:r>
            <a:r>
              <a:rPr lang="ru-RU" sz="1800" dirty="0"/>
              <a:t>ярко проявляются в условиях войны? </a:t>
            </a:r>
            <a:r>
              <a:rPr lang="ru-RU" sz="1800" dirty="0" smtClean="0"/>
              <a:t>Положительные? Отрицательные?</a:t>
            </a:r>
          </a:p>
          <a:p>
            <a:r>
              <a:rPr lang="ru-RU" sz="1800" dirty="0"/>
              <a:t>Вспомните известных Вам героев войны. </a:t>
            </a:r>
            <a:r>
              <a:rPr lang="ru-RU" sz="1800" dirty="0" smtClean="0"/>
              <a:t>Как </a:t>
            </a:r>
            <a:r>
              <a:rPr lang="ru-RU" sz="1800" dirty="0"/>
              <a:t>увековечена их память</a:t>
            </a:r>
            <a:r>
              <a:rPr lang="ru-RU" sz="1800" dirty="0" smtClean="0"/>
              <a:t>?</a:t>
            </a:r>
          </a:p>
          <a:p>
            <a:r>
              <a:rPr lang="ru-RU" sz="1800" dirty="0"/>
              <a:t>Подчеркните позиции, входящие в смысловые поля понятий «гражданственность» и «патриотизм»  </a:t>
            </a:r>
          </a:p>
          <a:p>
            <a:pPr marL="0" indent="0">
              <a:buNone/>
            </a:pPr>
            <a:endParaRPr lang="ru-RU" sz="1800" dirty="0"/>
          </a:p>
          <a:p>
            <a:endParaRPr lang="ru-RU" sz="1800" dirty="0" smtClean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60648"/>
            <a:ext cx="3600400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403173"/>
              </p:ext>
            </p:extLst>
          </p:nvPr>
        </p:nvGraphicFramePr>
        <p:xfrm>
          <a:off x="683568" y="2852936"/>
          <a:ext cx="7848871" cy="7920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23921"/>
                <a:gridCol w="2711953"/>
                <a:gridCol w="2712997"/>
              </a:tblGrid>
              <a:tr h="7920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kern="100" dirty="0">
                          <a:effectLst/>
                        </a:rPr>
                        <a:t>1.Проявление характера человека на войне</a:t>
                      </a:r>
                      <a:endParaRPr lang="ru-RU" sz="1100" kern="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kern="100" dirty="0">
                          <a:effectLst/>
                        </a:rPr>
                        <a:t>2.Важность сохранения памяти о героях войны</a:t>
                      </a:r>
                      <a:endParaRPr lang="ru-RU" sz="1100" kern="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kern="100" dirty="0">
                          <a:effectLst/>
                        </a:rPr>
                        <a:t>3.Гражданственность </a:t>
                      </a:r>
                      <a:endParaRPr lang="ru-RU" sz="1100" kern="1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kern="100" dirty="0">
                          <a:effectLst/>
                        </a:rPr>
                        <a:t>и патриотизм </a:t>
                      </a:r>
                      <a:endParaRPr lang="ru-RU" sz="1100" kern="1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kern="100" dirty="0">
                          <a:effectLst/>
                        </a:rPr>
                        <a:t>в военное время</a:t>
                      </a:r>
                      <a:endParaRPr lang="ru-RU" sz="1100" kern="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0752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600" dirty="0"/>
              <a:t>Опираясь на представленный выше образец, самостоятельно сконструируйте вступление для ИС на тему № 129. </a:t>
            </a:r>
            <a:r>
              <a:rPr lang="ru-RU" sz="1600" b="1" dirty="0"/>
              <a:t>Книга, хранящая память о великом подвиге.</a:t>
            </a:r>
            <a:endParaRPr lang="ru-RU" sz="1600" dirty="0"/>
          </a:p>
          <a:p>
            <a:pPr marL="0" indent="0">
              <a:buNone/>
            </a:pPr>
            <a:r>
              <a:rPr lang="ru-RU" sz="1600" b="1" dirty="0"/>
              <a:t> </a:t>
            </a:r>
            <a:endParaRPr lang="ru-RU" sz="1600" dirty="0"/>
          </a:p>
          <a:p>
            <a:pPr marL="0" indent="0">
              <a:buNone/>
            </a:pPr>
            <a:r>
              <a:rPr lang="ru-RU" sz="1600" b="1" u="sng" dirty="0"/>
              <a:t>Задание 4.</a:t>
            </a:r>
            <a:r>
              <a:rPr lang="ru-RU" sz="1600" u="sng" dirty="0"/>
              <a:t> </a:t>
            </a:r>
            <a:r>
              <a:rPr lang="ru-RU" sz="1600" b="1" u="sng" dirty="0"/>
              <a:t>Самостоятельная работа</a:t>
            </a:r>
            <a:endParaRPr lang="ru-RU" sz="1600" u="sng" dirty="0"/>
          </a:p>
          <a:p>
            <a:pPr marL="0" indent="0">
              <a:buNone/>
            </a:pPr>
            <a:r>
              <a:rPr lang="ru-RU" sz="1600" dirty="0"/>
              <a:t>Выберите одну из предложенных ниже тем и напишите итоговое сочинение. В составе аргументов используйте примеры из рассказа Л. А. Кассиля «</a:t>
            </a:r>
            <a:r>
              <a:rPr lang="ru-RU" sz="1600" dirty="0" err="1"/>
              <a:t>Барабасик</a:t>
            </a:r>
            <a:r>
              <a:rPr lang="ru-RU" sz="1600" dirty="0"/>
              <a:t>» и из рассказа К. М. Симонова «Бессмертная фамилия».</a:t>
            </a:r>
          </a:p>
          <a:p>
            <a:pPr marL="0" indent="0">
              <a:buNone/>
            </a:pPr>
            <a:r>
              <a:rPr lang="ru-RU" sz="1600" dirty="0"/>
              <a:t> </a:t>
            </a:r>
          </a:p>
          <a:p>
            <a:r>
              <a:rPr lang="ru-RU" sz="1600" dirty="0"/>
              <a:t>201. Какой опыт даёт человеку война?</a:t>
            </a:r>
          </a:p>
          <a:p>
            <a:r>
              <a:rPr lang="ru-RU" sz="1600" dirty="0"/>
              <a:t>203. Почему тема войны не уходит из литературы?</a:t>
            </a:r>
          </a:p>
          <a:p>
            <a:r>
              <a:rPr lang="ru-RU" sz="1600" dirty="0"/>
              <a:t>206. Произведение о войне, которое Вас взволновало.</a:t>
            </a:r>
          </a:p>
          <a:p>
            <a:r>
              <a:rPr lang="ru-RU" sz="1600" dirty="0"/>
              <a:t>207. Война ж – совсем не фейерверк, а просто трудная работа... (М.В. </a:t>
            </a:r>
            <a:r>
              <a:rPr lang="ru-RU" sz="1600" dirty="0" err="1"/>
              <a:t>Кульчицкий</a:t>
            </a:r>
            <a:r>
              <a:rPr lang="ru-RU" sz="1600" dirty="0"/>
              <a:t>)</a:t>
            </a:r>
          </a:p>
          <a:p>
            <a:r>
              <a:rPr lang="ru-RU" sz="1600" dirty="0"/>
              <a:t>211. Как влияет на сущность человека война?</a:t>
            </a:r>
          </a:p>
          <a:p>
            <a:r>
              <a:rPr lang="ru-RU" sz="1600" dirty="0"/>
              <a:t>302. Как на войне раскрывается характер человека?</a:t>
            </a:r>
          </a:p>
          <a:p>
            <a:r>
              <a:rPr lang="ru-RU" sz="1600" dirty="0"/>
              <a:t>401. Как смелость может проявляться во время войны?</a:t>
            </a:r>
          </a:p>
          <a:p>
            <a:r>
              <a:rPr lang="ru-RU" sz="1600" dirty="0"/>
              <a:t>131. Как Вы понимаете слова А. Т. Твардовского: «Есть имена и есть такие даты, – они нетленной сущности полны»?</a:t>
            </a:r>
          </a:p>
          <a:p>
            <a:r>
              <a:rPr lang="ru-RU" sz="1600" dirty="0"/>
              <a:t>431. О чём заставляет задуматься литература о войне?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17699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Работа над сочинением ОГЭ 13.3 </a:t>
            </a:r>
            <a:br>
              <a:rPr lang="ru-RU" b="1" dirty="0"/>
            </a:br>
            <a:r>
              <a:rPr lang="ru-RU" b="1" dirty="0"/>
              <a:t> по тексту В. К. </a:t>
            </a:r>
            <a:r>
              <a:rPr lang="ru-RU" b="1" dirty="0" err="1"/>
              <a:t>Железникова</a:t>
            </a:r>
            <a:r>
              <a:rPr lang="ru-RU" b="1" dirty="0"/>
              <a:t> о </a:t>
            </a:r>
            <a:r>
              <a:rPr lang="ru-RU" b="1" dirty="0" smtClean="0"/>
              <a:t>Серёже</a:t>
            </a:r>
            <a:endParaRPr lang="ru-RU" b="1" dirty="0">
              <a:effectLst/>
            </a:endParaRPr>
          </a:p>
          <a:p>
            <a:pPr marL="0" indent="0">
              <a:buNone/>
            </a:pPr>
            <a:r>
              <a:rPr lang="ru-RU" dirty="0" smtClean="0"/>
              <a:t>Закончите предложение</a:t>
            </a:r>
            <a:br>
              <a:rPr lang="ru-RU" dirty="0" smtClean="0"/>
            </a:br>
            <a:r>
              <a:rPr lang="ru-RU" dirty="0"/>
              <a:t>(придумайте </a:t>
            </a:r>
            <a:r>
              <a:rPr lang="ru-RU" dirty="0" smtClean="0"/>
              <a:t>несколько </a:t>
            </a:r>
            <a:r>
              <a:rPr lang="ru-RU" dirty="0"/>
              <a:t>вариантов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dirty="0">
                <a:highlight>
                  <a:srgbClr val="00FFFF"/>
                </a:highlight>
              </a:rPr>
              <a:t>Он проснулся ночью неизвестно от чего. Его разбудила внутренняя тревога, потому что…</a:t>
            </a:r>
            <a:endParaRPr lang="ru-RU" dirty="0">
              <a:effectLst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62075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Исходное предложение:</a:t>
            </a:r>
          </a:p>
          <a:p>
            <a:endParaRPr lang="ru-RU" sz="1800" dirty="0"/>
          </a:p>
          <a:p>
            <a:endParaRPr lang="ru-RU" sz="1800" dirty="0" smtClean="0"/>
          </a:p>
          <a:p>
            <a:pPr marL="0" indent="0">
              <a:buNone/>
              <a:defRPr/>
            </a:pPr>
            <a:r>
              <a:rPr lang="ru-RU" sz="1800" dirty="0"/>
              <a:t>Он проснулся ночью неизвестно от чего. Его разбудила внутренняя тревога, потому что </a:t>
            </a:r>
            <a:r>
              <a:rPr lang="ru-RU" sz="1800" dirty="0">
                <a:solidFill>
                  <a:srgbClr val="C00000"/>
                </a:solidFill>
              </a:rPr>
              <a:t>накануне вечером он поссорился с родителями.</a:t>
            </a:r>
          </a:p>
          <a:p>
            <a:pPr>
              <a:defRPr/>
            </a:pPr>
            <a:endParaRPr lang="ru-RU" sz="1800" dirty="0"/>
          </a:p>
          <a:p>
            <a:pPr marL="0" indent="0">
              <a:buNone/>
              <a:defRPr/>
            </a:pPr>
            <a:r>
              <a:rPr lang="ru-RU" sz="1800" dirty="0"/>
              <a:t>Из-за чего могла произойти ссора? Знакомо ли вам ощущение внутренней тревоги из-за обиды на родителей?</a:t>
            </a:r>
          </a:p>
          <a:p>
            <a:pPr>
              <a:defRPr/>
            </a:pPr>
            <a:endParaRPr lang="ru-RU" sz="1800" dirty="0"/>
          </a:p>
          <a:p>
            <a:pPr marL="0" indent="0">
              <a:buNone/>
              <a:defRPr/>
            </a:pPr>
            <a:r>
              <a:rPr lang="ru-RU" sz="1800" i="1" dirty="0"/>
              <a:t>(подчёркиваем актуальность поднятой проблемы, затем читаем текст В. К. </a:t>
            </a:r>
            <a:r>
              <a:rPr lang="ru-RU" sz="1800" i="1" dirty="0" err="1"/>
              <a:t>Железникова</a:t>
            </a:r>
            <a:r>
              <a:rPr lang="ru-RU" sz="1800" i="1" dirty="0"/>
              <a:t>)</a:t>
            </a:r>
          </a:p>
          <a:p>
            <a:pPr marL="0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3778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означает эта фраза?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FF0000"/>
                </a:solidFill>
              </a:rPr>
              <a:t>«Отец, по настоянию матери, отругал его за разбитые ботинки»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004048" y="3429000"/>
            <a:ext cx="3630259" cy="3346201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038074"/>
              </p:ext>
            </p:extLst>
          </p:nvPr>
        </p:nvGraphicFramePr>
        <p:xfrm>
          <a:off x="467544" y="3501008"/>
          <a:ext cx="403244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8"/>
              </a:tblGrid>
              <a:tr h="2952328">
                <a:tc>
                  <a:txBody>
                    <a:bodyPr/>
                    <a:lstStyle/>
                    <a:p>
                      <a:r>
                        <a:rPr lang="ru-RU" sz="2000" b="1" i="1" dirty="0" smtClean="0"/>
                        <a:t>Разбить</a:t>
                      </a:r>
                      <a:r>
                        <a:rPr lang="ru-RU" sz="2000" dirty="0" smtClean="0"/>
                        <a:t> – (разг.): привести в негодность, в плохое состояние. длительным или небрежным употреблением, неблагоприятным физическим воздействием и т.п.</a:t>
                      </a:r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23078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2000" u="sng" dirty="0"/>
              <a:t>Разделим </a:t>
            </a:r>
            <a:r>
              <a:rPr lang="ru-RU" sz="2000" u="sng" dirty="0" smtClean="0"/>
              <a:t>текст </a:t>
            </a:r>
            <a:r>
              <a:rPr lang="ru-RU" sz="2000" u="sng" dirty="0"/>
              <a:t>на смысловые части</a:t>
            </a:r>
            <a:r>
              <a:rPr lang="ru-RU" sz="2000" u="sng" dirty="0" smtClean="0"/>
              <a:t>:</a:t>
            </a:r>
          </a:p>
          <a:p>
            <a:pPr>
              <a:defRPr/>
            </a:pPr>
            <a:endParaRPr lang="ru-RU" sz="2000" dirty="0"/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2000" dirty="0"/>
              <a:t>Описание тревожного состояния Серёжи, причины его обиды на родителей (предложения 1 – 27).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2000" dirty="0"/>
              <a:t>Изменение настроения Серёжи.</a:t>
            </a:r>
          </a:p>
          <a:p>
            <a:pPr>
              <a:defRPr/>
            </a:pPr>
            <a:endParaRPr lang="ru-RU" sz="2000" dirty="0"/>
          </a:p>
          <a:p>
            <a:pPr>
              <a:defRPr/>
            </a:pPr>
            <a:r>
              <a:rPr lang="ru-RU" sz="2000" u="sng" dirty="0"/>
              <a:t>Как связаны эти эпизоды друг с другом? </a:t>
            </a:r>
          </a:p>
          <a:p>
            <a:pPr marL="0" indent="0">
              <a:buNone/>
              <a:defRPr/>
            </a:pPr>
            <a:r>
              <a:rPr lang="ru-RU" sz="2000" dirty="0"/>
              <a:t>(нужно помнить, что если эпизоды противопоставлены, то каждый из них может стать примером в сочинении)</a:t>
            </a:r>
          </a:p>
          <a:p>
            <a:pPr marL="0" indent="0">
              <a:buNone/>
              <a:defRPr/>
            </a:pPr>
            <a:endParaRPr lang="ru-RU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85559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2000" dirty="0"/>
              <a:t>Формулируем тезис по заданному вопросу: </a:t>
            </a:r>
            <a:endParaRPr lang="ru-RU" sz="2000" dirty="0" smtClean="0"/>
          </a:p>
          <a:p>
            <a:pPr>
              <a:defRPr/>
            </a:pPr>
            <a:endParaRPr lang="ru-RU" sz="2000" dirty="0"/>
          </a:p>
          <a:p>
            <a:pPr marL="0" indent="0">
              <a:buNone/>
              <a:defRPr/>
            </a:pPr>
            <a:r>
              <a:rPr lang="ru-RU" sz="2000" dirty="0"/>
              <a:t>Ключевое слово в вопросе – </a:t>
            </a:r>
            <a:r>
              <a:rPr lang="ru-RU" sz="2000" u="sng" dirty="0">
                <a:solidFill>
                  <a:srgbClr val="FF0000"/>
                </a:solidFill>
              </a:rPr>
              <a:t>«понять». </a:t>
            </a:r>
            <a:endParaRPr lang="ru-RU" sz="2000" u="sng" dirty="0" smtClean="0">
              <a:solidFill>
                <a:srgbClr val="FF0000"/>
              </a:solidFill>
            </a:endParaRPr>
          </a:p>
          <a:p>
            <a:pPr marL="0" indent="0">
              <a:buNone/>
              <a:defRPr/>
            </a:pPr>
            <a:r>
              <a:rPr lang="ru-RU" sz="2000" dirty="0" smtClean="0"/>
              <a:t>Как </a:t>
            </a:r>
            <a:r>
              <a:rPr lang="ru-RU" sz="2000" dirty="0"/>
              <a:t>проблема </a:t>
            </a:r>
            <a:r>
              <a:rPr lang="ru-RU" sz="2000" dirty="0">
                <a:solidFill>
                  <a:srgbClr val="C00000"/>
                </a:solidFill>
              </a:rPr>
              <a:t>понимания другого человека </a:t>
            </a:r>
            <a:r>
              <a:rPr lang="ru-RU" sz="2000" dirty="0"/>
              <a:t>раскрывается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/>
              <a:t>в каждом эпизоде текста? Укажите номера соответствующих предложений.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2000" dirty="0"/>
              <a:t>Серёжа обижался на отца и мать и чувствовал себя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одиноко</a:t>
            </a:r>
            <a:r>
              <a:rPr lang="ru-RU" sz="2000" dirty="0"/>
              <a:t>, так как ему казалось, что родители его </a:t>
            </a:r>
            <a:r>
              <a:rPr lang="ru-RU" sz="2000" dirty="0">
                <a:solidFill>
                  <a:srgbClr val="C00000"/>
                </a:solidFill>
              </a:rPr>
              <a:t>не понимают </a:t>
            </a:r>
            <a:r>
              <a:rPr lang="ru-RU" sz="2000" dirty="0"/>
              <a:t>(предложение 5, предложение 15).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2000" dirty="0"/>
              <a:t>Серёжа успокоился, его тревога улеглась, когда он услышал, что родители тоже переживают из-за случившегося. Мальчик почувствовал, что он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не одинок </a:t>
            </a:r>
            <a:r>
              <a:rPr lang="ru-RU" sz="2000" dirty="0"/>
              <a:t>и что родители на самом деле </a:t>
            </a:r>
            <a:r>
              <a:rPr lang="ru-RU" sz="2000" dirty="0">
                <a:solidFill>
                  <a:srgbClr val="C00000"/>
                </a:solidFill>
              </a:rPr>
              <a:t>понимают</a:t>
            </a:r>
            <a:r>
              <a:rPr lang="ru-RU" sz="2000" dirty="0"/>
              <a:t> его (предложение 27, предложения 42 – 43).</a:t>
            </a:r>
          </a:p>
          <a:p>
            <a:pPr marL="0" indent="0">
              <a:buNone/>
              <a:defRPr/>
            </a:pPr>
            <a:endParaRPr lang="ru-RU" sz="2000" dirty="0"/>
          </a:p>
          <a:p>
            <a:pPr>
              <a:defRPr/>
            </a:pPr>
            <a:endParaRPr lang="ru-RU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55561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Формулируем тезис по заданному вопросу:</a:t>
            </a:r>
          </a:p>
          <a:p>
            <a:pPr marL="0" indent="0">
              <a:buNone/>
            </a:pPr>
            <a:endParaRPr lang="ru-RU" sz="2000" dirty="0" smtClean="0"/>
          </a:p>
          <a:p>
            <a:r>
              <a:rPr lang="ru-RU" sz="2000" dirty="0" smtClean="0"/>
              <a:t>Ответим на вопрос: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5"/>
          <p:cNvSpPr txBox="1"/>
          <p:nvPr/>
        </p:nvSpPr>
        <p:spPr bwMode="auto">
          <a:xfrm>
            <a:off x="1095023" y="3167390"/>
            <a:ext cx="6953955" cy="523220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cs typeface="Arial"/>
              </a:rPr>
              <a:t>Что значит </a:t>
            </a:r>
            <a:r>
              <a:rPr kumimoji="0" lang="ru-RU" sz="2800" b="1" i="0" u="none" strike="noStrike" kern="0" cap="none" spc="0" normalizeH="0" baseline="0" noProof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cs typeface="Arial"/>
              </a:rPr>
              <a:t>понять</a:t>
            </a:r>
            <a:r>
              <a:rPr kumimoji="0" lang="ru-RU" sz="28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cs typeface="Arial"/>
              </a:rPr>
              <a:t> другого человека?</a:t>
            </a:r>
          </a:p>
        </p:txBody>
      </p:sp>
      <p:sp>
        <p:nvSpPr>
          <p:cNvPr id="6" name="TextBox 8"/>
          <p:cNvSpPr txBox="1"/>
          <p:nvPr/>
        </p:nvSpPr>
        <p:spPr bwMode="auto">
          <a:xfrm rot="10800000" flipV="1">
            <a:off x="251520" y="4336940"/>
            <a:ext cx="8424936" cy="181588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ru-RU" sz="2800" dirty="0"/>
              <a:t>Понять другого человека – значит разделить его чувства, ощутить себя на его месте, принять его таким, какой он есть, без осуждения. Человек, которого понимают, не чувствует себя одиноким.</a:t>
            </a:r>
          </a:p>
        </p:txBody>
      </p:sp>
    </p:spTree>
    <p:extLst>
      <p:ext uri="{BB962C8B-B14F-4D97-AF65-F5344CB8AC3E}">
        <p14:creationId xmlns:p14="http://schemas.microsoft.com/office/powerpoint/2010/main" val="367969750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Формулируем вывод: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  <a:defRPr/>
            </a:pPr>
            <a:r>
              <a:rPr lang="ru-RU" sz="2800" kern="0" dirty="0">
                <a:solidFill>
                  <a:prstClr val="black"/>
                </a:solidFill>
                <a:latin typeface="Calibri"/>
                <a:cs typeface="Arial"/>
              </a:rPr>
              <a:t>Стало Серёже лучше или хуже после того, как он почувствовал, что его понимают</a:t>
            </a:r>
            <a:r>
              <a:rPr lang="ru-RU" sz="2800" kern="0" dirty="0" smtClean="0">
                <a:solidFill>
                  <a:prstClr val="black"/>
                </a:solidFill>
                <a:latin typeface="Calibri"/>
                <a:cs typeface="Arial"/>
              </a:rPr>
              <a:t>?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  <a:defRPr/>
            </a:pPr>
            <a:endParaRPr lang="ru-RU" sz="2800" kern="0" dirty="0">
              <a:solidFill>
                <a:prstClr val="black"/>
              </a:solidFill>
              <a:latin typeface="Calibri"/>
              <a:cs typeface="Arial"/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5"/>
          <p:cNvSpPr txBox="1"/>
          <p:nvPr/>
        </p:nvSpPr>
        <p:spPr bwMode="auto">
          <a:xfrm>
            <a:off x="395536" y="3167390"/>
            <a:ext cx="7992888" cy="95410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800" b="1">
                <a:solidFill>
                  <a:schemeClr val="bg1"/>
                </a:solidFill>
              </a:rPr>
              <a:t>Серёже стало лучше, он перестал чувствовать себя одиноким.</a:t>
            </a:r>
          </a:p>
        </p:txBody>
      </p:sp>
      <p:sp>
        <p:nvSpPr>
          <p:cNvPr id="6" name="Объект 2"/>
          <p:cNvSpPr txBox="1"/>
          <p:nvPr/>
        </p:nvSpPr>
        <p:spPr bwMode="auto">
          <a:xfrm>
            <a:off x="1979712" y="4221088"/>
            <a:ext cx="1512168" cy="5040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defPPr>
              <a:defRPr lang="ru-RU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  <a:defRPr/>
            </a:pPr>
            <a:r>
              <a:rPr lang="ru-RU" sz="2400" dirty="0"/>
              <a:t>значит</a:t>
            </a:r>
          </a:p>
        </p:txBody>
      </p:sp>
      <p:sp>
        <p:nvSpPr>
          <p:cNvPr id="7" name="TextBox 8"/>
          <p:cNvSpPr txBox="1"/>
          <p:nvPr/>
        </p:nvSpPr>
        <p:spPr bwMode="auto">
          <a:xfrm>
            <a:off x="791072" y="4869160"/>
            <a:ext cx="7597352" cy="138499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ru-RU" sz="2800" dirty="0"/>
              <a:t>Людям нужно стараться понимать друг друга, чтобы никто не чувствовал себя одиноким.</a:t>
            </a:r>
          </a:p>
        </p:txBody>
      </p:sp>
    </p:spTree>
    <p:extLst>
      <p:ext uri="{BB962C8B-B14F-4D97-AF65-F5344CB8AC3E}">
        <p14:creationId xmlns:p14="http://schemas.microsoft.com/office/powerpoint/2010/main" val="41642777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ru-RU" dirty="0" smtClean="0"/>
              <a:t>Конструируем </a:t>
            </a:r>
            <a:r>
              <a:rPr lang="ru-RU" dirty="0"/>
              <a:t>сочинение: </a:t>
            </a: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 marL="0" indent="0">
              <a:buNone/>
              <a:defRPr/>
            </a:pPr>
            <a:r>
              <a:rPr lang="ru-RU" sz="2400" dirty="0"/>
              <a:t>Понять другого человека – значит разделить его чувства, ощутить себя на его месте, принять его таким, какой он есть, без осуждения. Человек, которого понимают, не чувствует себя одиноким. Проследим, как эта мысль раскрывается в тексте</a:t>
            </a:r>
            <a:r>
              <a:rPr lang="ru-RU" sz="2400" dirty="0" smtClean="0"/>
              <a:t>.</a:t>
            </a:r>
          </a:p>
          <a:p>
            <a:pPr marL="0" indent="0">
              <a:buNone/>
              <a:defRPr/>
            </a:pPr>
            <a:r>
              <a:rPr lang="ru-RU" sz="2400" dirty="0"/>
              <a:t>В. К. Железников рассказывает о мальчике по имени Серёжа. Однажды он поссорился с родителями, из-за того что </a:t>
            </a:r>
            <a:r>
              <a:rPr lang="ru-RU" sz="2400" dirty="0">
                <a:solidFill>
                  <a:schemeClr val="accent1"/>
                </a:solidFill>
              </a:rPr>
              <a:t>«отец, по настоянию матери, отругал его за разбитые ботинки»</a:t>
            </a:r>
            <a:r>
              <a:rPr lang="ru-RU" sz="2400" dirty="0"/>
              <a:t>. Серёже даже запретили идти в кино. От обиды мальчик не мог заснуть, он тревожился и  чувствовал себя очень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одиноким</a:t>
            </a:r>
            <a:r>
              <a:rPr lang="ru-RU" sz="2400" dirty="0"/>
              <a:t> (предложение 15). Серёже казалось, что мать и отец </a:t>
            </a:r>
            <a:r>
              <a:rPr lang="ru-RU" sz="2400" dirty="0">
                <a:solidFill>
                  <a:srgbClr val="FF0000"/>
                </a:solidFill>
              </a:rPr>
              <a:t>не понимают </a:t>
            </a:r>
            <a:r>
              <a:rPr lang="ru-RU" sz="2400" dirty="0"/>
              <a:t>его.</a:t>
            </a:r>
            <a:endParaRPr lang="ru-RU" sz="2400" dirty="0" smtClean="0"/>
          </a:p>
          <a:p>
            <a:pPr marL="0" indent="0">
              <a:buNone/>
              <a:defRPr/>
            </a:pPr>
            <a:endParaRPr lang="ru-RU" sz="2400" dirty="0"/>
          </a:p>
          <a:p>
            <a:pPr>
              <a:defRPr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5"/>
          <p:cNvSpPr txBox="1"/>
          <p:nvPr/>
        </p:nvSpPr>
        <p:spPr bwMode="auto">
          <a:xfrm>
            <a:off x="1062070" y="2204864"/>
            <a:ext cx="6953955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800" b="1">
                <a:solidFill>
                  <a:schemeClr val="bg1"/>
                </a:solidFill>
              </a:rPr>
              <a:t>Что значит </a:t>
            </a:r>
            <a:r>
              <a:rPr lang="ru-RU" sz="2800" b="1">
                <a:solidFill>
                  <a:schemeClr val="accent2">
                    <a:lumMod val="60000"/>
                    <a:lumOff val="40000"/>
                  </a:schemeClr>
                </a:solidFill>
              </a:rPr>
              <a:t>понять</a:t>
            </a:r>
            <a:r>
              <a:rPr lang="ru-RU" sz="2800" b="1">
                <a:solidFill>
                  <a:schemeClr val="bg1"/>
                </a:solidFill>
              </a:rPr>
              <a:t> другого человека?</a:t>
            </a:r>
          </a:p>
        </p:txBody>
      </p:sp>
    </p:spTree>
    <p:extLst>
      <p:ext uri="{BB962C8B-B14F-4D97-AF65-F5344CB8AC3E}">
        <p14:creationId xmlns:p14="http://schemas.microsoft.com/office/powerpoint/2010/main" val="171410800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Пополняем банк аргументов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7"/>
          <p:cNvSpPr txBox="1"/>
          <p:nvPr/>
        </p:nvSpPr>
        <p:spPr bwMode="auto">
          <a:xfrm>
            <a:off x="251520" y="2780928"/>
            <a:ext cx="3791531" cy="12311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dirty="0"/>
              <a:t>Владимир </a:t>
            </a:r>
            <a:r>
              <a:rPr lang="ru-RU" dirty="0" err="1"/>
              <a:t>Карпович</a:t>
            </a:r>
            <a:r>
              <a:rPr lang="ru-RU" dirty="0"/>
              <a:t> Железников</a:t>
            </a:r>
          </a:p>
          <a:p>
            <a:pPr algn="ctr">
              <a:defRPr/>
            </a:pPr>
            <a:r>
              <a:rPr lang="ru-RU" sz="2800" dirty="0"/>
              <a:t>«Ночной ветер»</a:t>
            </a:r>
          </a:p>
          <a:p>
            <a:pPr algn="ctr">
              <a:defRPr/>
            </a:pPr>
            <a:r>
              <a:rPr lang="ru-RU" sz="2800" dirty="0"/>
              <a:t>рассказ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572000" y="2348880"/>
            <a:ext cx="3855557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121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/>
              <a:t>(1)Все были в сборе. (2)Не было только Барабасика.</a:t>
            </a:r>
          </a:p>
          <a:p>
            <a:pPr marL="0" indent="0">
              <a:buNone/>
            </a:pPr>
            <a:r>
              <a:rPr lang="ru-RU" sz="1600" dirty="0"/>
              <a:t>— (3)Барабасика не будет: он в госпитале, — сообщил лейтенант Велихов. — (4)Приболел что- то наш </a:t>
            </a:r>
            <a:r>
              <a:rPr lang="ru-RU" sz="1600" dirty="0" err="1"/>
              <a:t>Барабасик</a:t>
            </a:r>
            <a:r>
              <a:rPr lang="ru-RU" sz="1600" dirty="0"/>
              <a:t>. (5)Доктор говорит — воспаление.</a:t>
            </a:r>
          </a:p>
          <a:p>
            <a:pPr marL="0" indent="0">
              <a:buNone/>
            </a:pPr>
            <a:r>
              <a:rPr lang="ru-RU" sz="1600" dirty="0"/>
              <a:t>— (6)</a:t>
            </a:r>
            <a:r>
              <a:rPr lang="ru-RU" sz="1600" dirty="0" err="1"/>
              <a:t>Жа</a:t>
            </a:r>
            <a:r>
              <a:rPr lang="ru-RU" sz="1600" dirty="0"/>
              <a:t>-а-аль, — произнёс кто-то в темноте, и я узнал густой протяжный бас </a:t>
            </a:r>
            <a:r>
              <a:rPr lang="ru-RU" sz="1600" dirty="0" err="1"/>
              <a:t>Окишева</a:t>
            </a:r>
            <a:r>
              <a:rPr lang="ru-RU" sz="1600" dirty="0"/>
              <a:t>. — (7)Скучно без Яши будет. (8)И сам он страдать станет, если узнает.</a:t>
            </a:r>
          </a:p>
          <a:p>
            <a:pPr marL="0" indent="0">
              <a:buNone/>
            </a:pPr>
            <a:r>
              <a:rPr lang="ru-RU" sz="1600" dirty="0"/>
              <a:t>— (9)Конечно, очень скучно без Яши, — печальной скороговоркой отозвался Вано, грузин.</a:t>
            </a:r>
          </a:p>
          <a:p>
            <a:pPr marL="0" indent="0">
              <a:buNone/>
            </a:pPr>
            <a:r>
              <a:rPr lang="ru-RU" sz="1600" dirty="0"/>
              <a:t>(10)Разведчики Рыбачьего полуострова — самой северной точки фронта — отправлялись в ночной налёт на берег, занятый немцами. (11)Разведчики рассчитывали, пользуясь тёмной полярной ночью, напасть на гарнизон, взорвать склад, уничтожить огневые точки противника, захватить «языков». </a:t>
            </a:r>
          </a:p>
          <a:p>
            <a:pPr marL="0" indent="0">
              <a:buNone/>
            </a:pPr>
            <a:r>
              <a:rPr lang="ru-RU" sz="1600" dirty="0"/>
              <a:t>(12)Велихов занял своё место в крохотной рубке. (13)С моря дул пронизывающий ветер. (14)Ночная пустыня Арктики касалась нас своим чёрным ледяным краем.</a:t>
            </a:r>
          </a:p>
          <a:p>
            <a:pPr marL="0" indent="0">
              <a:buNone/>
            </a:pPr>
            <a:r>
              <a:rPr lang="ru-RU" sz="1600" dirty="0"/>
              <a:t>(15)Прозвучала тихая, вполголоса, команда. (16)Дрогнула палуба под ногами — мы отваливали. (17)Но в это мгновение какой-то маленький человек, еле видимый в темноте, прыгнул из берегового мрака.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6705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856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54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5400" dirty="0" smtClean="0">
                <a:solidFill>
                  <a:srgbClr val="C00000"/>
                </a:solidFill>
              </a:rPr>
              <a:t>Спасибо за внимание!</a:t>
            </a:r>
          </a:p>
          <a:p>
            <a:pPr marL="0" indent="0">
              <a:buNone/>
            </a:pPr>
            <a:endParaRPr lang="ru-RU" sz="5400" dirty="0" smtClean="0">
              <a:solidFill>
                <a:srgbClr val="C0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4823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/>
              <a:t>— (18)</a:t>
            </a:r>
            <a:r>
              <a:rPr lang="ru-RU" sz="1600" dirty="0" err="1"/>
              <a:t>Барабасик</a:t>
            </a:r>
            <a:r>
              <a:rPr lang="ru-RU" sz="1600" dirty="0"/>
              <a:t>! (19)Яша! — радостно узнали разведчики, окружая в темноте неожиданного пассажира. — (20)Откуда ты? (21)С неба, что ли, спрыгнул?</a:t>
            </a:r>
          </a:p>
          <a:p>
            <a:pPr marL="0" indent="0">
              <a:buNone/>
            </a:pPr>
            <a:r>
              <a:rPr lang="ru-RU" sz="1600" dirty="0"/>
              <a:t>— (22)Почему с неба? (23)Вы считали, что </a:t>
            </a:r>
            <a:r>
              <a:rPr lang="ru-RU" sz="1600" dirty="0" err="1"/>
              <a:t>Барабасик</a:t>
            </a:r>
            <a:r>
              <a:rPr lang="ru-RU" sz="1600" dirty="0"/>
              <a:t> уже на небе? (24)Оставьте ваши шутки! (25)Я уже здоров. (26)Такой товар не залёживается. (27)Доктор выписал меня вчистую… (28)Товарищ лейтенант, разрешите доложить… — (29)Он вытянулся перед Велиховым, приложив руку к пилотке. — (30)Возвращаюсь по излечении, материальная часть в порядке, настроение бодрое. (31)Прибыл с опозданием, но, как говорили у нас в Мелитополе, лучше поздно, но «да», чем рано, но «нет».</a:t>
            </a:r>
          </a:p>
          <a:p>
            <a:pPr marL="0" indent="0">
              <a:buNone/>
            </a:pPr>
            <a:r>
              <a:rPr lang="ru-RU" sz="1600" dirty="0"/>
              <a:t>— (32)Погодите, — прервал его лейтенант, — а вы не рано с постели вскочили? (33)Ведь у вас, доктор говорил…</a:t>
            </a:r>
          </a:p>
          <a:p>
            <a:pPr marL="0" indent="0">
              <a:buNone/>
            </a:pPr>
            <a:r>
              <a:rPr lang="ru-RU" sz="1600" dirty="0"/>
              <a:t>— (34)Хорошенькое «рано», товарищ лейтенант! (35)Что же мне было — дожидаться, когда вы уже без меня до самого мыса дойдёте?</a:t>
            </a:r>
          </a:p>
          <a:p>
            <a:pPr marL="0" indent="0">
              <a:buNone/>
            </a:pPr>
            <a:r>
              <a:rPr lang="ru-RU" sz="1600" dirty="0"/>
              <a:t>— (36)Ну ладно, ладно, — сказал Велихов, — болтаете много. (37)Пусть </a:t>
            </a:r>
            <a:r>
              <a:rPr lang="ru-RU" sz="1600" dirty="0" err="1"/>
              <a:t>Окишев</a:t>
            </a:r>
            <a:r>
              <a:rPr lang="ru-RU" sz="1600" dirty="0"/>
              <a:t> познакомит вас с заданием.</a:t>
            </a:r>
          </a:p>
          <a:p>
            <a:pPr marL="0" indent="0">
              <a:buNone/>
            </a:pPr>
            <a:r>
              <a:rPr lang="ru-RU" sz="1600" dirty="0"/>
              <a:t>(38)Громоздкий, </a:t>
            </a:r>
            <a:r>
              <a:rPr lang="ru-RU" sz="1600" dirty="0" err="1"/>
              <a:t>широколапый</a:t>
            </a:r>
            <a:r>
              <a:rPr lang="ru-RU" sz="1600" dirty="0"/>
              <a:t>, как медведь, </a:t>
            </a:r>
            <a:r>
              <a:rPr lang="ru-RU" sz="1600" dirty="0" err="1"/>
              <a:t>Окишев</a:t>
            </a:r>
            <a:r>
              <a:rPr lang="ru-RU" sz="1600" dirty="0"/>
              <a:t> и маленький </a:t>
            </a:r>
            <a:r>
              <a:rPr lang="ru-RU" sz="1600" dirty="0" err="1"/>
              <a:t>Барабасик</a:t>
            </a:r>
            <a:r>
              <a:rPr lang="ru-RU" sz="1600" dirty="0"/>
              <a:t>, сев на носу у зенитного пулемёта, негромко разговаривали между собой.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6887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/>
              <a:t>(39)Над морем взошла луна, наполнив пространство глухим свинцовым блеском, и я рассмотрел бледное, подвижное, совсем ещё мальчишеское лицо Барабасика, сдвинутую на ухо пилотку и лихорадочно горящие глаза. (40)</a:t>
            </a:r>
            <a:r>
              <a:rPr lang="ru-RU" sz="1600" dirty="0" err="1"/>
              <a:t>Барабасик</a:t>
            </a:r>
            <a:r>
              <a:rPr lang="ru-RU" sz="1600" dirty="0"/>
              <a:t>, поёживаясь от холода, с неодобрением смотрел прямо на луну.</a:t>
            </a:r>
          </a:p>
          <a:p>
            <a:pPr marL="0" indent="0">
              <a:buNone/>
            </a:pPr>
            <a:r>
              <a:rPr lang="ru-RU" sz="1600" dirty="0"/>
              <a:t>— (41)Что вы скажете, шарик опять вышел на полную мощность! (42)Просили мы, чтоб он светил на нас в эту ночь? (43)Фрицы же увидят нас, как в хорошем кино…</a:t>
            </a:r>
          </a:p>
          <a:p>
            <a:pPr marL="0" indent="0">
              <a:buNone/>
            </a:pPr>
            <a:r>
              <a:rPr lang="ru-RU" sz="1600" dirty="0"/>
              <a:t>(44)Большая волна ударила в борт и обдала нас с ног до головы ледяными брызгами. (45)Все вскочили, отворачиваясь от холодных шлепков воды.</a:t>
            </a:r>
          </a:p>
          <a:p>
            <a:pPr marL="0" indent="0">
              <a:buNone/>
            </a:pPr>
            <a:r>
              <a:rPr lang="ru-RU" sz="1600" dirty="0"/>
              <a:t>— (46)Но, но, — прикрикнул на волну </a:t>
            </a:r>
            <a:r>
              <a:rPr lang="ru-RU" sz="1600" dirty="0" err="1"/>
              <a:t>Барабасик</a:t>
            </a:r>
            <a:r>
              <a:rPr lang="ru-RU" sz="1600" dirty="0"/>
              <a:t>, не трогаясь с места, — нельзя ли поосторожнее? (47)Тут же публика.</a:t>
            </a:r>
          </a:p>
          <a:p>
            <a:pPr marL="0" indent="0">
              <a:buNone/>
            </a:pPr>
            <a:r>
              <a:rPr lang="ru-RU" sz="1600" dirty="0"/>
              <a:t>— (50)Ох, чудак этот Яшка, его ничего не берёт! — говорили, тихо смеясь в темноте, разведчики, и каждый норовил ближе подсесть к шутнику</a:t>
            </a:r>
            <a:r>
              <a:rPr lang="ru-RU" sz="1600" dirty="0" smtClean="0"/>
              <a:t>.</a:t>
            </a:r>
            <a:r>
              <a:rPr lang="ru-RU" sz="1600" dirty="0"/>
              <a:t> (51)А </a:t>
            </a:r>
            <a:r>
              <a:rPr lang="ru-RU" sz="1600" dirty="0" err="1"/>
              <a:t>Барабасик</a:t>
            </a:r>
            <a:r>
              <a:rPr lang="ru-RU" sz="1600" dirty="0"/>
              <a:t> уже мурлыкал тихонько, про себя, какую-то песенку: «На пароходе я плыла в Одессу морем раз… (52)Погода чудная была, вдруг буря поднялась…»</a:t>
            </a:r>
          </a:p>
          <a:p>
            <a:pPr marL="0" indent="0">
              <a:buNone/>
            </a:pPr>
            <a:r>
              <a:rPr lang="ru-RU" sz="1600" dirty="0"/>
              <a:t>— (53)Отставить пение! — негромко приказал Велихов. — (54)Разговорчики прекратить. (55)Товарищ </a:t>
            </a:r>
            <a:r>
              <a:rPr lang="ru-RU" sz="1600" dirty="0" err="1"/>
              <a:t>Барабасик</a:t>
            </a:r>
            <a:r>
              <a:rPr lang="ru-RU" sz="1600" dirty="0"/>
              <a:t>, довольно вам травить, соблюдайте тишину.</a:t>
            </a:r>
          </a:p>
          <a:p>
            <a:endParaRPr lang="ru-RU" sz="1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6887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/>
              <a:t>(56)Но </a:t>
            </a:r>
            <a:r>
              <a:rPr lang="ru-RU" sz="1600" dirty="0" err="1"/>
              <a:t>Барабасик</a:t>
            </a:r>
            <a:r>
              <a:rPr lang="ru-RU" sz="1600" dirty="0"/>
              <a:t> всё же успел рассказать мне шёпотом, пока мы шли к неприятельскому берегу, что его мать и младшего брата немцы расстреляли в Крыму и фрицы будут помнить его, Якова Барабасика. (57)Он уже тринадцать раз ходил к немцам в тыл, и ещё не таких он им дел наделает! (58)Большие глаза его мрачно блеснули при этом, и он пощупал матросский нож, висевший на поясе.</a:t>
            </a:r>
          </a:p>
          <a:p>
            <a:pPr marL="0" indent="0">
              <a:buNone/>
            </a:pPr>
            <a:r>
              <a:rPr lang="ru-RU" sz="1600" dirty="0"/>
              <a:t>(59)Мы подходили к вражескому мысу.</a:t>
            </a:r>
          </a:p>
          <a:p>
            <a:pPr marL="0" indent="0">
              <a:buNone/>
            </a:pPr>
            <a:r>
              <a:rPr lang="ru-RU" sz="1600" dirty="0"/>
              <a:t>— (60)Воображаю, сколько здесь фаршированной рыбы! — шепнул </a:t>
            </a:r>
            <a:r>
              <a:rPr lang="ru-RU" sz="1600" dirty="0" err="1"/>
              <a:t>Барабасик</a:t>
            </a:r>
            <a:r>
              <a:rPr lang="ru-RU" sz="1600" dirty="0"/>
              <a:t>.</a:t>
            </a:r>
          </a:p>
          <a:p>
            <a:pPr marL="0" indent="0">
              <a:buNone/>
            </a:pPr>
            <a:r>
              <a:rPr lang="ru-RU" sz="1600" dirty="0"/>
              <a:t>— (61)Почему фаршированной, Яша? — спросил Вано, уже предвкушая остроту.</a:t>
            </a:r>
          </a:p>
          <a:p>
            <a:pPr marL="0" indent="0">
              <a:buNone/>
            </a:pPr>
            <a:r>
              <a:rPr lang="ru-RU" sz="1600" dirty="0"/>
              <a:t>— (62)А потому, что здесь уже много фрицев к рыбам на закуску отправлено. (63)Так что тут каждая рыба заранее уже нафарширована фрицем.</a:t>
            </a:r>
          </a:p>
          <a:p>
            <a:pPr marL="0" indent="0">
              <a:buNone/>
            </a:pPr>
            <a:r>
              <a:rPr lang="ru-RU" sz="1600" dirty="0"/>
              <a:t>(64)Но вот все застыли в тщательно оберегаемом молчании. (65)Мы подходили. (66)Велихов знаком приказал готовиться к высадке.</a:t>
            </a:r>
          </a:p>
          <a:p>
            <a:pPr marL="0" indent="0">
              <a:buNone/>
            </a:pPr>
            <a:r>
              <a:rPr lang="ru-RU" sz="1600" dirty="0"/>
              <a:t>(67) На скалы были бесшумно спущены сходни, и тут я увидел, что Яков </a:t>
            </a:r>
            <a:r>
              <a:rPr lang="ru-RU" sz="1600" dirty="0" err="1"/>
              <a:t>Барабасик</a:t>
            </a:r>
            <a:r>
              <a:rPr lang="ru-RU" sz="1600" dirty="0"/>
              <a:t> рывком расстегнул ворот на груди: под курткой оказалась полосатая фуфайка — матросская тельняшка «морская душа».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6887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600" dirty="0"/>
              <a:t>— (68)А ну, — почти неслышным шёпотом произнёс </a:t>
            </a:r>
            <a:r>
              <a:rPr lang="ru-RU" sz="1600" dirty="0" err="1"/>
              <a:t>Барабасик</a:t>
            </a:r>
            <a:r>
              <a:rPr lang="ru-RU" sz="1600" dirty="0"/>
              <a:t>, — а ну, ребятки… (69)Как у нас в двадцатом году пели: «Нет ни папы, нет ни мамы… (70)Тридцать, сорок и четыре… (71)Севастополь, Симферополь, Крым, Одесса, Мелитополь…» (72)Даёшь ходу!</a:t>
            </a:r>
          </a:p>
          <a:p>
            <a:r>
              <a:rPr lang="ru-RU" sz="1600" dirty="0"/>
              <a:t>(73)И, едва дождавшись команды, с ножом-</a:t>
            </a:r>
            <a:r>
              <a:rPr lang="ru-RU" sz="1600" dirty="0" err="1"/>
              <a:t>бебутом</a:t>
            </a:r>
            <a:r>
              <a:rPr lang="ru-RU" sz="1600" dirty="0"/>
              <a:t> в одной руке, с гранатой в другой, он прыгнул с борта в чёрную, обжигающую морозом воду у берега.</a:t>
            </a:r>
          </a:p>
          <a:p>
            <a:r>
              <a:rPr lang="ru-RU" sz="1600" dirty="0"/>
              <a:t>(74)Сначала всё было тихо. (75)</a:t>
            </a:r>
            <a:r>
              <a:rPr lang="ru-RU" sz="1600" dirty="0" err="1"/>
              <a:t>Барабасик</a:t>
            </a:r>
            <a:r>
              <a:rPr lang="ru-RU" sz="1600" dirty="0"/>
              <a:t> в темноте добрался вместе с пятью товарищами до блиндажа, прыгнул сзади на часового, зажал ему рот, ударил ножом и, перешагнув через упавшего, ворвался первым внутрь землянки. (76)Там, в блиндаже, произошла молчаливая и жестокая схватка. (77)Немцы не успевали даже вскрикнуть со сна. (78)Пятеро из них были мгновенно убиты. (79)Троих с заткнутыми ртами погнали к боту. (80)Но в соседней землянке проснулись. (81)Взвились тревожные ракеты. (82)Откуда-то из-за скал ударили миномёты. (83)Надо было уходить.</a:t>
            </a:r>
          </a:p>
          <a:p>
            <a:r>
              <a:rPr lang="ru-RU" sz="1600" dirty="0"/>
              <a:t>(84)Дело было сделано. (85)Отстреливаясь, разведчики спешили к боту, на котором был уже запущен двигатель. (86)Двоих наших раненых принесли на руках товарищи. (87)«Языков» уложили в трюме. (88)Теперь все были на борту. (89)Но опять не оказалось Барабасика.</a:t>
            </a:r>
          </a:p>
          <a:p>
            <a:endParaRPr lang="ru-RU" sz="1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68874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/>
              <a:t>(90)</a:t>
            </a:r>
            <a:r>
              <a:rPr lang="ru-RU" sz="1600" dirty="0" err="1"/>
              <a:t>Окишев</a:t>
            </a:r>
            <a:r>
              <a:rPr lang="ru-RU" sz="1600" dirty="0"/>
              <a:t>, Вано и ещё один разведчик, проклиная Барабасика и его вредный характер, из-за которого вечно всем одно беспокойство, кинулись на поиски пропавшего.</a:t>
            </a:r>
          </a:p>
          <a:p>
            <a:r>
              <a:rPr lang="ru-RU" sz="1600" dirty="0"/>
              <a:t>(91)Вдруг Велихов закричал:</a:t>
            </a:r>
          </a:p>
          <a:p>
            <a:r>
              <a:rPr lang="ru-RU" sz="1600" dirty="0"/>
              <a:t>— Вот он, чертяка!</a:t>
            </a:r>
          </a:p>
          <a:p>
            <a:r>
              <a:rPr lang="ru-RU" sz="1600" dirty="0"/>
              <a:t>(92)И при свете луны мы увидели маленькую фигурку Барабасика. (93)Он вёл огромного полураздетого </a:t>
            </a:r>
            <a:r>
              <a:rPr lang="ru-RU" sz="1600" dirty="0" err="1"/>
              <a:t>обер</a:t>
            </a:r>
            <a:r>
              <a:rPr lang="ru-RU" sz="1600" dirty="0"/>
              <a:t>-лейтенанта. (94)</a:t>
            </a:r>
            <a:r>
              <a:rPr lang="ru-RU" sz="1600" dirty="0" err="1"/>
              <a:t>Барабасик</a:t>
            </a:r>
            <a:r>
              <a:rPr lang="ru-RU" sz="1600" dirty="0"/>
              <a:t> подгонял его сзади, тыча рукояткой ножа в поясницу:</a:t>
            </a:r>
          </a:p>
          <a:p>
            <a:r>
              <a:rPr lang="ru-RU" sz="1600" dirty="0"/>
              <a:t>— А ну, ходи веселее, не играй на моих нервах, не действуй мне на характер!</a:t>
            </a:r>
          </a:p>
          <a:p>
            <a:r>
              <a:rPr lang="ru-RU" sz="1600" dirty="0"/>
              <a:t>(95)Когда мы были уже далеко в море, я заметил, что грудь и лицо Барабасика залиты кровью.</a:t>
            </a:r>
          </a:p>
          <a:p>
            <a:r>
              <a:rPr lang="ru-RU" sz="1600" dirty="0"/>
              <a:t>— (96)Вы ранены</a:t>
            </a:r>
            <a:r>
              <a:rPr lang="ru-RU" sz="1600" dirty="0" smtClean="0"/>
              <a:t>?</a:t>
            </a:r>
          </a:p>
          <a:p>
            <a:r>
              <a:rPr lang="ru-RU" sz="1600" dirty="0" smtClean="0"/>
              <a:t> </a:t>
            </a:r>
            <a:r>
              <a:rPr lang="ru-RU" sz="1600" dirty="0"/>
              <a:t>— (97)А, чистый пустяк! — заворчал он. — (98)Это большею частью даже не моя кровь. (99)Это я там в землянке у них… замарался…</a:t>
            </a:r>
          </a:p>
          <a:p>
            <a:endParaRPr lang="ru-RU" sz="1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12368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68874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</TotalTime>
  <Words>4622</Words>
  <Application>Microsoft Office PowerPoint</Application>
  <PresentationFormat>Экран (4:3)</PresentationFormat>
  <Paragraphs>312</Paragraphs>
  <Slides>40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Тема Office</vt:lpstr>
      <vt:lpstr>Реализация текстоцентрического подхода при подготовке к итоговому сочинению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текстоцентрического подхода при подготовке к итоговому сочинению</dc:title>
  <dc:creator>User</dc:creator>
  <cp:lastModifiedBy>User</cp:lastModifiedBy>
  <cp:revision>32</cp:revision>
  <dcterms:created xsi:type="dcterms:W3CDTF">2025-12-18T23:01:10Z</dcterms:created>
  <dcterms:modified xsi:type="dcterms:W3CDTF">2025-12-19T01:39:15Z</dcterms:modified>
</cp:coreProperties>
</file>