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6" r:id="rId1"/>
  </p:sldMasterIdLst>
  <p:notesMasterIdLst>
    <p:notesMasterId r:id="rId17"/>
  </p:notesMasterIdLst>
  <p:sldIdLst>
    <p:sldId id="256" r:id="rId2"/>
    <p:sldId id="270" r:id="rId3"/>
    <p:sldId id="257" r:id="rId4"/>
    <p:sldId id="271" r:id="rId5"/>
    <p:sldId id="259" r:id="rId6"/>
    <p:sldId id="272" r:id="rId7"/>
    <p:sldId id="260" r:id="rId8"/>
    <p:sldId id="266" r:id="rId9"/>
    <p:sldId id="268" r:id="rId10"/>
    <p:sldId id="269" r:id="rId11"/>
    <p:sldId id="261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1"/>
    <p:restoredTop sz="94696"/>
  </p:normalViewPr>
  <p:slideViewPr>
    <p:cSldViewPr snapToGrid="0" snapToObjects="1">
      <p:cViewPr varScale="1">
        <p:scale>
          <a:sx n="97" d="100"/>
          <a:sy n="97" d="100"/>
        </p:scale>
        <p:origin x="-10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CB57CE-0A22-45DC-B785-0A29BF200F4B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B57897-CE7D-4572-9B49-02AE6420B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DE917F-E601-4791-BF3E-31F2219118C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>
                <a:cxn ang="0">
                  <a:pos x="8761" y="0"/>
                </a:cxn>
                <a:cxn ang="0">
                  <a:pos x="10000" y="0"/>
                </a:cxn>
                <a:cxn ang="0">
                  <a:pos x="10000" y="10000"/>
                </a:cxn>
                <a:cxn ang="0">
                  <a:pos x="0" y="10000"/>
                </a:cxn>
                <a:cxn ang="0">
                  <a:pos x="0" y="9126"/>
                </a:cxn>
                <a:cxn ang="0">
                  <a:pos x="8761" y="9127"/>
                </a:cxn>
                <a:cxn ang="0">
                  <a:pos x="8761" y="0"/>
                </a:cxn>
              </a:cxnLst>
              <a:rect l="0" t="0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>
                <a:cxn ang="0">
                  <a:pos x="8763" y="0"/>
                </a:cxn>
                <a:cxn ang="0">
                  <a:pos x="10002" y="0"/>
                </a:cxn>
                <a:cxn ang="0">
                  <a:pos x="10002" y="10000"/>
                </a:cxn>
                <a:cxn ang="0">
                  <a:pos x="2" y="10000"/>
                </a:cxn>
                <a:cxn ang="0">
                  <a:pos x="0" y="9125"/>
                </a:cxn>
                <a:cxn ang="0">
                  <a:pos x="8763" y="9128"/>
                </a:cxn>
                <a:cxn ang="0">
                  <a:pos x="8763" y="0"/>
                </a:cxn>
              </a:cxnLst>
              <a:rect l="0" t="0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931B302-4813-491C-845A-924B759FF69F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C9809A6-4615-41A4-9DB2-A3214BD4C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CD59-BC1D-4E1C-A1BA-BAE04A8E535A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9AEA9-AD3C-4225-8EE0-AF46E3C93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7255C-D103-4AC3-AFEB-6A29377C4222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5A181-E778-4395-8A23-A7C3A8A1E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5EEB-A36F-479F-9736-741A3E9B81E0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09450-EDA7-41E5-A1BB-B0371D831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>
              <a:cxn ang="0">
                <a:pos x="3614" y="0"/>
              </a:cxn>
              <a:cxn ang="0">
                <a:pos x="4125" y="0"/>
              </a:cxn>
              <a:cxn ang="0">
                <a:pos x="4125" y="5554"/>
              </a:cxn>
              <a:cxn ang="0">
                <a:pos x="0" y="5554"/>
              </a:cxn>
              <a:cxn ang="0">
                <a:pos x="0" y="5074"/>
              </a:cxn>
              <a:cxn ang="0">
                <a:pos x="3614" y="5074"/>
              </a:cxn>
              <a:cxn ang="0">
                <a:pos x="3614" y="0"/>
              </a:cxn>
            </a:cxnLst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B6DEE9C-5F60-47F8-BBA6-9EB8E6685B18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D8FEEFE-5678-45D9-86C9-0A8238F25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0E821-86B4-4E2C-8318-754638B92EAB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C36C3-19F9-4E86-9BB6-73EEFEB47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EB63-2AEE-4395-8CE0-8BF3A3B16A26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36E37-5DB7-40E1-83EA-CAD2646EB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B25B-0324-44AE-99F3-9CC28ADBDE14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52472-AC57-4E4A-9489-5757B0AEC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ACF16-BADB-4F01-9627-D219F09DFDA6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136AF-8D5C-428C-952F-4A69B000D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2DDE3F2-DF3A-46D3-83FA-B75229984D51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8022F0F-1E87-47C1-A28C-B6AF4C7AD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F66DAC5-0076-4EED-96B8-36EA418ADC04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0070C4B-7013-4FB3-BD6B-4B4AE734C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CE576D-373E-4542-980B-010AB6A00113}" type="datetimeFigureOut">
              <a:rPr lang="ru-RU"/>
              <a:pPr>
                <a:defRPr/>
              </a:pPr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55E6FA-69D3-4A17-B4D0-9ADB9FB64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7" r:id="rId2"/>
    <p:sldLayoutId id="2147483889" r:id="rId3"/>
    <p:sldLayoutId id="2147483886" r:id="rId4"/>
    <p:sldLayoutId id="2147483885" r:id="rId5"/>
    <p:sldLayoutId id="2147483884" r:id="rId6"/>
    <p:sldLayoutId id="2147483883" r:id="rId7"/>
    <p:sldLayoutId id="2147483890" r:id="rId8"/>
    <p:sldLayoutId id="2147483891" r:id="rId9"/>
    <p:sldLayoutId id="2147483882" r:id="rId10"/>
    <p:sldLayoutId id="2147483881" r:id="rId11"/>
  </p:sldLayoutIdLst>
  <p:txStyles>
    <p:titleStyle>
      <a:lvl1pPr algn="l" rtl="0" fontAlgn="base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fontAlgn="base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56-5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9-1.wa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60;&#1072;&#1082;&#1090;&#1080;&#1095;&#1077;&#1089;&#1082;&#1072;&#1103;%20&#1090;&#1086;&#1095;&#1085;&#1086;&#1089;&#1090;&#1100;%20&#1088;&#1077;&#1095;261-1.wav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2.wa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3.wa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4.wa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5.wav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70-5.wav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57-3.wa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71-3.wa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59-2.wa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72-1.wa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0-1.wa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60;&#1072;&#1082;&#1090;&#1080;&#1095;&#1077;&#1089;&#1082;&#1072;&#1103;%20&#1090;&#1086;&#1095;&#1085;&#1086;&#1089;&#1090;&#1100;%20&#1088;&#1077;&#1095;266-1.wa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60;&#1072;&#1082;&#1090;&#1080;&#1095;&#1077;&#1089;&#1082;&#1072;&#1103;%20&#1090;&#1086;&#1095;&#1085;&#1086;&#1089;&#1090;&#1100;%20&#1088;&#1077;&#1095;268-1.wav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1616075" y="393700"/>
            <a:ext cx="93154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Times New Roman" pitchFamily="18" charset="0"/>
                <a:cs typeface="Times New Roman" pitchFamily="18" charset="0"/>
              </a:rPr>
              <a:t>Речевое оформление высказывания: </a:t>
            </a:r>
          </a:p>
          <a:p>
            <a:pPr algn="ctr"/>
            <a:r>
              <a:rPr lang="ru-RU" sz="5400" b="1">
                <a:latin typeface="Times New Roman" pitchFamily="18" charset="0"/>
                <a:cs typeface="Times New Roman" pitchFamily="18" charset="0"/>
              </a:rPr>
              <a:t>фактическая точность речи</a:t>
            </a:r>
          </a:p>
        </p:txBody>
      </p:sp>
      <p:pic>
        <p:nvPicPr>
          <p:cNvPr id="14345" name="Фактическая точность реч256-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85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/>
            </a:extLst>
          </p:cNvPr>
          <p:cNvSpPr txBox="1"/>
          <p:nvPr/>
        </p:nvSpPr>
        <p:spPr>
          <a:xfrm>
            <a:off x="828675" y="130175"/>
            <a:ext cx="10777538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Искажения содержания произведений, неправильное их толкование.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Неточности в цитатах, в указании их авторства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/>
            </a:extLst>
          </p:cNvPr>
          <p:cNvSpPr txBox="1"/>
          <p:nvPr/>
        </p:nvSpPr>
        <p:spPr>
          <a:xfrm>
            <a:off x="950976" y="2633472"/>
            <a:ext cx="10655808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стихотворениях С. Есенин признаётся в любви к своей родине, называет её святой («Гой ты, Русь, моя </a:t>
            </a:r>
            <a:r>
              <a:rPr lang="ru-RU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святая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»,) и отказывается променять родную землю даже на рай: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крикнет рать святая: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«Кинь ты Русь, живи в раю!»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 скажу: «Не надо рая,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родину мою».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доказывает, что любовь к месту, где ты родился и вырос, - неотъемлемая часть человеческой личности. </a:t>
            </a:r>
          </a:p>
        </p:txBody>
      </p:sp>
      <p:pic>
        <p:nvPicPr>
          <p:cNvPr id="23558" name="Фактическая точность реч269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64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1149350" y="996950"/>
            <a:ext cx="10809288" cy="5100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в написании героев исходного текста относится к фактическим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путать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имена, отчества, фамилии героев исходного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indent="-6350" fontAlgn="auto">
              <a:lnSpc>
                <a:spcPct val="107000"/>
              </a:lnSpc>
              <a:spcBef>
                <a:spcPts val="0"/>
              </a:spcBef>
              <a:spcAft>
                <a:spcPts val="275"/>
              </a:spcAft>
              <a:defRPr/>
            </a:pPr>
            <a:r>
              <a:rPr lang="en-US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Валентина</a:t>
            </a:r>
            <a:r>
              <a:rPr lang="en-US" sz="3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Андреевна (вместо </a:t>
            </a:r>
            <a:r>
              <a:rPr lang="en-US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Андроновна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" indent="-6350" fontAlgn="auto">
              <a:lnSpc>
                <a:spcPct val="107000"/>
              </a:lnSpc>
              <a:spcBef>
                <a:spcPts val="0"/>
              </a:spcBef>
              <a:spcAft>
                <a:spcPts val="275"/>
              </a:spcAft>
              <a:defRPr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Екатерина (вместо Катерина – А. Островский «Гроза»)</a:t>
            </a:r>
            <a:endParaRPr lang="ru-RU" sz="3200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8" name="TextBox 8"/>
          <p:cNvSpPr txBox="1">
            <a:spLocks noChangeArrowheads="1"/>
          </p:cNvSpPr>
          <p:nvPr/>
        </p:nvSpPr>
        <p:spPr bwMode="auto">
          <a:xfrm>
            <a:off x="3186113" y="227013"/>
            <a:ext cx="61293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Уточнения 2024 года </a:t>
            </a:r>
          </a:p>
        </p:txBody>
      </p:sp>
      <p:pic>
        <p:nvPicPr>
          <p:cNvPr id="24582" name="Фактическая точность реч261-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80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011238" y="241300"/>
            <a:ext cx="11056937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Ошибка в написании автора исходного текста относится к фактическим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если фамилия, имя, отчество автора исходного текста написаны неверно (например, вместо «Б.Л. Васильева» написано «Л.Б. Васильев», «Б.Л. Василев), даже если </a:t>
            </a:r>
            <a:r>
              <a:rPr lang="ru-RU" sz="3600" u="sng">
                <a:latin typeface="Times New Roman" pitchFamily="18" charset="0"/>
                <a:cs typeface="Times New Roman" pitchFamily="18" charset="0"/>
              </a:rPr>
              <a:t>неверное написание автора исходного текста встречается наряду с правильным написанием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, ошибку следует классифицировать как фактическую.</a:t>
            </a:r>
          </a:p>
        </p:txBody>
      </p:sp>
      <p:pic>
        <p:nvPicPr>
          <p:cNvPr id="26627" name="Фактическая точность реч26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730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6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981075" y="169863"/>
            <a:ext cx="109426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Ошибка в определении количества авторов исходного текста относится к фактическим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если у исходного текста несколько авторов, а экзаменуемый по инерции пишет: «Автор считает...», ошибку следует классифицировать как фактическую.</a:t>
            </a:r>
          </a:p>
        </p:txBody>
      </p:sp>
      <p:pic>
        <p:nvPicPr>
          <p:cNvPr id="27651" name="Фактическая точность реч26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495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2"/>
          <p:cNvSpPr txBox="1">
            <a:spLocks noChangeArrowheads="1"/>
          </p:cNvSpPr>
          <p:nvPr/>
        </p:nvSpPr>
        <p:spPr bwMode="auto">
          <a:xfrm>
            <a:off x="3362325" y="109538"/>
            <a:ext cx="61007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Разные написания ФИО автора исходного текста </a:t>
            </a:r>
          </a:p>
          <a:p>
            <a:pPr algn="ctr"/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Фрида Абрамовна Вигдорова </a:t>
            </a:r>
          </a:p>
          <a:p>
            <a:pPr algn="ctr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006160" y="1264920"/>
          <a:ext cx="11015152" cy="4328160"/>
        </p:xfrm>
        <a:graphic>
          <a:graphicData uri="http://schemas.openxmlformats.org/drawingml/2006/table">
            <a:tbl>
              <a:tblPr/>
              <a:tblGrid>
                <a:gridCol w="11015152">
                  <a:extLst>
                    <a:ext uri="{9D8B030D-6E8A-4147-A177-3AD203B41FA5}"/>
                  </a:extLst>
                </a:gridCol>
              </a:tblGrid>
              <a:tr h="38472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ошибки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/>
                </a:extLst>
              </a:tr>
              <a:tr h="2116001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dirty="0" err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3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игдорова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(строчная буква)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28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орфографическая ошибка </a:t>
                      </a:r>
                      <a:endParaRPr lang="ru-RU" sz="3200" i="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Вигдрова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(пропуск буквы) – фактическая ошибка 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Вигидорова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(добавление буквы) – фактическая ошибка 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Видгирова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(перестановка букв) – фактическая ошибка 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Вигдурова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(замена буквы) – фактическая ошибка 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Фрида Аркадьевна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(замена отчества) – фактическая ошибка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32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Фрида Абрамова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(перестановка имени / отчества / фамилии) – фактическая ошибка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2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8675" name="TextBox 6"/>
          <p:cNvSpPr txBox="1">
            <a:spLocks noChangeArrowheads="1"/>
          </p:cNvSpPr>
          <p:nvPr/>
        </p:nvSpPr>
        <p:spPr bwMode="auto">
          <a:xfrm>
            <a:off x="1006475" y="5986463"/>
            <a:ext cx="10509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Написание любых имён собственных подчиняется предложенному алгоритму!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Санкт-Петербург, «Война и мир», «Комсомольская правда»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др.) 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7" name="Фактическая точность реч26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1504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page4image326015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8013" y="207963"/>
            <a:ext cx="9021762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1011238" y="3965575"/>
            <a:ext cx="107791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правдивость (умение излагать информацию без искажений)</a:t>
            </a:r>
            <a:b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разумность (умение мыслить, рассуждать, доказывать)</a:t>
            </a:r>
            <a:b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законность (умение соблюдать законы РФ в области распространения информаци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5864225" y="1597025"/>
            <a:ext cx="15367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факты</a:t>
            </a:r>
          </a:p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логика</a:t>
            </a:r>
          </a:p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этика</a:t>
            </a:r>
          </a:p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9701" name="Фактическая точность реч26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43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7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7"/>
          <p:cNvSpPr txBox="1">
            <a:spLocks noChangeArrowheads="1"/>
          </p:cNvSpPr>
          <p:nvPr/>
        </p:nvSpPr>
        <p:spPr bwMode="auto">
          <a:xfrm>
            <a:off x="3316288" y="268288"/>
            <a:ext cx="6096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Коммуникативные качества речи (по Б.Н. Головину, 1976 г.) </a:t>
            </a:r>
          </a:p>
        </p:txBody>
      </p:sp>
      <p:pic>
        <p:nvPicPr>
          <p:cNvPr id="15362" name="Picture 6" descr="page5image327145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1860550"/>
            <a:ext cx="10793412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>
            <a:extLst>
              <a:ext uri="{FF2B5EF4-FFF2-40B4-BE49-F238E27FC236}"/>
            </a:extLst>
          </p:cNvPr>
          <p:cNvCxnSpPr/>
          <p:nvPr/>
        </p:nvCxnSpPr>
        <p:spPr>
          <a:xfrm>
            <a:off x="5767388" y="3429000"/>
            <a:ext cx="148748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5371" name="Фактическая точность реч270-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139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1119188" y="1106488"/>
            <a:ext cx="10623550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800">
                <a:latin typeface="Times New Roman" pitchFamily="18" charset="0"/>
                <a:cs typeface="Times New Roman" pitchFamily="18" charset="0"/>
              </a:rPr>
              <a:t>Критерий К4 –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фактическая точность речи </a:t>
            </a:r>
          </a:p>
          <a:p>
            <a:pPr algn="just"/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(ранее это был критерий К12, и он назывался «Соблюдение фактологической точности») </a:t>
            </a:r>
          </a:p>
        </p:txBody>
      </p:sp>
      <p:pic>
        <p:nvPicPr>
          <p:cNvPr id="16391" name="Фактическая точность реч257-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139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2438400" y="171450"/>
            <a:ext cx="777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Критерии оценивания К4</a:t>
            </a:r>
          </a:p>
        </p:txBody>
      </p:sp>
      <p:graphicFrame>
        <p:nvGraphicFramePr>
          <p:cNvPr id="3" name="Таблица 2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295400" y="1417638"/>
          <a:ext cx="10115550" cy="4044950"/>
        </p:xfrm>
        <a:graphic>
          <a:graphicData uri="http://schemas.openxmlformats.org/drawingml/2006/table">
            <a:tbl>
              <a:tblPr/>
              <a:tblGrid>
                <a:gridCol w="1313688">
                  <a:extLst>
                    <a:ext uri="{9D8B030D-6E8A-4147-A177-3AD203B41FA5}"/>
                  </a:extLst>
                </a:gridCol>
                <a:gridCol w="6486144">
                  <a:extLst>
                    <a:ext uri="{9D8B030D-6E8A-4147-A177-3AD203B41FA5}"/>
                  </a:extLst>
                </a:gridCol>
                <a:gridCol w="2316480">
                  <a:extLst>
                    <a:ext uri="{9D8B030D-6E8A-4147-A177-3AD203B41FA5}"/>
                  </a:extLst>
                </a:gridCol>
              </a:tblGrid>
              <a:tr h="1195024"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en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оценивания ответа на задание 27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Баллы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/>
                </a:extLst>
              </a:tr>
              <a:tr h="827324"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К4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точность речи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/>
                </a:extLst>
              </a:tr>
              <a:tr h="827324">
                <a:tc rowSpan="2">
                  <a:txBody>
                    <a:bodyPr/>
                    <a:lstStyle/>
                    <a:p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Фактические ошибки отсутствуют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/>
                </a:extLst>
              </a:tr>
              <a:tr h="1195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Допущена одна фактическая ошибка или более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17436" name="Фактическая точность реч271-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409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3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/>
            </a:extLst>
          </p:cNvPr>
          <p:cNvSpPr txBox="1"/>
          <p:nvPr/>
        </p:nvSpPr>
        <p:spPr>
          <a:xfrm>
            <a:off x="1136984" y="257179"/>
            <a:ext cx="10567335" cy="58169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комментарии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авторской позиции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комментировании авторской позиции участником экзамена могут быть допущены фактические ошибки,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связанные с пониманием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исходного текста. Подобные ошибки учитываются при оценивании работы только по критерию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К4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же допущены фактические ошибки,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с пониманием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исходного текста, то они учитываются дважды: и по </a:t>
            </a:r>
            <a:r>
              <a:rPr lang="ru-RU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критерию </a:t>
            </a:r>
            <a:r>
              <a:rPr lang="ru-RU" sz="3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К2</a:t>
            </a:r>
            <a:r>
              <a:rPr lang="ru-RU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 и по критерию </a:t>
            </a:r>
            <a:r>
              <a:rPr lang="ru-RU" sz="3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К4</a:t>
            </a:r>
            <a:r>
              <a:rPr lang="ru-RU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8438" name="Фактическая точность реч259-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924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0625" y="798513"/>
            <a:ext cx="10612438" cy="60023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нашего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класса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меня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остались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воспоминания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фотография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(2)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Групповой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портрет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классным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руководителем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центре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девочками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вокруг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мальчиками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краям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(48)Я часто вспоминаю эти слова, потому что в них  — ощущение времени. (49)Мы все стремились затянуться потуже, точно каждое мгновение нас ожидал строй, точно от одного нашего вида зависела готовность этого общего строя к боям и победам. (50)Мы были молоды, но жаждали не личного счастья, а личного подвига. (51)Мы не знали, что подвиг надо сначала посеять и вырастить. (52)Что зреет он медленно, незримо наливаясь силой, чтобы однажды взорваться ослепительным пламенем, сполохи которого ещё долго светят грядущим поколениям</a:t>
            </a:r>
            <a:r>
              <a:rPr lang="ru-RU" sz="3200" dirty="0">
                <a:latin typeface="+mn-lt"/>
                <a:cs typeface="+mn-cs"/>
              </a:rPr>
              <a:t>.                                                              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5349875" y="214313"/>
            <a:ext cx="1535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38125" algn="ctr" defTabSz="914400"/>
            <a:r>
              <a:rPr lang="ru-RU" sz="2000">
                <a:cs typeface="Times New Roman" pitchFamily="18" charset="0"/>
              </a:rPr>
              <a:t> 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Текст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448300" y="5632450"/>
            <a:ext cx="6354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38125" algn="r" defTabSz="914400"/>
            <a:r>
              <a:rPr lang="ru-RU" sz="32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(По Б. Л. Васильеву)</a:t>
            </a:r>
          </a:p>
        </p:txBody>
      </p:sp>
      <p:pic>
        <p:nvPicPr>
          <p:cNvPr id="19463" name="Фактическая точность реч272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50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2"/>
          <p:cNvSpPr txBox="1">
            <a:spLocks noChangeArrowheads="1"/>
          </p:cNvSpPr>
          <p:nvPr/>
        </p:nvSpPr>
        <p:spPr bwMode="auto">
          <a:xfrm>
            <a:off x="800100" y="206375"/>
            <a:ext cx="109553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Напишите сочинение-рассуждение по проблеме исходного текста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«Почему все ребята хотели стать военными?»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/>
            </a:extLst>
          </p:cNvPr>
          <p:cNvSpPr txBox="1"/>
          <p:nvPr/>
        </p:nvSpPr>
        <p:spPr>
          <a:xfrm>
            <a:off x="950913" y="1365250"/>
            <a:ext cx="10804525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качестве примера приведу предложения 7-8, в которых говорится о том, что для учеников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военного времени важным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не получение хороших отметок, а стремление равняться на героев войны: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папанинцев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челюскинцев и др. Их пример воодушевлял подрастающее поколение на выбор героической профессии военного.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20486" name="Фактическая точность реч260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2447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938213" y="111125"/>
            <a:ext cx="10996612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Ошибки в обосновании </a:t>
            </a: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собственного мнения </a:t>
            </a:r>
          </a:p>
          <a:p>
            <a:pPr algn="ctr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Незнание исторических фактов (дат, событий и т. д.).</a:t>
            </a:r>
            <a:endParaRPr lang="ru-RU" sz="3200" i="1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i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i="1">
                <a:latin typeface="Times New Roman" pitchFamily="18" charset="0"/>
                <a:cs typeface="Times New Roman" pitchFamily="18" charset="0"/>
              </a:rPr>
              <a:t>Вторая мировая война началась 22 июня 1941 года.</a:t>
            </a:r>
          </a:p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• Неточности в именах, фамилиях, прозвищах исторических деятелей и литературных героев. </a:t>
            </a:r>
          </a:p>
          <a:p>
            <a:pPr algn="just"/>
            <a:endParaRPr lang="ru-RU" sz="3200" i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i="1">
                <a:latin typeface="Times New Roman" pitchFamily="18" charset="0"/>
                <a:cs typeface="Times New Roman" pitchFamily="18" charset="0"/>
              </a:rPr>
              <a:t>Во время правления Александра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Российская империя одержала победу над Наполеоном, за что в народе царя стали называть Освободителем.</a:t>
            </a:r>
          </a:p>
        </p:txBody>
      </p:sp>
      <p:pic>
        <p:nvPicPr>
          <p:cNvPr id="21509" name="Фактическая точность реч266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ransition advTm="590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/>
            </a:extLst>
          </p:cNvPr>
          <p:cNvSpPr txBox="1"/>
          <p:nvPr/>
        </p:nvSpPr>
        <p:spPr>
          <a:xfrm>
            <a:off x="1170432" y="214789"/>
            <a:ext cx="10631424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Искажения в названиях произведений, их жанров, ошибки в указании авторов. </a:t>
            </a:r>
          </a:p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«Война и </a:t>
            </a:r>
            <a:r>
              <a:rPr lang="ru-RU" sz="32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ир», И.С.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Турген</a:t>
            </a:r>
            <a:r>
              <a:rPr lang="ru-RU" sz="3200" i="1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/>
            </a:extLst>
          </p:cNvPr>
          <p:cNvSpPr txBox="1"/>
          <p:nvPr/>
        </p:nvSpPr>
        <p:spPr>
          <a:xfrm>
            <a:off x="1268413" y="3105150"/>
            <a:ext cx="11090275" cy="3109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роман-эпопея Л.Н. Толстого «Война и мир»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поэма Н.В. Гоголя «Мёртвые души»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 в стихах А.С. Пушкина «Евгений Онегин»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А.П. Чехова «Вишневый сад»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4" name="Фактическая точность реч268-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52263" y="6418263"/>
            <a:ext cx="244475" cy="2444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68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4"/>
                </p:tgtEl>
              </p:cMediaNode>
            </p:audio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"/>
</p:tagLst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Уголки">
    <a:dk1>
      <a:sysClr val="windowText" lastClr="000000"/>
    </a:dk1>
    <a:lt1>
      <a:sysClr val="window" lastClr="FFFFFF"/>
    </a:lt1>
    <a:dk2>
      <a:srgbClr val="191B0E"/>
    </a:dk2>
    <a:lt2>
      <a:srgbClr val="EFEDE3"/>
    </a:lt2>
    <a:accent1>
      <a:srgbClr val="8C8D86"/>
    </a:accent1>
    <a:accent2>
      <a:srgbClr val="E6C069"/>
    </a:accent2>
    <a:accent3>
      <a:srgbClr val="897B61"/>
    </a:accent3>
    <a:accent4>
      <a:srgbClr val="8DAB8E"/>
    </a:accent4>
    <a:accent5>
      <a:srgbClr val="77A2BB"/>
    </a:accent5>
    <a:accent6>
      <a:srgbClr val="E28394"/>
    </a:accent6>
    <a:hlink>
      <a:srgbClr val="77A2BB"/>
    </a:hlink>
    <a:folHlink>
      <a:srgbClr val="957A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{16790A4C-CCCD-214F-B9A4-B9F29AD9D313}tf10001072</Template>
  <TotalTime>469</TotalTime>
  <Words>452</Words>
  <Application>Microsoft Macintosh PowerPoint</Application>
  <PresentationFormat>Произвольный</PresentationFormat>
  <Paragraphs>65</Paragraphs>
  <Slides>15</Slides>
  <Notes>1</Notes>
  <HiddenSlides>0</HiddenSlides>
  <MMClips>15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Franklin Gothic Book</vt:lpstr>
      <vt:lpstr>Arial</vt:lpstr>
      <vt:lpstr>Calibri</vt:lpstr>
      <vt:lpstr>Times New Roman</vt:lpstr>
      <vt:lpstr>Уголки</vt:lpstr>
      <vt:lpstr>Уголки</vt:lpstr>
      <vt:lpstr>Уголки</vt:lpstr>
      <vt:lpstr>Уголки</vt:lpstr>
      <vt:lpstr>Уголки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teterkina-s2006@yandex.ru</dc:creator>
  <cp:lastModifiedBy>Huawei</cp:lastModifiedBy>
  <cp:revision>14</cp:revision>
  <dcterms:created xsi:type="dcterms:W3CDTF">2024-11-19T16:34:46Z</dcterms:created>
  <dcterms:modified xsi:type="dcterms:W3CDTF">2024-11-24T20:40:30Z</dcterms:modified>
</cp:coreProperties>
</file>