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72" r:id="rId4"/>
    <p:sldId id="303" r:id="rId5"/>
    <p:sldId id="304" r:id="rId6"/>
    <p:sldId id="305" r:id="rId7"/>
    <p:sldId id="307" r:id="rId8"/>
    <p:sldId id="308" r:id="rId9"/>
    <p:sldId id="309" r:id="rId10"/>
    <p:sldId id="278" r:id="rId11"/>
    <p:sldId id="280" r:id="rId12"/>
    <p:sldId id="281" r:id="rId13"/>
    <p:sldId id="386" r:id="rId14"/>
    <p:sldId id="387" r:id="rId15"/>
    <p:sldId id="388" r:id="rId16"/>
    <p:sldId id="266" r:id="rId17"/>
    <p:sldId id="338" r:id="rId18"/>
    <p:sldId id="341" r:id="rId19"/>
    <p:sldId id="390" r:id="rId20"/>
    <p:sldId id="301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00000"/>
    <a:srgbClr val="CC0000"/>
    <a:srgbClr val="C60A83"/>
    <a:srgbClr val="9900CC"/>
    <a:srgbClr val="66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782" autoAdjust="0"/>
    <p:restoredTop sz="92727" autoAdjust="0"/>
  </p:normalViewPr>
  <p:slideViewPr>
    <p:cSldViewPr>
      <p:cViewPr>
        <p:scale>
          <a:sx n="70" d="100"/>
          <a:sy n="70" d="100"/>
        </p:scale>
        <p:origin x="-1284" y="-1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&#1048;&#1088;&#1080;&#1085;&#1072;\Documents\&#1089;&#1087;&#1088;&#1072;&#1074;&#1082;&#1080;%20&#1045;&#1043;&#1069;\&#1057;&#1055;&#1056;&#1040;&#1042;&#1050;&#1040;%20&#1045;&#1043;&#1069;%202024\&#1050;&#1085;&#1080;&#1075;&#1072;1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&#1048;&#1088;&#1080;&#1085;&#1072;\Documents\&#1089;&#1087;&#1088;&#1072;&#1074;&#1082;&#1080;%20&#1045;&#1043;&#1069;\&#1057;&#1055;&#1056;&#1040;&#1042;&#1050;&#1040;%20&#1045;&#1043;&#1069;%202024\&#1050;&#1085;&#1080;&#1075;&#1072;1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2">
                <a:lumMod val="50000"/>
              </a:schemeClr>
            </a:solidFill>
          </c:spPr>
          <c:invertIfNegative val="0"/>
          <c:dLbls>
            <c:txPr>
              <a:bodyPr/>
              <a:lstStyle/>
              <a:p>
                <a:pPr>
                  <a:defRPr sz="2400" b="1">
                    <a:solidFill>
                      <a:srgbClr val="800000"/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'Лист3 (2)'!$E$41:$E$45</c:f>
              <c:strCache>
                <c:ptCount val="5"/>
                <c:pt idx="0">
                  <c:v>био как наука, методы биологии</c:v>
                </c:pt>
                <c:pt idx="1">
                  <c:v>клетка и организм как био системы</c:v>
                </c:pt>
                <c:pt idx="2">
                  <c:v>многообразие организмов </c:v>
                </c:pt>
                <c:pt idx="3">
                  <c:v>человек</c:v>
                </c:pt>
                <c:pt idx="4">
                  <c:v>эволюция экология</c:v>
                </c:pt>
              </c:strCache>
            </c:strRef>
          </c:cat>
          <c:val>
            <c:numRef>
              <c:f>'Лист3 (2)'!$H$50:$H$54</c:f>
              <c:numCache>
                <c:formatCode>0</c:formatCode>
                <c:ptCount val="5"/>
                <c:pt idx="0">
                  <c:v>62.87166666666667</c:v>
                </c:pt>
                <c:pt idx="1">
                  <c:v>45.170000000000009</c:v>
                </c:pt>
                <c:pt idx="2">
                  <c:v>39.071874999999999</c:v>
                </c:pt>
                <c:pt idx="3">
                  <c:v>28.655000000000001</c:v>
                </c:pt>
                <c:pt idx="4">
                  <c:v>41.703333333333333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overlap val="-25"/>
        <c:axId val="60811136"/>
        <c:axId val="65032576"/>
      </c:barChart>
      <c:catAx>
        <c:axId val="60811136"/>
        <c:scaling>
          <c:orientation val="minMax"/>
        </c:scaling>
        <c:delete val="0"/>
        <c:axPos val="b"/>
        <c:majorTickMark val="none"/>
        <c:minorTickMark val="none"/>
        <c:tickLblPos val="nextTo"/>
        <c:txPr>
          <a:bodyPr/>
          <a:lstStyle/>
          <a:p>
            <a:pPr>
              <a:defRPr sz="1700" b="1">
                <a:solidFill>
                  <a:srgbClr val="800000"/>
                </a:solidFill>
              </a:defRPr>
            </a:pPr>
            <a:endParaRPr lang="ru-RU"/>
          </a:p>
        </c:txPr>
        <c:crossAx val="65032576"/>
        <c:crosses val="autoZero"/>
        <c:auto val="1"/>
        <c:lblAlgn val="ctr"/>
        <c:lblOffset val="100"/>
        <c:noMultiLvlLbl val="0"/>
      </c:catAx>
      <c:valAx>
        <c:axId val="65032576"/>
        <c:scaling>
          <c:orientation val="minMax"/>
        </c:scaling>
        <c:delete val="1"/>
        <c:axPos val="l"/>
        <c:numFmt formatCode="0" sourceLinked="1"/>
        <c:majorTickMark val="out"/>
        <c:minorTickMark val="none"/>
        <c:tickLblPos val="nextTo"/>
        <c:crossAx val="60811136"/>
        <c:crosses val="autoZero"/>
        <c:crossBetween val="between"/>
      </c:valAx>
    </c:plotArea>
    <c:plotVisOnly val="1"/>
    <c:dispBlanksAs val="gap"/>
    <c:showDLblsOverMax val="0"/>
  </c:chart>
  <c:spPr>
    <a:ln>
      <a:noFill/>
    </a:ln>
  </c:sp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2">
                <a:lumMod val="50000"/>
              </a:schemeClr>
            </a:solidFill>
          </c:spPr>
          <c:invertIfNegative val="0"/>
          <c:dLbls>
            <c:txPr>
              <a:bodyPr/>
              <a:lstStyle/>
              <a:p>
                <a:pPr>
                  <a:defRPr sz="18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'Лист3 (2)'!$O$5:$O$18</c:f>
              <c:strCache>
                <c:ptCount val="12"/>
                <c:pt idx="0">
                  <c:v>методология</c:v>
                </c:pt>
                <c:pt idx="1">
                  <c:v>расчетн задачи </c:v>
                </c:pt>
                <c:pt idx="2">
                  <c:v>мн выбор </c:v>
                </c:pt>
                <c:pt idx="3">
                  <c:v>послед-ть </c:v>
                </c:pt>
                <c:pt idx="4">
                  <c:v>соот-вие </c:v>
                </c:pt>
                <c:pt idx="5">
                  <c:v>био текст в таблице</c:v>
                </c:pt>
                <c:pt idx="6">
                  <c:v>график </c:v>
                </c:pt>
                <c:pt idx="7">
                  <c:v>рисунок</c:v>
                </c:pt>
                <c:pt idx="8">
                  <c:v>текст</c:v>
                </c:pt>
                <c:pt idx="9">
                  <c:v>обобще и прим </c:v>
                </c:pt>
                <c:pt idx="10">
                  <c:v>цитология </c:v>
                </c:pt>
                <c:pt idx="11">
                  <c:v>генетика</c:v>
                </c:pt>
              </c:strCache>
            </c:strRef>
          </c:cat>
          <c:val>
            <c:numRef>
              <c:f>'Лист3 (2)'!$R$5:$R$16</c:f>
              <c:numCache>
                <c:formatCode>0</c:formatCode>
                <c:ptCount val="12"/>
                <c:pt idx="0">
                  <c:v>68.343333333333334</c:v>
                </c:pt>
                <c:pt idx="1">
                  <c:v>67.66</c:v>
                </c:pt>
                <c:pt idx="2">
                  <c:v>68.251666666666665</c:v>
                </c:pt>
                <c:pt idx="3">
                  <c:v>60.446666666666665</c:v>
                </c:pt>
                <c:pt idx="4">
                  <c:v>43.660000000000004</c:v>
                </c:pt>
                <c:pt idx="5">
                  <c:v>72.34</c:v>
                </c:pt>
                <c:pt idx="6">
                  <c:v>87.23</c:v>
                </c:pt>
                <c:pt idx="7">
                  <c:v>54.362000000000002</c:v>
                </c:pt>
                <c:pt idx="8">
                  <c:v>66.81</c:v>
                </c:pt>
                <c:pt idx="9">
                  <c:v>24.15</c:v>
                </c:pt>
                <c:pt idx="10">
                  <c:v>36.880000000000003</c:v>
                </c:pt>
                <c:pt idx="11">
                  <c:v>37.799999999999997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overlap val="-25"/>
        <c:axId val="109581824"/>
        <c:axId val="109601152"/>
      </c:barChart>
      <c:catAx>
        <c:axId val="109581824"/>
        <c:scaling>
          <c:orientation val="minMax"/>
        </c:scaling>
        <c:delete val="0"/>
        <c:axPos val="b"/>
        <c:majorTickMark val="none"/>
        <c:minorTickMark val="none"/>
        <c:tickLblPos val="nextTo"/>
        <c:txPr>
          <a:bodyPr/>
          <a:lstStyle/>
          <a:p>
            <a:pPr>
              <a:defRPr sz="1800" b="1"/>
            </a:pPr>
            <a:endParaRPr lang="ru-RU"/>
          </a:p>
        </c:txPr>
        <c:crossAx val="109601152"/>
        <c:crosses val="autoZero"/>
        <c:auto val="1"/>
        <c:lblAlgn val="ctr"/>
        <c:lblOffset val="100"/>
        <c:noMultiLvlLbl val="0"/>
      </c:catAx>
      <c:valAx>
        <c:axId val="109601152"/>
        <c:scaling>
          <c:orientation val="minMax"/>
          <c:max val="90"/>
          <c:min val="20"/>
        </c:scaling>
        <c:delete val="1"/>
        <c:axPos val="l"/>
        <c:numFmt formatCode="0" sourceLinked="1"/>
        <c:majorTickMark val="none"/>
        <c:minorTickMark val="none"/>
        <c:tickLblPos val="nextTo"/>
        <c:crossAx val="109581824"/>
        <c:crosses val="autoZero"/>
        <c:crossBetween val="between"/>
      </c:valAx>
    </c:plotArea>
    <c:plotVisOnly val="1"/>
    <c:dispBlanksAs val="gap"/>
    <c:showDLblsOverMax val="0"/>
  </c:chart>
  <c:spPr>
    <a:ln>
      <a:noFill/>
    </a:ln>
  </c:sp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6A95C4-0287-404B-B2FA-19E6DB28A819}" type="datetimeFigureOut">
              <a:rPr lang="ru-RU" smtClean="0"/>
              <a:t>25.09.2024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44334-B31C-47F2-8F20-6C061D47D6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66259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6A95C4-0287-404B-B2FA-19E6DB28A819}" type="datetimeFigureOut">
              <a:rPr lang="ru-RU" smtClean="0"/>
              <a:t>25.09.2024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44334-B31C-47F2-8F20-6C061D47D6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16582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6A95C4-0287-404B-B2FA-19E6DB28A819}" type="datetimeFigureOut">
              <a:rPr lang="ru-RU" smtClean="0"/>
              <a:t>25.09.2024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44334-B31C-47F2-8F20-6C061D47D6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09959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6A95C4-0287-404B-B2FA-19E6DB28A819}" type="datetimeFigureOut">
              <a:rPr lang="ru-RU" smtClean="0"/>
              <a:t>25.09.2024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44334-B31C-47F2-8F20-6C061D47D6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88629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6A95C4-0287-404B-B2FA-19E6DB28A819}" type="datetimeFigureOut">
              <a:rPr lang="ru-RU" smtClean="0"/>
              <a:t>25.09.2024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44334-B31C-47F2-8F20-6C061D47D6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17889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6A95C4-0287-404B-B2FA-19E6DB28A819}" type="datetimeFigureOut">
              <a:rPr lang="ru-RU" smtClean="0"/>
              <a:t>25.09.2024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44334-B31C-47F2-8F20-6C061D47D6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64136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6A95C4-0287-404B-B2FA-19E6DB28A819}" type="datetimeFigureOut">
              <a:rPr lang="ru-RU" smtClean="0"/>
              <a:t>25.09.2024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44334-B31C-47F2-8F20-6C061D47D6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83223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6A95C4-0287-404B-B2FA-19E6DB28A819}" type="datetimeFigureOut">
              <a:rPr lang="ru-RU" smtClean="0"/>
              <a:t>25.09.2024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44334-B31C-47F2-8F20-6C061D47D6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90974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6A95C4-0287-404B-B2FA-19E6DB28A819}" type="datetimeFigureOut">
              <a:rPr lang="ru-RU" smtClean="0"/>
              <a:t>25.09.2024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44334-B31C-47F2-8F20-6C061D47D6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18070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6A95C4-0287-404B-B2FA-19E6DB28A819}" type="datetimeFigureOut">
              <a:rPr lang="ru-RU" smtClean="0"/>
              <a:t>25.09.2024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44334-B31C-47F2-8F20-6C061D47D6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85315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6A95C4-0287-404B-B2FA-19E6DB28A819}" type="datetimeFigureOut">
              <a:rPr lang="ru-RU" smtClean="0"/>
              <a:t>25.09.2024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44334-B31C-47F2-8F20-6C061D47D6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9201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6A95C4-0287-404B-B2FA-19E6DB28A819}" type="datetimeFigureOut">
              <a:rPr lang="ru-RU" smtClean="0"/>
              <a:t>25.09.2024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044334-B31C-47F2-8F20-6C061D47D6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20081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07/relationships/hdphoto" Target="../media/hdphoto8.wdp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microsoft.com/office/2007/relationships/hdphoto" Target="../media/hdphoto9.wdp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microsoft.com/office/2007/relationships/hdphoto" Target="../media/hdphoto10.wdp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5" Type="http://schemas.microsoft.com/office/2007/relationships/hdphoto" Target="../media/hdphoto11.wdp"/><Relationship Id="rId4" Type="http://schemas.openxmlformats.org/officeDocument/2006/relationships/image" Target="../media/image24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microsoft.com/office/2007/relationships/hdphoto" Target="../media/hdphoto2.wdp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microsoft.com/office/2007/relationships/hdphoto" Target="../media/hdphoto5.wdp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6.wdp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7.wdp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755576" y="548680"/>
            <a:ext cx="7772400" cy="3096344"/>
          </a:xfrm>
          <a:gradFill flip="none" rotWithShape="1">
            <a:gsLst>
              <a:gs pos="0">
                <a:schemeClr val="accent2">
                  <a:lumMod val="75000"/>
                  <a:shade val="30000"/>
                  <a:satMod val="115000"/>
                </a:schemeClr>
              </a:gs>
              <a:gs pos="50000">
                <a:schemeClr val="accent2">
                  <a:lumMod val="75000"/>
                  <a:shade val="67500"/>
                  <a:satMod val="115000"/>
                </a:schemeClr>
              </a:gs>
              <a:gs pos="100000">
                <a:schemeClr val="accent2">
                  <a:lumMod val="75000"/>
                  <a:shade val="100000"/>
                  <a:satMod val="115000"/>
                </a:schemeClr>
              </a:gs>
            </a:gsLst>
            <a:path path="circle">
              <a:fillToRect r="100000" b="100000"/>
            </a:path>
            <a:tileRect l="-100000" t="-100000"/>
          </a:gradFill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txBody>
          <a:bodyPr>
            <a:normAutofit/>
          </a:bodyPr>
          <a:lstStyle/>
          <a:p>
            <a:r>
              <a:rPr lang="ru-RU" b="1" dirty="0">
                <a:solidFill>
                  <a:schemeClr val="bg1"/>
                </a:solidFill>
              </a:rPr>
              <a:t>Мастер-класс педагогов, обеспечивающих высокие результаты ЕГЭ по </a:t>
            </a:r>
            <a:r>
              <a:rPr lang="ru-RU" b="1" dirty="0" smtClean="0">
                <a:solidFill>
                  <a:schemeClr val="bg1"/>
                </a:solidFill>
              </a:rPr>
              <a:t>биологии</a:t>
            </a:r>
            <a:r>
              <a:rPr lang="ru-RU" b="1" dirty="0" smtClean="0">
                <a:solidFill>
                  <a:schemeClr val="bg1"/>
                </a:solidFill>
              </a:rPr>
              <a:t> </a:t>
            </a:r>
            <a:endParaRPr lang="ru-RU" b="1" dirty="0">
              <a:solidFill>
                <a:schemeClr val="bg1"/>
              </a:solidFill>
            </a:endParaRPr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5576466"/>
            <a:ext cx="1672355" cy="979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2771800" y="3933056"/>
            <a:ext cx="39604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25.09.2024</a:t>
            </a:r>
            <a:endParaRPr lang="ru-RU" b="1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algn="ctr"/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16.00</a:t>
            </a:r>
            <a:endParaRPr lang="ru-RU" b="1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203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20688"/>
          </a:xfrm>
          <a:gradFill flip="none" rotWithShape="1">
            <a:gsLst>
              <a:gs pos="0">
                <a:srgbClr val="800000">
                  <a:shade val="30000"/>
                  <a:satMod val="115000"/>
                </a:srgbClr>
              </a:gs>
              <a:gs pos="50000">
                <a:srgbClr val="800000">
                  <a:shade val="67500"/>
                  <a:satMod val="115000"/>
                </a:srgbClr>
              </a:gs>
              <a:gs pos="100000">
                <a:srgbClr val="800000">
                  <a:shade val="100000"/>
                  <a:satMod val="115000"/>
                </a:srgbClr>
              </a:gs>
            </a:gsLst>
            <a:lin ang="8100000" scaled="1"/>
            <a:tileRect/>
          </a:gradFill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chemeClr val="bg1"/>
                </a:solidFill>
              </a:rPr>
              <a:t>Самые высокие результаты </a:t>
            </a:r>
            <a:r>
              <a:rPr lang="ru-RU" sz="3200" b="1" dirty="0" smtClean="0">
                <a:solidFill>
                  <a:schemeClr val="bg1"/>
                </a:solidFill>
              </a:rPr>
              <a:t>ЕГЭ -2024</a:t>
            </a:r>
            <a:endParaRPr lang="ru-RU" sz="3200" b="1" dirty="0">
              <a:solidFill>
                <a:schemeClr val="bg1"/>
              </a:solidFill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14" y="1844824"/>
            <a:ext cx="9132722" cy="28225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73395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20688"/>
          </a:xfrm>
          <a:gradFill flip="none" rotWithShape="1">
            <a:gsLst>
              <a:gs pos="0">
                <a:schemeClr val="accent6">
                  <a:lumMod val="50000"/>
                  <a:shade val="30000"/>
                  <a:satMod val="115000"/>
                </a:schemeClr>
              </a:gs>
              <a:gs pos="50000">
                <a:schemeClr val="accent6">
                  <a:lumMod val="50000"/>
                  <a:shade val="67500"/>
                  <a:satMod val="115000"/>
                </a:schemeClr>
              </a:gs>
              <a:gs pos="100000">
                <a:schemeClr val="accent6">
                  <a:lumMod val="50000"/>
                  <a:shade val="100000"/>
                  <a:satMod val="115000"/>
                </a:schemeClr>
              </a:gs>
            </a:gsLst>
            <a:lin ang="0" scaled="1"/>
            <a:tileRect/>
          </a:gradFill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chemeClr val="bg1"/>
                </a:solidFill>
              </a:rPr>
              <a:t>Выполнение заданий ЕГЭ -2024</a:t>
            </a:r>
            <a:endParaRPr lang="ru-RU" sz="3200" b="1" dirty="0">
              <a:solidFill>
                <a:schemeClr val="bg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39552" y="5733256"/>
            <a:ext cx="561662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Хуже всего: </a:t>
            </a:r>
            <a:r>
              <a:rPr lang="ru-RU" sz="2000" b="1" dirty="0"/>
              <a:t>5</a:t>
            </a:r>
            <a:r>
              <a:rPr lang="ru-RU" sz="2000" b="1" dirty="0" smtClean="0"/>
              <a:t> (БУ), 6, 19 (ПУ) ,25 и 26 (ВУ)</a:t>
            </a:r>
          </a:p>
          <a:p>
            <a:r>
              <a:rPr lang="ru-RU" sz="2000" dirty="0" smtClean="0"/>
              <a:t>Лучше всего: </a:t>
            </a:r>
            <a:r>
              <a:rPr lang="ru-RU" sz="2000" b="1" dirty="0" smtClean="0"/>
              <a:t>1,12,21 (БУ) ,</a:t>
            </a:r>
            <a:r>
              <a:rPr lang="ru-RU" sz="2000" b="1" dirty="0"/>
              <a:t> </a:t>
            </a:r>
            <a:r>
              <a:rPr lang="ru-RU" sz="2000" b="1" dirty="0" smtClean="0"/>
              <a:t>20 (БУ), 22 (ВУ)</a:t>
            </a:r>
            <a:endParaRPr lang="ru-RU" sz="2000" b="1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0" y="692696"/>
            <a:ext cx="9216026" cy="47525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45800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20688"/>
          </a:xfrm>
          <a:gradFill flip="none" rotWithShape="1">
            <a:gsLst>
              <a:gs pos="0">
                <a:schemeClr val="accent6">
                  <a:lumMod val="50000"/>
                  <a:shade val="30000"/>
                  <a:satMod val="115000"/>
                </a:schemeClr>
              </a:gs>
              <a:gs pos="50000">
                <a:schemeClr val="accent6">
                  <a:lumMod val="50000"/>
                  <a:shade val="67500"/>
                  <a:satMod val="115000"/>
                </a:schemeClr>
              </a:gs>
              <a:gs pos="100000">
                <a:schemeClr val="accent6">
                  <a:lumMod val="50000"/>
                  <a:shade val="100000"/>
                  <a:satMod val="115000"/>
                </a:schemeClr>
              </a:gs>
            </a:gsLst>
            <a:lin ang="0" scaled="1"/>
            <a:tileRect/>
          </a:gradFill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chemeClr val="bg1"/>
                </a:solidFill>
              </a:rPr>
              <a:t>Выполнение заданий ЕГЭ -2024</a:t>
            </a:r>
            <a:endParaRPr lang="ru-RU" sz="3200" b="1" dirty="0">
              <a:solidFill>
                <a:schemeClr val="bg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33873" y="5132805"/>
            <a:ext cx="810266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</a:rPr>
              <a:t>Все проверявшиеся в ЕГЭ элементы </a:t>
            </a: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</a:rPr>
              <a:t>содержания 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</a:rPr>
              <a:t>усвоены,  </a:t>
            </a:r>
          </a:p>
          <a:p>
            <a:pPr algn="ctr"/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</a:rPr>
              <a:t>виды деятельности сформированы</a:t>
            </a:r>
            <a:endParaRPr lang="ru-RU" sz="24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908720"/>
            <a:ext cx="9171162" cy="3656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69275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20688"/>
          </a:xfrm>
          <a:gradFill flip="none" rotWithShape="1">
            <a:gsLst>
              <a:gs pos="0">
                <a:srgbClr val="C60A83">
                  <a:shade val="30000"/>
                  <a:satMod val="115000"/>
                </a:srgbClr>
              </a:gs>
              <a:gs pos="50000">
                <a:srgbClr val="C60A83">
                  <a:shade val="67500"/>
                  <a:satMod val="115000"/>
                </a:srgbClr>
              </a:gs>
              <a:gs pos="100000">
                <a:srgbClr val="C60A83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chemeClr val="bg1"/>
                </a:solidFill>
              </a:rPr>
              <a:t>Выполнение заданий части 2 ЕГЭ</a:t>
            </a:r>
            <a:endParaRPr lang="ru-RU" sz="3200" b="1" dirty="0">
              <a:solidFill>
                <a:schemeClr val="bg1"/>
              </a:solidFill>
            </a:endParaRPr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792545"/>
            <a:ext cx="8784976" cy="504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41717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20688"/>
          </a:xfrm>
          <a:gradFill flip="none" rotWithShape="1">
            <a:gsLst>
              <a:gs pos="0">
                <a:srgbClr val="C60A83">
                  <a:shade val="30000"/>
                  <a:satMod val="115000"/>
                </a:srgbClr>
              </a:gs>
              <a:gs pos="50000">
                <a:srgbClr val="C60A83">
                  <a:shade val="67500"/>
                  <a:satMod val="115000"/>
                </a:srgbClr>
              </a:gs>
              <a:gs pos="100000">
                <a:srgbClr val="C60A83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chemeClr val="bg1"/>
                </a:solidFill>
              </a:rPr>
              <a:t>Усвоение элементов содержания</a:t>
            </a:r>
            <a:endParaRPr lang="ru-RU" sz="3200" b="1" dirty="0">
              <a:solidFill>
                <a:schemeClr val="bg1"/>
              </a:solidFill>
            </a:endParaRPr>
          </a:p>
        </p:txBody>
      </p:sp>
      <p:graphicFrame>
        <p:nvGraphicFramePr>
          <p:cNvPr id="4" name="Диаграмма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69653101"/>
              </p:ext>
            </p:extLst>
          </p:nvPr>
        </p:nvGraphicFramePr>
        <p:xfrm>
          <a:off x="755576" y="692696"/>
          <a:ext cx="8136904" cy="49685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4427984" y="5949280"/>
            <a:ext cx="25922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Часть 1 и часть 2 вместе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1271356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20688"/>
          </a:xfrm>
          <a:gradFill flip="none" rotWithShape="1">
            <a:gsLst>
              <a:gs pos="0">
                <a:schemeClr val="accent6">
                  <a:lumMod val="50000"/>
                  <a:shade val="30000"/>
                  <a:satMod val="115000"/>
                </a:schemeClr>
              </a:gs>
              <a:gs pos="50000">
                <a:schemeClr val="accent6">
                  <a:lumMod val="50000"/>
                  <a:shade val="67500"/>
                  <a:satMod val="115000"/>
                </a:schemeClr>
              </a:gs>
              <a:gs pos="100000">
                <a:schemeClr val="accent6">
                  <a:lumMod val="50000"/>
                  <a:shade val="100000"/>
                  <a:satMod val="115000"/>
                </a:schemeClr>
              </a:gs>
            </a:gsLst>
            <a:lin ang="0" scaled="1"/>
            <a:tileRect/>
          </a:gradFill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chemeClr val="bg1"/>
                </a:solidFill>
              </a:rPr>
              <a:t>Выполнение групп заданий </a:t>
            </a:r>
            <a:r>
              <a:rPr lang="ru-RU" sz="3200" b="1" dirty="0">
                <a:solidFill>
                  <a:schemeClr val="bg1"/>
                </a:solidFill>
              </a:rPr>
              <a:t>Е</a:t>
            </a:r>
            <a:r>
              <a:rPr lang="ru-RU" sz="3200" b="1" dirty="0" smtClean="0">
                <a:solidFill>
                  <a:schemeClr val="bg1"/>
                </a:solidFill>
              </a:rPr>
              <a:t>ГЭ -2024</a:t>
            </a:r>
            <a:endParaRPr lang="ru-RU" sz="3200" b="1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372200" y="6359840"/>
            <a:ext cx="2771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800000"/>
                </a:solidFill>
              </a:rPr>
              <a:t>Часть 1 и часть 2 вместе</a:t>
            </a:r>
            <a:endParaRPr lang="ru-RU" dirty="0">
              <a:solidFill>
                <a:srgbClr val="800000"/>
              </a:solidFill>
            </a:endParaRPr>
          </a:p>
        </p:txBody>
      </p:sp>
      <p:graphicFrame>
        <p:nvGraphicFramePr>
          <p:cNvPr id="9" name="Диаграмма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89944650"/>
              </p:ext>
            </p:extLst>
          </p:nvPr>
        </p:nvGraphicFramePr>
        <p:xfrm>
          <a:off x="251520" y="836712"/>
          <a:ext cx="8334672" cy="55231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160015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20688"/>
          </a:xfrm>
          <a:gradFill flip="none" rotWithShape="1">
            <a:gsLst>
              <a:gs pos="0">
                <a:srgbClr val="00B050">
                  <a:shade val="30000"/>
                  <a:satMod val="115000"/>
                </a:srgbClr>
              </a:gs>
              <a:gs pos="50000">
                <a:srgbClr val="00B050">
                  <a:shade val="67500"/>
                  <a:satMod val="115000"/>
                </a:srgbClr>
              </a:gs>
              <a:gs pos="100000">
                <a:srgbClr val="00B050">
                  <a:shade val="100000"/>
                  <a:satMod val="115000"/>
                </a:srgbClr>
              </a:gs>
            </a:gsLst>
            <a:lin ang="10800000" scaled="1"/>
            <a:tileRect/>
          </a:gradFill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chemeClr val="bg1"/>
                </a:solidFill>
              </a:rPr>
              <a:t> ВЫВОДЫ</a:t>
            </a:r>
            <a:endParaRPr lang="ru-RU" sz="3200" b="1" dirty="0">
              <a:solidFill>
                <a:schemeClr val="bg1"/>
              </a:solidFill>
            </a:endParaRPr>
          </a:p>
        </p:txBody>
      </p:sp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052736"/>
            <a:ext cx="8881669" cy="12068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850" y="4221088"/>
            <a:ext cx="8811647" cy="21644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850" y="2535665"/>
            <a:ext cx="8811647" cy="12541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10612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20688"/>
          </a:xfrm>
          <a:gradFill flip="none" rotWithShape="1">
            <a:gsLst>
              <a:gs pos="0">
                <a:srgbClr val="00B050">
                  <a:shade val="30000"/>
                  <a:satMod val="115000"/>
                </a:srgbClr>
              </a:gs>
              <a:gs pos="50000">
                <a:srgbClr val="00B050">
                  <a:shade val="67500"/>
                  <a:satMod val="115000"/>
                </a:srgbClr>
              </a:gs>
              <a:gs pos="100000">
                <a:srgbClr val="00B050">
                  <a:shade val="100000"/>
                  <a:satMod val="115000"/>
                </a:srgbClr>
              </a:gs>
            </a:gsLst>
            <a:lin ang="10800000" scaled="1"/>
            <a:tileRect/>
          </a:gradFill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chemeClr val="bg1"/>
                </a:solidFill>
              </a:rPr>
              <a:t> РЕКОМЕНДАЦИИ</a:t>
            </a:r>
            <a:endParaRPr lang="ru-RU" sz="3200" b="1" dirty="0">
              <a:solidFill>
                <a:schemeClr val="bg1"/>
              </a:solidFill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980728"/>
            <a:ext cx="8424936" cy="9546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8150" y="1933575"/>
            <a:ext cx="8267700" cy="2990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4940574"/>
            <a:ext cx="8124825" cy="1619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83666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20688"/>
          </a:xfrm>
          <a:gradFill flip="none" rotWithShape="1">
            <a:gsLst>
              <a:gs pos="0">
                <a:srgbClr val="00B050">
                  <a:shade val="30000"/>
                  <a:satMod val="115000"/>
                </a:srgbClr>
              </a:gs>
              <a:gs pos="50000">
                <a:srgbClr val="00B050">
                  <a:shade val="67500"/>
                  <a:satMod val="115000"/>
                </a:srgbClr>
              </a:gs>
              <a:gs pos="100000">
                <a:srgbClr val="00B050">
                  <a:shade val="100000"/>
                  <a:satMod val="115000"/>
                </a:srgbClr>
              </a:gs>
            </a:gsLst>
            <a:lin ang="10800000" scaled="1"/>
            <a:tileRect/>
          </a:gradFill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chemeClr val="bg1"/>
                </a:solidFill>
              </a:rPr>
              <a:t> РЕКОМЕНДАЦИИ</a:t>
            </a:r>
            <a:endParaRPr lang="ru-RU" sz="3200" b="1" dirty="0">
              <a:solidFill>
                <a:schemeClr val="bg1"/>
              </a:solidFill>
            </a:endParaRPr>
          </a:p>
        </p:txBody>
      </p:sp>
      <p:pic>
        <p:nvPicPr>
          <p:cNvPr id="266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964" y="1052736"/>
            <a:ext cx="8424936" cy="28682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1354" y="4221088"/>
            <a:ext cx="8292769" cy="21427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40688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20688"/>
          </a:xfrm>
          <a:gradFill flip="none" rotWithShape="1">
            <a:gsLst>
              <a:gs pos="0">
                <a:schemeClr val="accent6">
                  <a:lumMod val="50000"/>
                  <a:shade val="30000"/>
                  <a:satMod val="115000"/>
                </a:schemeClr>
              </a:gs>
              <a:gs pos="50000">
                <a:schemeClr val="accent6">
                  <a:lumMod val="50000"/>
                  <a:shade val="67500"/>
                  <a:satMod val="115000"/>
                </a:schemeClr>
              </a:gs>
              <a:gs pos="100000">
                <a:schemeClr val="accent6">
                  <a:lumMod val="50000"/>
                  <a:shade val="100000"/>
                  <a:satMod val="115000"/>
                </a:schemeClr>
              </a:gs>
            </a:gsLst>
            <a:path path="circle">
              <a:fillToRect l="50000" t="50000" r="50000" b="50000"/>
            </a:path>
            <a:tileRect/>
          </a:gradFill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chemeClr val="bg1"/>
                </a:solidFill>
              </a:rPr>
              <a:t>Сайт ГАУДПОМО «ИРО»</a:t>
            </a:r>
            <a:endParaRPr lang="ru-RU" sz="3200" b="1" dirty="0">
              <a:solidFill>
                <a:schemeClr val="bg1"/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620688"/>
            <a:ext cx="8784976" cy="19485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942" y="2778355"/>
            <a:ext cx="6981825" cy="392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171200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gradFill flip="none" rotWithShape="1">
            <a:gsLst>
              <a:gs pos="0">
                <a:schemeClr val="accent6">
                  <a:lumMod val="50000"/>
                  <a:shade val="30000"/>
                  <a:satMod val="115000"/>
                </a:schemeClr>
              </a:gs>
              <a:gs pos="50000">
                <a:schemeClr val="accent6">
                  <a:lumMod val="50000"/>
                  <a:shade val="67500"/>
                  <a:satMod val="115000"/>
                </a:schemeClr>
              </a:gs>
              <a:gs pos="100000">
                <a:schemeClr val="accent6">
                  <a:lumMod val="50000"/>
                  <a:shade val="100000"/>
                  <a:satMod val="115000"/>
                </a:schemeClr>
              </a:gs>
            </a:gsLst>
            <a:path path="circle">
              <a:fillToRect l="50000" t="50000" r="50000" b="50000"/>
            </a:path>
            <a:tileRect/>
          </a:gradFill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chemeClr val="bg1"/>
                </a:solidFill>
              </a:rPr>
              <a:t>Спикеры</a:t>
            </a:r>
            <a:endParaRPr lang="ru-RU" sz="3200" b="1" dirty="0">
              <a:solidFill>
                <a:schemeClr val="bg1"/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457200" y="1916832"/>
            <a:ext cx="8229600" cy="4209331"/>
          </a:xfrm>
        </p:spPr>
        <p:txBody>
          <a:bodyPr>
            <a:no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ru-RU" sz="2400" b="1" dirty="0" smtClean="0">
                <a:solidFill>
                  <a:srgbClr val="800000"/>
                </a:solidFill>
              </a:rPr>
              <a:t>Петрова Ирина Алексеевна</a:t>
            </a:r>
            <a:r>
              <a:rPr lang="ru-RU" sz="2400" dirty="0" smtClean="0"/>
              <a:t>, председатель ПК ЕГЭ по биологии, декан ФОО ГАУДПМО «ИРО», </a:t>
            </a:r>
            <a:r>
              <a:rPr lang="ru-RU" sz="2400" dirty="0" err="1" smtClean="0"/>
              <a:t>к.п.н</a:t>
            </a:r>
            <a:r>
              <a:rPr lang="ru-RU" sz="2400" dirty="0" smtClean="0"/>
              <a:t>. 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400" b="1" dirty="0" err="1" smtClean="0">
                <a:solidFill>
                  <a:srgbClr val="800000"/>
                </a:solidFill>
              </a:rPr>
              <a:t>Биткова</a:t>
            </a:r>
            <a:r>
              <a:rPr lang="ru-RU" sz="2400" b="1" dirty="0" smtClean="0">
                <a:solidFill>
                  <a:srgbClr val="800000"/>
                </a:solidFill>
              </a:rPr>
              <a:t> Татьяна Михайловна</a:t>
            </a:r>
            <a:r>
              <a:rPr lang="ru-RU" sz="2400" dirty="0" smtClean="0"/>
              <a:t>, учитель биологии, химии  МАОУ «СОШ № 10» г. Кандалакша 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400" b="1" dirty="0" err="1" smtClean="0">
                <a:solidFill>
                  <a:srgbClr val="800000"/>
                </a:solidFill>
              </a:rPr>
              <a:t>Нерчук</a:t>
            </a:r>
            <a:r>
              <a:rPr lang="ru-RU" sz="2400" b="1" dirty="0" smtClean="0">
                <a:solidFill>
                  <a:srgbClr val="800000"/>
                </a:solidFill>
              </a:rPr>
              <a:t> Юлия Константиновна</a:t>
            </a:r>
            <a:r>
              <a:rPr lang="ru-RU" sz="2400" dirty="0" smtClean="0"/>
              <a:t>, зам. директора по ВР, учитель </a:t>
            </a:r>
            <a:r>
              <a:rPr lang="ru-RU" sz="2400" dirty="0"/>
              <a:t>биологии </a:t>
            </a:r>
            <a:r>
              <a:rPr lang="ru-RU" sz="2400" dirty="0" smtClean="0"/>
              <a:t>МБОУ СОШ </a:t>
            </a:r>
            <a:r>
              <a:rPr lang="ru-RU" sz="2400" dirty="0"/>
              <a:t>№ </a:t>
            </a:r>
            <a:r>
              <a:rPr lang="ru-RU" sz="2400" dirty="0" smtClean="0"/>
              <a:t>276 ЗАТО Александровск г. </a:t>
            </a:r>
            <a:r>
              <a:rPr lang="ru-RU" sz="2400" dirty="0" err="1" smtClean="0"/>
              <a:t>Гаджиево</a:t>
            </a:r>
            <a:endParaRPr lang="ru-RU" sz="2400" dirty="0" smtClean="0"/>
          </a:p>
          <a:p>
            <a:pPr marL="514350" indent="-514350">
              <a:buFont typeface="+mj-lt"/>
              <a:buAutoNum type="arabicPeriod"/>
            </a:pPr>
            <a:r>
              <a:rPr lang="ru-RU" sz="2400" b="1" dirty="0" err="1" smtClean="0">
                <a:solidFill>
                  <a:srgbClr val="800000"/>
                </a:solidFill>
              </a:rPr>
              <a:t>Явдошенко</a:t>
            </a:r>
            <a:r>
              <a:rPr lang="ru-RU" sz="2400" b="1" dirty="0" smtClean="0">
                <a:solidFill>
                  <a:srgbClr val="800000"/>
                </a:solidFill>
              </a:rPr>
              <a:t> Юлия Ивановна</a:t>
            </a:r>
            <a:r>
              <a:rPr lang="ru-RU" sz="2400" dirty="0" smtClean="0"/>
              <a:t>, </a:t>
            </a:r>
            <a:r>
              <a:rPr lang="ru-RU" sz="2400" dirty="0"/>
              <a:t>учитель </a:t>
            </a:r>
            <a:r>
              <a:rPr lang="ru-RU" sz="2400" dirty="0" smtClean="0"/>
              <a:t>биологии МБОУ г</a:t>
            </a:r>
            <a:r>
              <a:rPr lang="ru-RU" sz="2400" dirty="0"/>
              <a:t>. </a:t>
            </a:r>
            <a:r>
              <a:rPr lang="ru-RU" sz="2400" dirty="0" smtClean="0"/>
              <a:t>Мурманска «Мурманский международный лицей»</a:t>
            </a:r>
            <a:endParaRPr lang="ru-RU" sz="2400" dirty="0"/>
          </a:p>
          <a:p>
            <a:pPr marL="0" indent="0">
              <a:buNone/>
            </a:pP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45473933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620688"/>
            <a:ext cx="6552729" cy="2088232"/>
          </a:xfrm>
          <a:gradFill flip="none" rotWithShape="1">
            <a:gsLst>
              <a:gs pos="0">
                <a:srgbClr val="00B050">
                  <a:shade val="30000"/>
                  <a:satMod val="115000"/>
                </a:srgbClr>
              </a:gs>
              <a:gs pos="50000">
                <a:srgbClr val="00B050">
                  <a:shade val="67500"/>
                  <a:satMod val="115000"/>
                </a:srgbClr>
              </a:gs>
              <a:gs pos="100000">
                <a:srgbClr val="00B050">
                  <a:shade val="100000"/>
                  <a:satMod val="115000"/>
                </a:srgbClr>
              </a:gs>
            </a:gsLst>
            <a:lin ang="10800000" scaled="1"/>
            <a:tileRect/>
          </a:gradFill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chemeClr val="bg1"/>
                </a:solidFill>
              </a:rPr>
              <a:t>СПАСИБО!</a:t>
            </a:r>
            <a:br>
              <a:rPr lang="ru-RU" sz="4000" b="1" dirty="0" smtClean="0">
                <a:solidFill>
                  <a:schemeClr val="bg1"/>
                </a:solidFill>
              </a:rPr>
            </a:br>
            <a:endParaRPr lang="ru-RU" sz="4000" b="1" dirty="0">
              <a:solidFill>
                <a:schemeClr val="bg1"/>
              </a:solidFill>
            </a:endParaRPr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74192" y="5421612"/>
            <a:ext cx="1672355" cy="979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25689958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20688"/>
          </a:xfrm>
          <a:gradFill flip="none" rotWithShape="1">
            <a:gsLst>
              <a:gs pos="0">
                <a:schemeClr val="accent6">
                  <a:lumMod val="50000"/>
                  <a:shade val="30000"/>
                  <a:satMod val="115000"/>
                </a:schemeClr>
              </a:gs>
              <a:gs pos="50000">
                <a:schemeClr val="accent6">
                  <a:lumMod val="50000"/>
                  <a:shade val="67500"/>
                  <a:satMod val="115000"/>
                </a:schemeClr>
              </a:gs>
              <a:gs pos="100000">
                <a:schemeClr val="accent6">
                  <a:lumMod val="50000"/>
                  <a:shade val="100000"/>
                  <a:satMod val="115000"/>
                </a:schemeClr>
              </a:gs>
            </a:gsLst>
            <a:path path="circle">
              <a:fillToRect l="50000" t="50000" r="50000" b="50000"/>
            </a:path>
            <a:tileRect/>
          </a:gradFill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chemeClr val="bg1"/>
                </a:solidFill>
              </a:rPr>
              <a:t>УЧАСТНИКИ ЕГЭ</a:t>
            </a:r>
            <a:endParaRPr lang="ru-RU" sz="3200" b="1" dirty="0">
              <a:solidFill>
                <a:schemeClr val="bg1"/>
              </a:solidFill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412776"/>
            <a:ext cx="8556569" cy="4608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526691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7686" y="476672"/>
            <a:ext cx="8129501" cy="2880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6268" y="3381886"/>
            <a:ext cx="9396536" cy="32156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Заголовок 1"/>
          <p:cNvSpPr txBox="1">
            <a:spLocks/>
          </p:cNvSpPr>
          <p:nvPr/>
        </p:nvSpPr>
        <p:spPr>
          <a:xfrm>
            <a:off x="0" y="0"/>
            <a:ext cx="9144000" cy="620688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50000"/>
                  <a:shade val="30000"/>
                  <a:satMod val="115000"/>
                </a:schemeClr>
              </a:gs>
              <a:gs pos="50000">
                <a:schemeClr val="accent6">
                  <a:lumMod val="50000"/>
                  <a:shade val="67500"/>
                  <a:satMod val="115000"/>
                </a:schemeClr>
              </a:gs>
              <a:gs pos="100000">
                <a:schemeClr val="accent6">
                  <a:lumMod val="50000"/>
                  <a:shade val="100000"/>
                  <a:satMod val="115000"/>
                </a:schemeClr>
              </a:gs>
            </a:gsLst>
            <a:path path="circle">
              <a:fillToRect l="50000" t="50000" r="50000" b="50000"/>
            </a:path>
            <a:tileRect/>
          </a:gradFill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200" b="1" dirty="0" smtClean="0">
                <a:solidFill>
                  <a:schemeClr val="bg1"/>
                </a:solidFill>
              </a:rPr>
              <a:t>УЧАСТНИКИ ЕГЭ</a:t>
            </a:r>
            <a:endParaRPr lang="ru-RU" sz="3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0501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20688"/>
          </a:xfrm>
          <a:gradFill flip="none" rotWithShape="1">
            <a:gsLst>
              <a:gs pos="0">
                <a:schemeClr val="accent6">
                  <a:lumMod val="50000"/>
                  <a:shade val="30000"/>
                  <a:satMod val="115000"/>
                </a:schemeClr>
              </a:gs>
              <a:gs pos="50000">
                <a:schemeClr val="accent6">
                  <a:lumMod val="50000"/>
                  <a:shade val="67500"/>
                  <a:satMod val="115000"/>
                </a:schemeClr>
              </a:gs>
              <a:gs pos="100000">
                <a:schemeClr val="accent6">
                  <a:lumMod val="50000"/>
                  <a:shade val="100000"/>
                  <a:satMod val="115000"/>
                </a:schemeClr>
              </a:gs>
            </a:gsLst>
            <a:path path="circle">
              <a:fillToRect l="50000" t="50000" r="50000" b="50000"/>
            </a:path>
            <a:tileRect/>
          </a:gradFill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chemeClr val="bg1"/>
                </a:solidFill>
              </a:rPr>
              <a:t>РЕЗУЛЬТАТЫ ЕГЭ</a:t>
            </a:r>
            <a:endParaRPr lang="ru-RU" sz="3200" b="1" dirty="0">
              <a:solidFill>
                <a:schemeClr val="bg1"/>
              </a:solidFill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  <a14:imgEffect>
                      <a14:brightnessContrast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96752"/>
            <a:ext cx="9181060" cy="33784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584213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20688"/>
          </a:xfrm>
          <a:gradFill flip="none" rotWithShape="1">
            <a:gsLst>
              <a:gs pos="0">
                <a:schemeClr val="accent6">
                  <a:lumMod val="50000"/>
                  <a:shade val="30000"/>
                  <a:satMod val="115000"/>
                </a:schemeClr>
              </a:gs>
              <a:gs pos="50000">
                <a:schemeClr val="accent6">
                  <a:lumMod val="50000"/>
                  <a:shade val="67500"/>
                  <a:satMod val="115000"/>
                </a:schemeClr>
              </a:gs>
              <a:gs pos="100000">
                <a:schemeClr val="accent6">
                  <a:lumMod val="50000"/>
                  <a:shade val="100000"/>
                  <a:satMod val="115000"/>
                </a:schemeClr>
              </a:gs>
            </a:gsLst>
            <a:path path="circle">
              <a:fillToRect l="50000" t="50000" r="50000" b="50000"/>
            </a:path>
            <a:tileRect/>
          </a:gradFill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chemeClr val="bg1"/>
                </a:solidFill>
              </a:rPr>
              <a:t>РЕЗУЛЬТАТЫ ЕГЭ</a:t>
            </a:r>
            <a:endParaRPr lang="ru-RU" sz="3200" b="1" dirty="0">
              <a:solidFill>
                <a:schemeClr val="bg1"/>
              </a:solidFill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100000"/>
                    </a14:imgEffect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3346" y="767487"/>
            <a:ext cx="7835218" cy="39096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50000"/>
                    </a14:imgEffect>
                    <a14:imgEffect>
                      <a14:brightnessContrast bright="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9407" y="4677183"/>
            <a:ext cx="6963097" cy="2162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027769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20688"/>
          </a:xfrm>
          <a:gradFill flip="none" rotWithShape="1">
            <a:gsLst>
              <a:gs pos="0">
                <a:schemeClr val="accent6">
                  <a:lumMod val="50000"/>
                  <a:shade val="30000"/>
                  <a:satMod val="115000"/>
                </a:schemeClr>
              </a:gs>
              <a:gs pos="50000">
                <a:schemeClr val="accent6">
                  <a:lumMod val="50000"/>
                  <a:shade val="67500"/>
                  <a:satMod val="115000"/>
                </a:schemeClr>
              </a:gs>
              <a:gs pos="100000">
                <a:schemeClr val="accent6">
                  <a:lumMod val="50000"/>
                  <a:shade val="100000"/>
                  <a:satMod val="115000"/>
                </a:schemeClr>
              </a:gs>
            </a:gsLst>
            <a:path path="circle">
              <a:fillToRect l="50000" t="50000" r="50000" b="50000"/>
            </a:path>
            <a:tileRect/>
          </a:gradFill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chemeClr val="bg1"/>
                </a:solidFill>
              </a:rPr>
              <a:t>РЕЗУЛЬТАТЫ ЕГЭ-2023</a:t>
            </a:r>
            <a:endParaRPr lang="ru-RU" sz="3200" b="1" dirty="0">
              <a:solidFill>
                <a:schemeClr val="bg1"/>
              </a:solidFill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  <a14:imgEffect>
                      <a14:brightnessContrast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572956"/>
            <a:ext cx="8150093" cy="26425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327778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20688"/>
          </a:xfrm>
          <a:gradFill flip="none" rotWithShape="1">
            <a:gsLst>
              <a:gs pos="0">
                <a:schemeClr val="accent6">
                  <a:lumMod val="50000"/>
                  <a:shade val="30000"/>
                  <a:satMod val="115000"/>
                </a:schemeClr>
              </a:gs>
              <a:gs pos="50000">
                <a:schemeClr val="accent6">
                  <a:lumMod val="50000"/>
                  <a:shade val="67500"/>
                  <a:satMod val="115000"/>
                </a:schemeClr>
              </a:gs>
              <a:gs pos="100000">
                <a:schemeClr val="accent6">
                  <a:lumMod val="50000"/>
                  <a:shade val="100000"/>
                  <a:satMod val="115000"/>
                </a:schemeClr>
              </a:gs>
            </a:gsLst>
            <a:path path="circle">
              <a:fillToRect l="50000" t="50000" r="50000" b="50000"/>
            </a:path>
            <a:tileRect/>
          </a:gradFill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chemeClr val="bg1"/>
                </a:solidFill>
              </a:rPr>
              <a:t>РЕЗУЛЬТАТЫ ЕГЭ-2024</a:t>
            </a:r>
            <a:endParaRPr lang="ru-RU" sz="3200" b="1" dirty="0">
              <a:solidFill>
                <a:schemeClr val="bg1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124744"/>
            <a:ext cx="8205911" cy="5212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82999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20688"/>
          </a:xfrm>
          <a:gradFill flip="none" rotWithShape="1">
            <a:gsLst>
              <a:gs pos="0">
                <a:schemeClr val="accent6">
                  <a:lumMod val="50000"/>
                  <a:shade val="30000"/>
                  <a:satMod val="115000"/>
                </a:schemeClr>
              </a:gs>
              <a:gs pos="50000">
                <a:schemeClr val="accent6">
                  <a:lumMod val="50000"/>
                  <a:shade val="67500"/>
                  <a:satMod val="115000"/>
                </a:schemeClr>
              </a:gs>
              <a:gs pos="100000">
                <a:schemeClr val="accent6">
                  <a:lumMod val="50000"/>
                  <a:shade val="100000"/>
                  <a:satMod val="115000"/>
                </a:schemeClr>
              </a:gs>
            </a:gsLst>
            <a:path path="circle">
              <a:fillToRect l="50000" t="50000" r="50000" b="50000"/>
            </a:path>
            <a:tileRect/>
          </a:gradFill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chemeClr val="bg1"/>
                </a:solidFill>
              </a:rPr>
              <a:t>РЕЗУЛЬТАТЫ ЕГЭ</a:t>
            </a:r>
            <a:endParaRPr lang="ru-RU" sz="3200" b="1" dirty="0">
              <a:solidFill>
                <a:schemeClr val="bg1"/>
              </a:solidFill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585" y="1484784"/>
            <a:ext cx="8670663" cy="37444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88472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2112</TotalTime>
  <Words>199</Words>
  <Application>Microsoft Office PowerPoint</Application>
  <PresentationFormat>Экран (4:3)</PresentationFormat>
  <Paragraphs>32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Мастер-класс педагогов, обеспечивающих высокие результаты ЕГЭ по биологии </vt:lpstr>
      <vt:lpstr>Спикеры</vt:lpstr>
      <vt:lpstr>УЧАСТНИКИ ЕГЭ</vt:lpstr>
      <vt:lpstr>Презентация PowerPoint</vt:lpstr>
      <vt:lpstr>РЕЗУЛЬТАТЫ ЕГЭ</vt:lpstr>
      <vt:lpstr>РЕЗУЛЬТАТЫ ЕГЭ</vt:lpstr>
      <vt:lpstr>РЕЗУЛЬТАТЫ ЕГЭ-2023</vt:lpstr>
      <vt:lpstr>РЕЗУЛЬТАТЫ ЕГЭ-2024</vt:lpstr>
      <vt:lpstr>РЕЗУЛЬТАТЫ ЕГЭ</vt:lpstr>
      <vt:lpstr>Самые высокие результаты ЕГЭ -2024</vt:lpstr>
      <vt:lpstr>Выполнение заданий ЕГЭ -2024</vt:lpstr>
      <vt:lpstr>Выполнение заданий ЕГЭ -2024</vt:lpstr>
      <vt:lpstr>Выполнение заданий части 2 ЕГЭ</vt:lpstr>
      <vt:lpstr>Усвоение элементов содержания</vt:lpstr>
      <vt:lpstr>Выполнение групп заданий ЕГЭ -2024</vt:lpstr>
      <vt:lpstr> ВЫВОДЫ</vt:lpstr>
      <vt:lpstr> РЕКОМЕНДАЦИИ</vt:lpstr>
      <vt:lpstr> РЕКОМЕНДАЦИИ</vt:lpstr>
      <vt:lpstr>Сайт ГАУДПОМО «ИРО»</vt:lpstr>
      <vt:lpstr>СПАСИБО!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Задания, вызвавшие наибольшие затруднения на ЕГЭ 2022</dc:title>
  <dc:creator>Ирина</dc:creator>
  <cp:lastModifiedBy>Ирина</cp:lastModifiedBy>
  <cp:revision>137</cp:revision>
  <dcterms:created xsi:type="dcterms:W3CDTF">2022-09-09T11:51:04Z</dcterms:created>
  <dcterms:modified xsi:type="dcterms:W3CDTF">2024-09-25T06:01:26Z</dcterms:modified>
</cp:coreProperties>
</file>