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3" r:id="rId4"/>
    <p:sldId id="272" r:id="rId5"/>
    <p:sldId id="273" r:id="rId6"/>
    <p:sldId id="274" r:id="rId7"/>
    <p:sldId id="275" r:id="rId8"/>
    <p:sldId id="304" r:id="rId9"/>
    <p:sldId id="306" r:id="rId10"/>
    <p:sldId id="277" r:id="rId11"/>
    <p:sldId id="278" r:id="rId12"/>
    <p:sldId id="279" r:id="rId13"/>
    <p:sldId id="281" r:id="rId14"/>
    <p:sldId id="307" r:id="rId15"/>
    <p:sldId id="328" r:id="rId16"/>
    <p:sldId id="269" r:id="rId17"/>
    <p:sldId id="259" r:id="rId18"/>
    <p:sldId id="260" r:id="rId19"/>
    <p:sldId id="261" r:id="rId20"/>
    <p:sldId id="262" r:id="rId21"/>
    <p:sldId id="309" r:id="rId22"/>
    <p:sldId id="320" r:id="rId23"/>
    <p:sldId id="310" r:id="rId24"/>
    <p:sldId id="312" r:id="rId25"/>
    <p:sldId id="334" r:id="rId26"/>
    <p:sldId id="335" r:id="rId27"/>
    <p:sldId id="284" r:id="rId28"/>
    <p:sldId id="317" r:id="rId29"/>
    <p:sldId id="318" r:id="rId30"/>
    <p:sldId id="336" r:id="rId31"/>
    <p:sldId id="321" r:id="rId32"/>
    <p:sldId id="337" r:id="rId33"/>
    <p:sldId id="325" r:id="rId34"/>
    <p:sldId id="323" r:id="rId35"/>
    <p:sldId id="338" r:id="rId36"/>
    <p:sldId id="327" r:id="rId37"/>
    <p:sldId id="339" r:id="rId38"/>
    <p:sldId id="329" r:id="rId39"/>
    <p:sldId id="330" r:id="rId40"/>
    <p:sldId id="331" r:id="rId41"/>
    <p:sldId id="332" r:id="rId42"/>
    <p:sldId id="267" r:id="rId43"/>
    <p:sldId id="295" r:id="rId44"/>
    <p:sldId id="333" r:id="rId45"/>
    <p:sldId id="299" r:id="rId46"/>
    <p:sldId id="300" r:id="rId47"/>
    <p:sldId id="301" r:id="rId4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  <a:srgbClr val="9900CC"/>
    <a:srgbClr val="6600FF"/>
    <a:srgbClr val="C60A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1%20&#1074;&#1077;&#1073;&#1080;&#1085;&#1072;&#1088;%20&#1054;&#1043;&#1069;%202023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2%20&#1074;&#1077;&#1073;&#1080;&#1085;&#1072;&#1088;%202024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2%20&#1074;&#1077;&#1073;&#1080;&#1085;&#1072;&#1088;%20202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57;&#1055;&#1056;&#1040;&#1042;&#1050;&#1040;%20&#1054;&#1043;&#1069;%202024\&#1050;&#1085;&#1080;&#1075;&#1072;1%20(&#1040;&#1074;&#1090;&#1086;&#1089;&#1086;&#1093;&#1088;&#1072;&#1085;&#1077;&#1085;&#1085;&#1099;&#1081;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48;&#1088;&#1080;&#1085;&#1072;\Desktop\&#1057;&#1055;&#1056;&#1040;&#1042;&#1050;&#1040;%20&#1054;&#1043;&#1069;%202024\&#1050;&#1085;&#1080;&#1075;&#1072;1%20(&#1040;&#1074;&#1090;&#1086;&#1089;&#1086;&#1093;&#1088;&#1072;&#1085;&#1077;&#1085;&#1085;&#1099;&#1081;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57;&#1055;&#1056;&#1040;&#1042;&#1050;&#1040;%20&#1054;&#1043;&#1069;%202024\&#1050;&#1085;&#1080;&#1075;&#1072;1%20(&#1040;&#1074;&#1090;&#1086;&#1089;&#1086;&#1093;&#1088;&#1072;&#1085;&#1077;&#1085;&#1085;&#1099;&#1081;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213-1.IRO51\Downloads\&#1050;&#1085;&#1080;&#1075;&#1072;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42;&#1077;&#1073;&#1080;&#1085;&#1072;&#1088;%20&#1054;&#1043;&#1069;%202024\&#1050;&#1085;&#1080;&#1075;&#1072;2%20&#1074;&#1077;&#1073;&#1080;&#1085;&#1072;&#1088;%2020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59532101823539E-2"/>
          <c:y val="3.5927078061285374E-2"/>
          <c:w val="0.9690809357963529"/>
          <c:h val="0.61204464935994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'Лист1+24'!$E$12:$F$12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'Лист1+24'!$D$14:$D$17</c:f>
              <c:strCache>
                <c:ptCount val="4"/>
                <c:pt idx="0">
                  <c:v>«2»</c:v>
                </c:pt>
                <c:pt idx="1">
                  <c:v>«3»</c:v>
                </c:pt>
                <c:pt idx="2">
                  <c:v>«4»</c:v>
                </c:pt>
                <c:pt idx="3">
                  <c:v>«5»</c:v>
                </c:pt>
              </c:strCache>
            </c:strRef>
          </c:cat>
          <c:val>
            <c:numRef>
              <c:f>'Лист1+24'!$F$14:$F$17</c:f>
              <c:numCache>
                <c:formatCode>0.0</c:formatCode>
                <c:ptCount val="4"/>
                <c:pt idx="0">
                  <c:v>1.21</c:v>
                </c:pt>
                <c:pt idx="1">
                  <c:v>42.15</c:v>
                </c:pt>
                <c:pt idx="2">
                  <c:v>49.09</c:v>
                </c:pt>
                <c:pt idx="3">
                  <c:v>7.55</c:v>
                </c:pt>
              </c:numCache>
            </c:numRef>
          </c:val>
        </c:ser>
        <c:ser>
          <c:idx val="1"/>
          <c:order val="1"/>
          <c:tx>
            <c:strRef>
              <c:f>'Лист1+24'!$G$12:$H$12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'Лист1+24'!$D$14:$D$17</c:f>
              <c:strCache>
                <c:ptCount val="4"/>
                <c:pt idx="0">
                  <c:v>«2»</c:v>
                </c:pt>
                <c:pt idx="1">
                  <c:v>«3»</c:v>
                </c:pt>
                <c:pt idx="2">
                  <c:v>«4»</c:v>
                </c:pt>
                <c:pt idx="3">
                  <c:v>«5»</c:v>
                </c:pt>
              </c:strCache>
            </c:strRef>
          </c:cat>
          <c:val>
            <c:numRef>
              <c:f>'Лист1+24'!$H$14:$H$17</c:f>
              <c:numCache>
                <c:formatCode>0.0</c:formatCode>
                <c:ptCount val="4"/>
                <c:pt idx="0" formatCode="General">
                  <c:v>0.4</c:v>
                </c:pt>
                <c:pt idx="1">
                  <c:v>26.39</c:v>
                </c:pt>
                <c:pt idx="2">
                  <c:v>52.54</c:v>
                </c:pt>
                <c:pt idx="3">
                  <c:v>20.68</c:v>
                </c:pt>
              </c:numCache>
            </c:numRef>
          </c:val>
        </c:ser>
        <c:ser>
          <c:idx val="2"/>
          <c:order val="2"/>
          <c:tx>
            <c:strRef>
              <c:f>'Лист1+24'!$I$12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'Лист1+24'!$D$14:$D$17</c:f>
              <c:strCache>
                <c:ptCount val="4"/>
                <c:pt idx="0">
                  <c:v>«2»</c:v>
                </c:pt>
                <c:pt idx="1">
                  <c:v>«3»</c:v>
                </c:pt>
                <c:pt idx="2">
                  <c:v>«4»</c:v>
                </c:pt>
                <c:pt idx="3">
                  <c:v>«5»</c:v>
                </c:pt>
              </c:strCache>
            </c:strRef>
          </c:cat>
          <c:val>
            <c:numRef>
              <c:f>'Лист1+24'!$I$14:$I$17</c:f>
              <c:numCache>
                <c:formatCode>0.0</c:formatCode>
                <c:ptCount val="4"/>
                <c:pt idx="0">
                  <c:v>0.62</c:v>
                </c:pt>
                <c:pt idx="1">
                  <c:v>34.64</c:v>
                </c:pt>
                <c:pt idx="2" formatCode="0.00">
                  <c:v>47.07</c:v>
                </c:pt>
                <c:pt idx="3" formatCode="0.00">
                  <c:v>17.670000000000002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7107072"/>
        <c:axId val="47514368"/>
      </c:barChart>
      <c:catAx>
        <c:axId val="471070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47514368"/>
        <c:crosses val="autoZero"/>
        <c:auto val="1"/>
        <c:lblAlgn val="ctr"/>
        <c:lblOffset val="100"/>
        <c:noMultiLvlLbl val="0"/>
      </c:catAx>
      <c:valAx>
        <c:axId val="4751436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71070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4607296899152062"/>
          <c:y val="0.78061362523505617"/>
          <c:w val="0.3162865340724989"/>
          <c:h val="9.8540748558802113E-2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'2024 тоже для вбинара'!$D$40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вбинара'!$E$41:$E$49</c:f>
              <c:strCache>
                <c:ptCount val="9"/>
                <c:pt idx="0">
                  <c:v>1 из 4</c:v>
                </c:pt>
                <c:pt idx="1">
                  <c:v>мн выбор</c:v>
                </c:pt>
                <c:pt idx="2">
                  <c:v>соот</c:v>
                </c:pt>
                <c:pt idx="3">
                  <c:v>послед</c:v>
                </c:pt>
                <c:pt idx="4">
                  <c:v>текст</c:v>
                </c:pt>
                <c:pt idx="5">
                  <c:v>рис</c:v>
                </c:pt>
                <c:pt idx="6">
                  <c:v>рез эксперимента</c:v>
                </c:pt>
                <c:pt idx="7">
                  <c:v>решение задач</c:v>
                </c:pt>
                <c:pt idx="8">
                  <c:v>сх график</c:v>
                </c:pt>
              </c:strCache>
            </c:strRef>
          </c:cat>
          <c:val>
            <c:numRef>
              <c:f>'2024 тоже для вбинара'!$D$41:$D$49</c:f>
              <c:numCache>
                <c:formatCode>General</c:formatCode>
                <c:ptCount val="9"/>
                <c:pt idx="0">
                  <c:v>68</c:v>
                </c:pt>
                <c:pt idx="1">
                  <c:v>68</c:v>
                </c:pt>
                <c:pt idx="2">
                  <c:v>73</c:v>
                </c:pt>
                <c:pt idx="3">
                  <c:v>66</c:v>
                </c:pt>
                <c:pt idx="4">
                  <c:v>61</c:v>
                </c:pt>
                <c:pt idx="5">
                  <c:v>77</c:v>
                </c:pt>
                <c:pt idx="6">
                  <c:v>54</c:v>
                </c:pt>
                <c:pt idx="7">
                  <c:v>42</c:v>
                </c:pt>
                <c:pt idx="8">
                  <c:v>71</c:v>
                </c:pt>
              </c:numCache>
            </c:numRef>
          </c:val>
        </c:ser>
        <c:ser>
          <c:idx val="1"/>
          <c:order val="1"/>
          <c:tx>
            <c:strRef>
              <c:f>'2024 тоже для вбинара'!$G$40:$M$40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вбинара'!$E$41:$E$49</c:f>
              <c:strCache>
                <c:ptCount val="9"/>
                <c:pt idx="0">
                  <c:v>1 из 4</c:v>
                </c:pt>
                <c:pt idx="1">
                  <c:v>мн выбор</c:v>
                </c:pt>
                <c:pt idx="2">
                  <c:v>соот</c:v>
                </c:pt>
                <c:pt idx="3">
                  <c:v>послед</c:v>
                </c:pt>
                <c:pt idx="4">
                  <c:v>текст</c:v>
                </c:pt>
                <c:pt idx="5">
                  <c:v>рис</c:v>
                </c:pt>
                <c:pt idx="6">
                  <c:v>рез эксперимента</c:v>
                </c:pt>
                <c:pt idx="7">
                  <c:v>решение задач</c:v>
                </c:pt>
                <c:pt idx="8">
                  <c:v>сх график</c:v>
                </c:pt>
              </c:strCache>
            </c:strRef>
          </c:cat>
          <c:val>
            <c:numRef>
              <c:f>'2024 тоже для вбинара'!$H$41:$H$49</c:f>
              <c:numCache>
                <c:formatCode>0</c:formatCode>
                <c:ptCount val="9"/>
                <c:pt idx="0">
                  <c:v>70.138000000000005</c:v>
                </c:pt>
                <c:pt idx="1">
                  <c:v>72.253333333333316</c:v>
                </c:pt>
                <c:pt idx="2">
                  <c:v>70.006</c:v>
                </c:pt>
                <c:pt idx="3">
                  <c:v>70.406666666666666</c:v>
                </c:pt>
                <c:pt idx="4">
                  <c:v>57.13</c:v>
                </c:pt>
                <c:pt idx="5">
                  <c:v>68.375714285714281</c:v>
                </c:pt>
                <c:pt idx="6">
                  <c:v>26.26</c:v>
                </c:pt>
                <c:pt idx="7">
                  <c:v>39.94</c:v>
                </c:pt>
                <c:pt idx="8">
                  <c:v>74.28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9303424"/>
        <c:axId val="99304960"/>
      </c:barChart>
      <c:catAx>
        <c:axId val="993034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99304960"/>
        <c:crosses val="autoZero"/>
        <c:auto val="1"/>
        <c:lblAlgn val="ctr"/>
        <c:lblOffset val="100"/>
        <c:noMultiLvlLbl val="0"/>
      </c:catAx>
      <c:valAx>
        <c:axId val="99304960"/>
        <c:scaling>
          <c:orientation val="minMax"/>
          <c:max val="80"/>
          <c:min val="10"/>
        </c:scaling>
        <c:delete val="1"/>
        <c:axPos val="l"/>
        <c:numFmt formatCode="General" sourceLinked="1"/>
        <c:majorTickMark val="none"/>
        <c:minorTickMark val="none"/>
        <c:tickLblPos val="nextTo"/>
        <c:crossAx val="9930342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'2024 тоже для вбинара'!$D$40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вбинара'!$E$51:$E$55</c:f>
              <c:strCache>
                <c:ptCount val="5"/>
                <c:pt idx="0">
                  <c:v>алгоритм</c:v>
                </c:pt>
                <c:pt idx="1">
                  <c:v>базовые исследовательские</c:v>
                </c:pt>
                <c:pt idx="2">
                  <c:v>работа с информацией</c:v>
                </c:pt>
                <c:pt idx="3">
                  <c:v>письменные тексты</c:v>
                </c:pt>
                <c:pt idx="4">
                  <c:v>графики таблицы схемы</c:v>
                </c:pt>
              </c:strCache>
            </c:strRef>
          </c:cat>
          <c:val>
            <c:numRef>
              <c:f>'2024 тоже для вбинара'!$D$51:$D$55</c:f>
              <c:numCache>
                <c:formatCode>General</c:formatCode>
                <c:ptCount val="5"/>
                <c:pt idx="0">
                  <c:v>70</c:v>
                </c:pt>
                <c:pt idx="1">
                  <c:v>79</c:v>
                </c:pt>
                <c:pt idx="2">
                  <c:v>71</c:v>
                </c:pt>
                <c:pt idx="3">
                  <c:v>72</c:v>
                </c:pt>
                <c:pt idx="4">
                  <c:v>65</c:v>
                </c:pt>
              </c:numCache>
            </c:numRef>
          </c:val>
        </c:ser>
        <c:ser>
          <c:idx val="1"/>
          <c:order val="1"/>
          <c:tx>
            <c:strRef>
              <c:f>'2024 тоже для вбинара'!$G$40:$M$40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вбинара'!$E$51:$E$55</c:f>
              <c:strCache>
                <c:ptCount val="5"/>
                <c:pt idx="0">
                  <c:v>алгоритм</c:v>
                </c:pt>
                <c:pt idx="1">
                  <c:v>базовые исследовательские</c:v>
                </c:pt>
                <c:pt idx="2">
                  <c:v>работа с информацией</c:v>
                </c:pt>
                <c:pt idx="3">
                  <c:v>письменные тексты</c:v>
                </c:pt>
                <c:pt idx="4">
                  <c:v>графики таблицы схемы</c:v>
                </c:pt>
              </c:strCache>
            </c:strRef>
          </c:cat>
          <c:val>
            <c:numRef>
              <c:f>'2024 тоже для вбинара'!$H$51:$H$55</c:f>
              <c:numCache>
                <c:formatCode>0</c:formatCode>
                <c:ptCount val="5"/>
                <c:pt idx="0">
                  <c:v>59.44</c:v>
                </c:pt>
                <c:pt idx="1">
                  <c:v>68.947999999999993</c:v>
                </c:pt>
                <c:pt idx="2">
                  <c:v>64.225999999999999</c:v>
                </c:pt>
                <c:pt idx="3">
                  <c:v>62.55</c:v>
                </c:pt>
                <c:pt idx="4">
                  <c:v>65.343333333333334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9335552"/>
        <c:axId val="99337344"/>
      </c:barChart>
      <c:catAx>
        <c:axId val="99335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ru-RU"/>
          </a:p>
        </c:txPr>
        <c:crossAx val="99337344"/>
        <c:crosses val="autoZero"/>
        <c:auto val="1"/>
        <c:lblAlgn val="ctr"/>
        <c:lblOffset val="100"/>
        <c:noMultiLvlLbl val="0"/>
      </c:catAx>
      <c:valAx>
        <c:axId val="99337344"/>
        <c:scaling>
          <c:orientation val="minMax"/>
          <c:max val="80"/>
          <c:min val="30"/>
        </c:scaling>
        <c:delete val="1"/>
        <c:axPos val="l"/>
        <c:numFmt formatCode="General" sourceLinked="1"/>
        <c:majorTickMark val="out"/>
        <c:minorTickMark val="none"/>
        <c:tickLblPos val="nextTo"/>
        <c:crossAx val="9933555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675370422654365"/>
          <c:y val="2.5195613185836494E-2"/>
          <c:w val="0.63863992176200601"/>
          <c:h val="0.9174233166011857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3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Лист1!$G$48:$G$63</c:f>
              <c:strCache>
                <c:ptCount val="16"/>
                <c:pt idx="0">
                  <c:v>Ловозерский </c:v>
                </c:pt>
                <c:pt idx="1">
                  <c:v>Ковдорский округ</c:v>
                </c:pt>
                <c:pt idx="2">
                  <c:v>Кандалакшский район</c:v>
                </c:pt>
                <c:pt idx="3">
                  <c:v>Среднее по МО</c:v>
                </c:pt>
                <c:pt idx="4">
                  <c:v>г. Мурманск</c:v>
                </c:pt>
                <c:pt idx="5">
                  <c:v>г. Мончегорск</c:v>
                </c:pt>
                <c:pt idx="6">
                  <c:v>Терский район</c:v>
                </c:pt>
                <c:pt idx="7">
                  <c:v>Печенгский округ</c:v>
                </c:pt>
                <c:pt idx="8">
                  <c:v>г. Кировск</c:v>
                </c:pt>
                <c:pt idx="9">
                  <c:v>Кольский район</c:v>
                </c:pt>
                <c:pt idx="10">
                  <c:v>г. Апатиты</c:v>
                </c:pt>
                <c:pt idx="11">
                  <c:v>г. Полярные Зори</c:v>
                </c:pt>
                <c:pt idx="12">
                  <c:v>г. Оленегорск</c:v>
                </c:pt>
                <c:pt idx="13">
                  <c:v>ЗАТО г. Североморск</c:v>
                </c:pt>
                <c:pt idx="14">
                  <c:v>ЗАТО Александровск</c:v>
                </c:pt>
                <c:pt idx="15">
                  <c:v>ЗАТО Видяево</c:v>
                </c:pt>
              </c:strCache>
            </c:strRef>
          </c:cat>
          <c:val>
            <c:numRef>
              <c:f>Лист1!$Q$48:$Q$63</c:f>
              <c:numCache>
                <c:formatCode>0.0</c:formatCode>
                <c:ptCount val="16"/>
                <c:pt idx="0">
                  <c:v>94.12</c:v>
                </c:pt>
                <c:pt idx="1">
                  <c:v>96.08</c:v>
                </c:pt>
                <c:pt idx="2">
                  <c:v>99.24</c:v>
                </c:pt>
                <c:pt idx="3" formatCode="General">
                  <c:v>99.4</c:v>
                </c:pt>
                <c:pt idx="4">
                  <c:v>99.42</c:v>
                </c:pt>
                <c:pt idx="5" formatCode="General">
                  <c:v>100</c:v>
                </c:pt>
                <c:pt idx="6" formatCode="General">
                  <c:v>100</c:v>
                </c:pt>
                <c:pt idx="7" formatCode="General">
                  <c:v>100</c:v>
                </c:pt>
                <c:pt idx="8" formatCode="General">
                  <c:v>100</c:v>
                </c:pt>
                <c:pt idx="9" formatCode="General">
                  <c:v>100</c:v>
                </c:pt>
                <c:pt idx="10" formatCode="General">
                  <c:v>100</c:v>
                </c:pt>
                <c:pt idx="11" formatCode="General">
                  <c:v>100</c:v>
                </c:pt>
                <c:pt idx="12" formatCode="General">
                  <c:v>100</c:v>
                </c:pt>
                <c:pt idx="13" formatCode="General">
                  <c:v>100</c:v>
                </c:pt>
                <c:pt idx="14" formatCode="General">
                  <c:v>100</c:v>
                </c:pt>
                <c:pt idx="15" formatCode="General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714176"/>
        <c:axId val="57715712"/>
      </c:barChart>
      <c:catAx>
        <c:axId val="577141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57715712"/>
        <c:crosses val="autoZero"/>
        <c:auto val="1"/>
        <c:lblAlgn val="ctr"/>
        <c:lblOffset val="100"/>
        <c:noMultiLvlLbl val="0"/>
      </c:catAx>
      <c:valAx>
        <c:axId val="57715712"/>
        <c:scaling>
          <c:orientation val="minMax"/>
          <c:max val="100"/>
          <c:min val="60"/>
        </c:scaling>
        <c:delete val="0"/>
        <c:axPos val="b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577141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6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Лист1!$G$48:$G$63</c:f>
              <c:strCache>
                <c:ptCount val="16"/>
                <c:pt idx="0">
                  <c:v>Ловозерский </c:v>
                </c:pt>
                <c:pt idx="1">
                  <c:v>г. Мончегорск</c:v>
                </c:pt>
                <c:pt idx="2">
                  <c:v>Терский район</c:v>
                </c:pt>
                <c:pt idx="3">
                  <c:v>Ковдорский округ</c:v>
                </c:pt>
                <c:pt idx="4">
                  <c:v>Кандалакшский район</c:v>
                </c:pt>
                <c:pt idx="5">
                  <c:v>Печенгский округ</c:v>
                </c:pt>
                <c:pt idx="6">
                  <c:v>Среднее по МО</c:v>
                </c:pt>
                <c:pt idx="7">
                  <c:v>г. Кировск</c:v>
                </c:pt>
                <c:pt idx="8">
                  <c:v>Кольский район</c:v>
                </c:pt>
                <c:pt idx="9">
                  <c:v>г. Мурманск</c:v>
                </c:pt>
                <c:pt idx="10">
                  <c:v>г. Апатиты</c:v>
                </c:pt>
                <c:pt idx="11">
                  <c:v>г. Полярные Зори</c:v>
                </c:pt>
                <c:pt idx="12">
                  <c:v>г. Оленегорск</c:v>
                </c:pt>
                <c:pt idx="13">
                  <c:v>ЗАТО г. Североморск</c:v>
                </c:pt>
                <c:pt idx="14">
                  <c:v>ЗАТО Александровск</c:v>
                </c:pt>
                <c:pt idx="15">
                  <c:v>ЗАТО Видяево</c:v>
                </c:pt>
              </c:strCache>
            </c:strRef>
          </c:cat>
          <c:val>
            <c:numRef>
              <c:f>Лист1!$S$48:$S$63</c:f>
              <c:numCache>
                <c:formatCode>0</c:formatCode>
                <c:ptCount val="16"/>
                <c:pt idx="0">
                  <c:v>44.120000000000005</c:v>
                </c:pt>
                <c:pt idx="1">
                  <c:v>50.599999999999994</c:v>
                </c:pt>
                <c:pt idx="2">
                  <c:v>53.33</c:v>
                </c:pt>
                <c:pt idx="3">
                  <c:v>56.86</c:v>
                </c:pt>
                <c:pt idx="4">
                  <c:v>59.54</c:v>
                </c:pt>
                <c:pt idx="5">
                  <c:v>60.87</c:v>
                </c:pt>
                <c:pt idx="6" formatCode="0.0">
                  <c:v>64.7</c:v>
                </c:pt>
                <c:pt idx="7">
                  <c:v>65.3</c:v>
                </c:pt>
                <c:pt idx="8">
                  <c:v>65.3</c:v>
                </c:pt>
                <c:pt idx="9">
                  <c:v>66.02000000000001</c:v>
                </c:pt>
                <c:pt idx="10">
                  <c:v>66.67</c:v>
                </c:pt>
                <c:pt idx="11">
                  <c:v>67.39</c:v>
                </c:pt>
                <c:pt idx="12">
                  <c:v>68.06</c:v>
                </c:pt>
                <c:pt idx="13">
                  <c:v>68.42</c:v>
                </c:pt>
                <c:pt idx="14">
                  <c:v>74.460000000000008</c:v>
                </c:pt>
                <c:pt idx="15">
                  <c:v>81.819999999999993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701696"/>
        <c:axId val="98703232"/>
      </c:barChart>
      <c:catAx>
        <c:axId val="98701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8703232"/>
        <c:crosses val="autoZero"/>
        <c:auto val="1"/>
        <c:lblAlgn val="ctr"/>
        <c:lblOffset val="100"/>
        <c:noMultiLvlLbl val="0"/>
      </c:catAx>
      <c:valAx>
        <c:axId val="98703232"/>
        <c:scaling>
          <c:orientation val="minMax"/>
          <c:max val="90"/>
          <c:min val="0"/>
        </c:scaling>
        <c:delete val="0"/>
        <c:axPos val="b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87016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Лист1!$R$46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cat>
            <c:strRef>
              <c:f>Лист1!$G$48:$G$63</c:f>
              <c:strCache>
                <c:ptCount val="16"/>
                <c:pt idx="0">
                  <c:v>Ловозерский </c:v>
                </c:pt>
                <c:pt idx="1">
                  <c:v>г. Мончегорск</c:v>
                </c:pt>
                <c:pt idx="2">
                  <c:v>Терский район</c:v>
                </c:pt>
                <c:pt idx="3">
                  <c:v>Ковдорский округ</c:v>
                </c:pt>
                <c:pt idx="4">
                  <c:v>Кандалакшский район</c:v>
                </c:pt>
                <c:pt idx="5">
                  <c:v>Печенгский округ</c:v>
                </c:pt>
                <c:pt idx="6">
                  <c:v>Среднее по МО</c:v>
                </c:pt>
                <c:pt idx="7">
                  <c:v>г. Кировск</c:v>
                </c:pt>
                <c:pt idx="8">
                  <c:v>Кольский район</c:v>
                </c:pt>
                <c:pt idx="9">
                  <c:v>г. Мурманск</c:v>
                </c:pt>
                <c:pt idx="10">
                  <c:v>г. Апатиты</c:v>
                </c:pt>
                <c:pt idx="11">
                  <c:v>г. Полярные Зори</c:v>
                </c:pt>
                <c:pt idx="12">
                  <c:v>г. Оленегорск</c:v>
                </c:pt>
                <c:pt idx="13">
                  <c:v>ЗАТО г. Североморск</c:v>
                </c:pt>
                <c:pt idx="14">
                  <c:v>ЗАТО Александровск</c:v>
                </c:pt>
                <c:pt idx="15">
                  <c:v>ЗАТО Видяево</c:v>
                </c:pt>
              </c:strCache>
            </c:strRef>
          </c:cat>
          <c:val>
            <c:numRef>
              <c:f>Лист1!$R$48:$R$63</c:f>
              <c:numCache>
                <c:formatCode>General</c:formatCode>
                <c:ptCount val="16"/>
                <c:pt idx="0">
                  <c:v>47</c:v>
                </c:pt>
                <c:pt idx="1">
                  <c:v>63</c:v>
                </c:pt>
                <c:pt idx="2">
                  <c:v>73</c:v>
                </c:pt>
                <c:pt idx="3">
                  <c:v>72</c:v>
                </c:pt>
                <c:pt idx="4">
                  <c:v>69</c:v>
                </c:pt>
                <c:pt idx="5">
                  <c:v>55</c:v>
                </c:pt>
                <c:pt idx="6">
                  <c:v>73.2</c:v>
                </c:pt>
                <c:pt idx="7">
                  <c:v>74</c:v>
                </c:pt>
                <c:pt idx="8">
                  <c:v>76</c:v>
                </c:pt>
                <c:pt idx="9">
                  <c:v>83</c:v>
                </c:pt>
                <c:pt idx="10">
                  <c:v>53</c:v>
                </c:pt>
                <c:pt idx="11">
                  <c:v>74</c:v>
                </c:pt>
                <c:pt idx="12">
                  <c:v>64</c:v>
                </c:pt>
                <c:pt idx="13">
                  <c:v>70</c:v>
                </c:pt>
                <c:pt idx="14">
                  <c:v>77</c:v>
                </c:pt>
                <c:pt idx="1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Лист1!$S$46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c:spPr>
          </c:dPt>
          <c:cat>
            <c:strRef>
              <c:f>Лист1!$G$48:$G$63</c:f>
              <c:strCache>
                <c:ptCount val="16"/>
                <c:pt idx="0">
                  <c:v>Ловозерский </c:v>
                </c:pt>
                <c:pt idx="1">
                  <c:v>г. Мончегорск</c:v>
                </c:pt>
                <c:pt idx="2">
                  <c:v>Терский район</c:v>
                </c:pt>
                <c:pt idx="3">
                  <c:v>Ковдорский округ</c:v>
                </c:pt>
                <c:pt idx="4">
                  <c:v>Кандалакшский район</c:v>
                </c:pt>
                <c:pt idx="5">
                  <c:v>Печенгский округ</c:v>
                </c:pt>
                <c:pt idx="6">
                  <c:v>Среднее по МО</c:v>
                </c:pt>
                <c:pt idx="7">
                  <c:v>г. Кировск</c:v>
                </c:pt>
                <c:pt idx="8">
                  <c:v>Кольский район</c:v>
                </c:pt>
                <c:pt idx="9">
                  <c:v>г. Мурманск</c:v>
                </c:pt>
                <c:pt idx="10">
                  <c:v>г. Апатиты</c:v>
                </c:pt>
                <c:pt idx="11">
                  <c:v>г. Полярные Зори</c:v>
                </c:pt>
                <c:pt idx="12">
                  <c:v>г. Оленегорск</c:v>
                </c:pt>
                <c:pt idx="13">
                  <c:v>ЗАТО г. Североморск</c:v>
                </c:pt>
                <c:pt idx="14">
                  <c:v>ЗАТО Александровск</c:v>
                </c:pt>
                <c:pt idx="15">
                  <c:v>ЗАТО Видяево</c:v>
                </c:pt>
              </c:strCache>
            </c:strRef>
          </c:cat>
          <c:val>
            <c:numRef>
              <c:f>Лист1!$S$48:$S$63</c:f>
              <c:numCache>
                <c:formatCode>0</c:formatCode>
                <c:ptCount val="16"/>
                <c:pt idx="0">
                  <c:v>44.120000000000005</c:v>
                </c:pt>
                <c:pt idx="1">
                  <c:v>50.599999999999994</c:v>
                </c:pt>
                <c:pt idx="2">
                  <c:v>53.33</c:v>
                </c:pt>
                <c:pt idx="3">
                  <c:v>56.86</c:v>
                </c:pt>
                <c:pt idx="4">
                  <c:v>59.54</c:v>
                </c:pt>
                <c:pt idx="5">
                  <c:v>60.87</c:v>
                </c:pt>
                <c:pt idx="6" formatCode="0.0">
                  <c:v>64.7</c:v>
                </c:pt>
                <c:pt idx="7">
                  <c:v>65.3</c:v>
                </c:pt>
                <c:pt idx="8">
                  <c:v>65.3</c:v>
                </c:pt>
                <c:pt idx="9">
                  <c:v>66.02000000000001</c:v>
                </c:pt>
                <c:pt idx="10">
                  <c:v>66.67</c:v>
                </c:pt>
                <c:pt idx="11">
                  <c:v>67.39</c:v>
                </c:pt>
                <c:pt idx="12">
                  <c:v>68.06</c:v>
                </c:pt>
                <c:pt idx="13">
                  <c:v>68.42</c:v>
                </c:pt>
                <c:pt idx="14">
                  <c:v>74.460000000000008</c:v>
                </c:pt>
                <c:pt idx="15">
                  <c:v>81.819999999999993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758656"/>
        <c:axId val="98760192"/>
      </c:barChart>
      <c:catAx>
        <c:axId val="98758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8760192"/>
        <c:crosses val="autoZero"/>
        <c:auto val="1"/>
        <c:lblAlgn val="ctr"/>
        <c:lblOffset val="100"/>
        <c:noMultiLvlLbl val="0"/>
      </c:catAx>
      <c:valAx>
        <c:axId val="98760192"/>
        <c:scaling>
          <c:orientation val="minMax"/>
          <c:max val="100"/>
          <c:min val="3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87586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'копия для вебинара'!$H$4</c:f>
              <c:strCache>
                <c:ptCount val="1"/>
                <c:pt idx="0">
                  <c:v>средний</c:v>
                </c:pt>
              </c:strCache>
            </c:strRef>
          </c:tx>
          <c:spPr>
            <a:ln w="41275"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val>
            <c:numRef>
              <c:f>'копия для вебинара'!$H$5:$H$30</c:f>
              <c:numCache>
                <c:formatCode>0</c:formatCode>
                <c:ptCount val="26"/>
                <c:pt idx="0">
                  <c:v>60.66</c:v>
                </c:pt>
                <c:pt idx="1">
                  <c:v>92.06</c:v>
                </c:pt>
                <c:pt idx="2">
                  <c:v>70.84</c:v>
                </c:pt>
                <c:pt idx="3">
                  <c:v>85.75</c:v>
                </c:pt>
                <c:pt idx="4">
                  <c:v>54.8</c:v>
                </c:pt>
                <c:pt idx="5">
                  <c:v>88.96</c:v>
                </c:pt>
                <c:pt idx="6">
                  <c:v>70.95</c:v>
                </c:pt>
                <c:pt idx="7">
                  <c:v>71.84</c:v>
                </c:pt>
                <c:pt idx="8">
                  <c:v>59.94</c:v>
                </c:pt>
                <c:pt idx="9">
                  <c:v>45.31</c:v>
                </c:pt>
                <c:pt idx="10">
                  <c:v>65.290000000000006</c:v>
                </c:pt>
                <c:pt idx="11">
                  <c:v>58.11</c:v>
                </c:pt>
                <c:pt idx="12">
                  <c:v>59.44</c:v>
                </c:pt>
                <c:pt idx="13">
                  <c:v>89.03</c:v>
                </c:pt>
                <c:pt idx="14">
                  <c:v>64.040000000000006</c:v>
                </c:pt>
                <c:pt idx="15">
                  <c:v>73.02</c:v>
                </c:pt>
                <c:pt idx="16">
                  <c:v>68.91</c:v>
                </c:pt>
                <c:pt idx="17">
                  <c:v>36.51</c:v>
                </c:pt>
                <c:pt idx="18">
                  <c:v>74.95</c:v>
                </c:pt>
                <c:pt idx="19">
                  <c:v>85.58</c:v>
                </c:pt>
                <c:pt idx="20">
                  <c:v>84.33</c:v>
                </c:pt>
                <c:pt idx="21">
                  <c:v>32.57</c:v>
                </c:pt>
                <c:pt idx="22">
                  <c:v>26.26</c:v>
                </c:pt>
                <c:pt idx="23">
                  <c:v>54.15</c:v>
                </c:pt>
                <c:pt idx="24">
                  <c:v>50.84</c:v>
                </c:pt>
                <c:pt idx="25">
                  <c:v>39.94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'копия для вебинара'!$I$4</c:f>
              <c:strCache>
                <c:ptCount val="1"/>
                <c:pt idx="0">
                  <c:v>«2»</c:v>
                </c:pt>
              </c:strCache>
            </c:strRef>
          </c:tx>
          <c:spPr>
            <a:ln w="44450"/>
          </c:spPr>
          <c:marker>
            <c:symbol val="none"/>
          </c:marker>
          <c:val>
            <c:numRef>
              <c:f>'копия для вебинара'!$I$5:$I$30</c:f>
              <c:numCache>
                <c:formatCode>0</c:formatCode>
                <c:ptCount val="26"/>
                <c:pt idx="0">
                  <c:v>11.11</c:v>
                </c:pt>
                <c:pt idx="1">
                  <c:v>66.67</c:v>
                </c:pt>
                <c:pt idx="2">
                  <c:v>0</c:v>
                </c:pt>
                <c:pt idx="3">
                  <c:v>27.78</c:v>
                </c:pt>
                <c:pt idx="4">
                  <c:v>11.11</c:v>
                </c:pt>
                <c:pt idx="5">
                  <c:v>33.33</c:v>
                </c:pt>
                <c:pt idx="6">
                  <c:v>27.78</c:v>
                </c:pt>
                <c:pt idx="7">
                  <c:v>33.33</c:v>
                </c:pt>
                <c:pt idx="8">
                  <c:v>44.44</c:v>
                </c:pt>
                <c:pt idx="9">
                  <c:v>11.11</c:v>
                </c:pt>
                <c:pt idx="10">
                  <c:v>27.78</c:v>
                </c:pt>
                <c:pt idx="11">
                  <c:v>55.56</c:v>
                </c:pt>
                <c:pt idx="12">
                  <c:v>22.22</c:v>
                </c:pt>
                <c:pt idx="13">
                  <c:v>44.44</c:v>
                </c:pt>
                <c:pt idx="14">
                  <c:v>44.44</c:v>
                </c:pt>
                <c:pt idx="15">
                  <c:v>44.44</c:v>
                </c:pt>
                <c:pt idx="16">
                  <c:v>27.78</c:v>
                </c:pt>
                <c:pt idx="17">
                  <c:v>11.11</c:v>
                </c:pt>
                <c:pt idx="18">
                  <c:v>44.44</c:v>
                </c:pt>
                <c:pt idx="19">
                  <c:v>61.11</c:v>
                </c:pt>
                <c:pt idx="20">
                  <c:v>22.22</c:v>
                </c:pt>
                <c:pt idx="21">
                  <c:v>0</c:v>
                </c:pt>
                <c:pt idx="22">
                  <c:v>0</c:v>
                </c:pt>
                <c:pt idx="23">
                  <c:v>11.11</c:v>
                </c:pt>
                <c:pt idx="24">
                  <c:v>7.41</c:v>
                </c:pt>
                <c:pt idx="2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'копия для вебинара'!$J$4</c:f>
              <c:strCache>
                <c:ptCount val="1"/>
                <c:pt idx="0">
                  <c:v>«3»</c:v>
                </c:pt>
              </c:strCache>
            </c:strRef>
          </c:tx>
          <c:spPr>
            <a:ln w="41275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val>
            <c:numRef>
              <c:f>'копия для вебинара'!$J$5:$J$30</c:f>
              <c:numCache>
                <c:formatCode>0</c:formatCode>
                <c:ptCount val="26"/>
                <c:pt idx="0">
                  <c:v>38.25</c:v>
                </c:pt>
                <c:pt idx="1">
                  <c:v>83.67</c:v>
                </c:pt>
                <c:pt idx="2">
                  <c:v>46.02</c:v>
                </c:pt>
                <c:pt idx="3">
                  <c:v>76.2</c:v>
                </c:pt>
                <c:pt idx="4">
                  <c:v>27.39</c:v>
                </c:pt>
                <c:pt idx="5">
                  <c:v>81.87</c:v>
                </c:pt>
                <c:pt idx="6">
                  <c:v>53.98</c:v>
                </c:pt>
                <c:pt idx="7">
                  <c:v>49.4</c:v>
                </c:pt>
                <c:pt idx="8">
                  <c:v>43.13</c:v>
                </c:pt>
                <c:pt idx="9">
                  <c:v>19.02</c:v>
                </c:pt>
                <c:pt idx="10">
                  <c:v>44.92</c:v>
                </c:pt>
                <c:pt idx="11">
                  <c:v>39.44</c:v>
                </c:pt>
                <c:pt idx="12">
                  <c:v>42.63</c:v>
                </c:pt>
                <c:pt idx="13">
                  <c:v>78.69</c:v>
                </c:pt>
                <c:pt idx="14">
                  <c:v>43.23</c:v>
                </c:pt>
                <c:pt idx="15">
                  <c:v>55.58</c:v>
                </c:pt>
                <c:pt idx="16">
                  <c:v>48.01</c:v>
                </c:pt>
                <c:pt idx="17">
                  <c:v>13.25</c:v>
                </c:pt>
                <c:pt idx="18">
                  <c:v>55.28</c:v>
                </c:pt>
                <c:pt idx="19">
                  <c:v>74.900000000000006</c:v>
                </c:pt>
                <c:pt idx="20">
                  <c:v>71.12</c:v>
                </c:pt>
                <c:pt idx="21">
                  <c:v>17.829999999999998</c:v>
                </c:pt>
                <c:pt idx="22">
                  <c:v>7.87</c:v>
                </c:pt>
                <c:pt idx="23">
                  <c:v>41.17</c:v>
                </c:pt>
                <c:pt idx="24">
                  <c:v>33.93</c:v>
                </c:pt>
                <c:pt idx="25">
                  <c:v>24.5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'копия для вебинара'!$K$4</c:f>
              <c:strCache>
                <c:ptCount val="1"/>
                <c:pt idx="0">
                  <c:v>«4»</c:v>
                </c:pt>
              </c:strCache>
            </c:strRef>
          </c:tx>
          <c:spPr>
            <a:ln w="44450"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val>
            <c:numRef>
              <c:f>'копия для вебинара'!$K$5:$K$30</c:f>
              <c:numCache>
                <c:formatCode>0</c:formatCode>
                <c:ptCount val="26"/>
                <c:pt idx="0">
                  <c:v>67.010000000000005</c:v>
                </c:pt>
                <c:pt idx="1">
                  <c:v>96.19</c:v>
                </c:pt>
                <c:pt idx="2">
                  <c:v>80.72</c:v>
                </c:pt>
                <c:pt idx="3">
                  <c:v>89.22</c:v>
                </c:pt>
                <c:pt idx="4">
                  <c:v>62.46</c:v>
                </c:pt>
                <c:pt idx="5">
                  <c:v>91.64</c:v>
                </c:pt>
                <c:pt idx="6">
                  <c:v>75.73</c:v>
                </c:pt>
                <c:pt idx="7">
                  <c:v>79.62</c:v>
                </c:pt>
                <c:pt idx="8">
                  <c:v>61.73</c:v>
                </c:pt>
                <c:pt idx="9">
                  <c:v>48.83</c:v>
                </c:pt>
                <c:pt idx="10">
                  <c:v>70.819999999999993</c:v>
                </c:pt>
                <c:pt idx="11">
                  <c:v>59.24</c:v>
                </c:pt>
                <c:pt idx="12">
                  <c:v>62.17</c:v>
                </c:pt>
                <c:pt idx="13">
                  <c:v>93.99</c:v>
                </c:pt>
                <c:pt idx="14">
                  <c:v>70.53</c:v>
                </c:pt>
                <c:pt idx="15">
                  <c:v>78.37</c:v>
                </c:pt>
                <c:pt idx="16">
                  <c:v>75.44</c:v>
                </c:pt>
                <c:pt idx="17">
                  <c:v>36.58</c:v>
                </c:pt>
                <c:pt idx="18">
                  <c:v>81.67</c:v>
                </c:pt>
                <c:pt idx="19">
                  <c:v>89.66</c:v>
                </c:pt>
                <c:pt idx="20">
                  <c:v>89.96</c:v>
                </c:pt>
                <c:pt idx="21">
                  <c:v>34.380000000000003</c:v>
                </c:pt>
                <c:pt idx="22">
                  <c:v>29.77</c:v>
                </c:pt>
                <c:pt idx="23">
                  <c:v>57.77</c:v>
                </c:pt>
                <c:pt idx="24">
                  <c:v>55.28</c:v>
                </c:pt>
                <c:pt idx="25">
                  <c:v>43.79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'копия для вебинара'!$L$4</c:f>
              <c:strCache>
                <c:ptCount val="1"/>
                <c:pt idx="0">
                  <c:v>«5»</c:v>
                </c:pt>
              </c:strCache>
            </c:strRef>
          </c:tx>
          <c:spPr>
            <a:ln w="41275">
              <a:solidFill>
                <a:srgbClr val="00B050"/>
              </a:solidFill>
            </a:ln>
          </c:spPr>
          <c:marker>
            <c:symbol val="none"/>
          </c:marker>
          <c:val>
            <c:numRef>
              <c:f>'копия для вебинара'!$L$5:$L$30</c:f>
              <c:numCache>
                <c:formatCode>0</c:formatCode>
                <c:ptCount val="26"/>
                <c:pt idx="0">
                  <c:v>89.45</c:v>
                </c:pt>
                <c:pt idx="1">
                  <c:v>98.44</c:v>
                </c:pt>
                <c:pt idx="2">
                  <c:v>95.7</c:v>
                </c:pt>
                <c:pt idx="3">
                  <c:v>97.27</c:v>
                </c:pt>
                <c:pt idx="4">
                  <c:v>89.65</c:v>
                </c:pt>
                <c:pt idx="5">
                  <c:v>97.66</c:v>
                </c:pt>
                <c:pt idx="6">
                  <c:v>92.97</c:v>
                </c:pt>
                <c:pt idx="7">
                  <c:v>96.48</c:v>
                </c:pt>
                <c:pt idx="8">
                  <c:v>88.67</c:v>
                </c:pt>
                <c:pt idx="9">
                  <c:v>88.67</c:v>
                </c:pt>
                <c:pt idx="10">
                  <c:v>91.8</c:v>
                </c:pt>
                <c:pt idx="11">
                  <c:v>91.8</c:v>
                </c:pt>
                <c:pt idx="12">
                  <c:v>86.46</c:v>
                </c:pt>
                <c:pt idx="13">
                  <c:v>97.66</c:v>
                </c:pt>
                <c:pt idx="14">
                  <c:v>88.28</c:v>
                </c:pt>
                <c:pt idx="15">
                  <c:v>93.95</c:v>
                </c:pt>
                <c:pt idx="16">
                  <c:v>93.95</c:v>
                </c:pt>
                <c:pt idx="17">
                  <c:v>82.81</c:v>
                </c:pt>
                <c:pt idx="18">
                  <c:v>96.68</c:v>
                </c:pt>
                <c:pt idx="19">
                  <c:v>96.48</c:v>
                </c:pt>
                <c:pt idx="20">
                  <c:v>97.46</c:v>
                </c:pt>
                <c:pt idx="21">
                  <c:v>57.81</c:v>
                </c:pt>
                <c:pt idx="22">
                  <c:v>53.91</c:v>
                </c:pt>
                <c:pt idx="23">
                  <c:v>71.48</c:v>
                </c:pt>
                <c:pt idx="24">
                  <c:v>73.7</c:v>
                </c:pt>
                <c:pt idx="25">
                  <c:v>61.33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01472"/>
        <c:axId val="99003008"/>
      </c:lineChart>
      <c:catAx>
        <c:axId val="99001472"/>
        <c:scaling>
          <c:orientation val="minMax"/>
        </c:scaling>
        <c:delete val="0"/>
        <c:axPos val="b"/>
        <c:minorGridlines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9003008"/>
        <c:crosses val="autoZero"/>
        <c:auto val="1"/>
        <c:lblAlgn val="ctr"/>
        <c:lblOffset val="100"/>
        <c:noMultiLvlLbl val="0"/>
      </c:catAx>
      <c:valAx>
        <c:axId val="99003008"/>
        <c:scaling>
          <c:orientation val="minMax"/>
          <c:max val="1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900147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'копия для вебинара'!$M$32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'копия для вебинара'!$F$33:$F$38</c:f>
              <c:strCache>
                <c:ptCount val="6"/>
                <c:pt idx="0">
                  <c:v>вся работа</c:v>
                </c:pt>
                <c:pt idx="1">
                  <c:v>ч 1</c:v>
                </c:pt>
                <c:pt idx="2">
                  <c:v>ч 2</c:v>
                </c:pt>
                <c:pt idx="3">
                  <c:v>БУ</c:v>
                </c:pt>
                <c:pt idx="4">
                  <c:v>ПУ</c:v>
                </c:pt>
                <c:pt idx="5">
                  <c:v>ВУ</c:v>
                </c:pt>
              </c:strCache>
            </c:strRef>
          </c:cat>
          <c:val>
            <c:numRef>
              <c:f>'копия для вебинара'!$M$33:$M$38</c:f>
              <c:numCache>
                <c:formatCode>General</c:formatCode>
                <c:ptCount val="6"/>
                <c:pt idx="0">
                  <c:v>65</c:v>
                </c:pt>
                <c:pt idx="1">
                  <c:v>68</c:v>
                </c:pt>
                <c:pt idx="2">
                  <c:v>53</c:v>
                </c:pt>
                <c:pt idx="3">
                  <c:v>71</c:v>
                </c:pt>
                <c:pt idx="4">
                  <c:v>66</c:v>
                </c:pt>
                <c:pt idx="5">
                  <c:v>50</c:v>
                </c:pt>
              </c:numCache>
            </c:numRef>
          </c:val>
        </c:ser>
        <c:ser>
          <c:idx val="1"/>
          <c:order val="1"/>
          <c:tx>
            <c:strRef>
              <c:f>'копия для вебинара'!$G$33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invertIfNegative val="0"/>
          <c:cat>
            <c:strRef>
              <c:f>'копия для вебинара'!$F$33:$F$38</c:f>
              <c:strCache>
                <c:ptCount val="6"/>
                <c:pt idx="0">
                  <c:v>вся работа</c:v>
                </c:pt>
                <c:pt idx="1">
                  <c:v>ч 1</c:v>
                </c:pt>
                <c:pt idx="2">
                  <c:v>ч 2</c:v>
                </c:pt>
                <c:pt idx="3">
                  <c:v>БУ</c:v>
                </c:pt>
                <c:pt idx="4">
                  <c:v>ПУ</c:v>
                </c:pt>
                <c:pt idx="5">
                  <c:v>ВУ</c:v>
                </c:pt>
              </c:strCache>
            </c:strRef>
          </c:cat>
          <c:val>
            <c:numRef>
              <c:f>'копия для вебинара'!$H$33:$H$38</c:f>
              <c:numCache>
                <c:formatCode>0</c:formatCode>
                <c:ptCount val="6"/>
                <c:pt idx="0">
                  <c:v>64.003076923076918</c:v>
                </c:pt>
                <c:pt idx="1">
                  <c:v>69.539047619047608</c:v>
                </c:pt>
                <c:pt idx="2">
                  <c:v>40.751999999999995</c:v>
                </c:pt>
                <c:pt idx="3">
                  <c:v>75.283571428571435</c:v>
                </c:pt>
                <c:pt idx="4">
                  <c:v>54.785555555555554</c:v>
                </c:pt>
                <c:pt idx="5">
                  <c:v>39.013333333333335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037568"/>
        <c:axId val="99039104"/>
      </c:barChart>
      <c:catAx>
        <c:axId val="99037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99039104"/>
        <c:crosses val="autoZero"/>
        <c:auto val="1"/>
        <c:lblAlgn val="ctr"/>
        <c:lblOffset val="100"/>
        <c:noMultiLvlLbl val="0"/>
      </c:catAx>
      <c:valAx>
        <c:axId val="99039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9903756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'[Книга2.xlsx]копия для вебинара'!$H$4</c:f>
              <c:strCache>
                <c:ptCount val="1"/>
                <c:pt idx="0">
                  <c:v>средний</c:v>
                </c:pt>
              </c:strCache>
            </c:strRef>
          </c:tx>
          <c:spPr>
            <a:ln w="41275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'[Книга2.xlsx]копия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'[Книга2.xlsx]копия для вебинара'!$H$26:$H$30</c:f>
              <c:numCache>
                <c:formatCode>0</c:formatCode>
                <c:ptCount val="5"/>
                <c:pt idx="0">
                  <c:v>32.57</c:v>
                </c:pt>
                <c:pt idx="1">
                  <c:v>26.26</c:v>
                </c:pt>
                <c:pt idx="2">
                  <c:v>54.15</c:v>
                </c:pt>
                <c:pt idx="3">
                  <c:v>50.84</c:v>
                </c:pt>
                <c:pt idx="4">
                  <c:v>39.94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'[Книга2.xlsx]копия для вебинара'!$I$4</c:f>
              <c:strCache>
                <c:ptCount val="1"/>
                <c:pt idx="0">
                  <c:v>«2»</c:v>
                </c:pt>
              </c:strCache>
            </c:strRef>
          </c:tx>
          <c:spPr>
            <a:ln w="3492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'[Книга2.xlsx]копия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'[Книга2.xlsx]копия для вебинара'!$I$26:$I$30</c:f>
              <c:numCache>
                <c:formatCode>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11.11</c:v>
                </c:pt>
                <c:pt idx="3">
                  <c:v>7.41</c:v>
                </c:pt>
                <c:pt idx="4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'[Книга2.xlsx]копия для вебинара'!$J$4</c:f>
              <c:strCache>
                <c:ptCount val="1"/>
                <c:pt idx="0">
                  <c:v>«3»</c:v>
                </c:pt>
              </c:strCache>
            </c:strRef>
          </c:tx>
          <c:spPr>
            <a:ln w="38100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'[Книга2.xlsx]копия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'[Книга2.xlsx]копия для вебинара'!$J$26:$J$30</c:f>
              <c:numCache>
                <c:formatCode>0</c:formatCode>
                <c:ptCount val="5"/>
                <c:pt idx="0">
                  <c:v>17.829999999999998</c:v>
                </c:pt>
                <c:pt idx="1">
                  <c:v>7.87</c:v>
                </c:pt>
                <c:pt idx="2">
                  <c:v>41.17</c:v>
                </c:pt>
                <c:pt idx="3">
                  <c:v>33.93</c:v>
                </c:pt>
                <c:pt idx="4">
                  <c:v>24.5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'[Книга2.xlsx]копия для вебинара'!$K$4</c:f>
              <c:strCache>
                <c:ptCount val="1"/>
                <c:pt idx="0">
                  <c:v>«4»</c:v>
                </c:pt>
              </c:strCache>
            </c:strRef>
          </c:tx>
          <c:spPr>
            <a:ln w="38100"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'[Книга2.xlsx]копия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'[Книга2.xlsx]копия для вебинара'!$K$26:$K$30</c:f>
              <c:numCache>
                <c:formatCode>0</c:formatCode>
                <c:ptCount val="5"/>
                <c:pt idx="0">
                  <c:v>34.380000000000003</c:v>
                </c:pt>
                <c:pt idx="1">
                  <c:v>29.77</c:v>
                </c:pt>
                <c:pt idx="2">
                  <c:v>57.77</c:v>
                </c:pt>
                <c:pt idx="3">
                  <c:v>55.28</c:v>
                </c:pt>
                <c:pt idx="4">
                  <c:v>43.79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'[Книга2.xlsx]копия для вебинара'!$L$4</c:f>
              <c:strCache>
                <c:ptCount val="1"/>
                <c:pt idx="0">
                  <c:v>«5»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'[Книга2.xlsx]копия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'[Книга2.xlsx]копия для вебинара'!$L$26:$L$30</c:f>
              <c:numCache>
                <c:formatCode>0</c:formatCode>
                <c:ptCount val="5"/>
                <c:pt idx="0">
                  <c:v>57.81</c:v>
                </c:pt>
                <c:pt idx="1">
                  <c:v>53.91</c:v>
                </c:pt>
                <c:pt idx="2">
                  <c:v>71.48</c:v>
                </c:pt>
                <c:pt idx="3">
                  <c:v>73.7</c:v>
                </c:pt>
                <c:pt idx="4">
                  <c:v>61.33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75584"/>
        <c:axId val="99077120"/>
      </c:lineChart>
      <c:catAx>
        <c:axId val="99075584"/>
        <c:scaling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9077120"/>
        <c:crosses val="autoZero"/>
        <c:auto val="1"/>
        <c:lblAlgn val="ctr"/>
        <c:lblOffset val="100"/>
        <c:noMultiLvlLbl val="0"/>
      </c:catAx>
      <c:valAx>
        <c:axId val="9907712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90755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'копия для вебинара'!$N$24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'копия для вебинара'!$N$26:$N$30</c:f>
              <c:numCache>
                <c:formatCode>0</c:formatCode>
                <c:ptCount val="5"/>
                <c:pt idx="0">
                  <c:v>45.48</c:v>
                </c:pt>
                <c:pt idx="1">
                  <c:v>54</c:v>
                </c:pt>
                <c:pt idx="2">
                  <c:v>68.91</c:v>
                </c:pt>
                <c:pt idx="3">
                  <c:v>56.63</c:v>
                </c:pt>
                <c:pt idx="4">
                  <c:v>41.92</c:v>
                </c:pt>
              </c:numCache>
            </c:numRef>
          </c:val>
        </c:ser>
        <c:ser>
          <c:idx val="1"/>
          <c:order val="1"/>
          <c:tx>
            <c:strRef>
              <c:f>'копия для вебинара'!$H$2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'копия для вебинара'!$E$26:$E$30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'копия для вебинара'!$H$26:$H$30</c:f>
              <c:numCache>
                <c:formatCode>0</c:formatCode>
                <c:ptCount val="5"/>
                <c:pt idx="0">
                  <c:v>32.57</c:v>
                </c:pt>
                <c:pt idx="1">
                  <c:v>26.26</c:v>
                </c:pt>
                <c:pt idx="2">
                  <c:v>54.15</c:v>
                </c:pt>
                <c:pt idx="3">
                  <c:v>50.84</c:v>
                </c:pt>
                <c:pt idx="4">
                  <c:v>39.94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9197696"/>
        <c:axId val="99199232"/>
      </c:barChart>
      <c:catAx>
        <c:axId val="9919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002060"/>
                </a:solidFill>
              </a:defRPr>
            </a:pPr>
            <a:endParaRPr lang="ru-RU"/>
          </a:p>
        </c:txPr>
        <c:crossAx val="99199232"/>
        <c:crosses val="autoZero"/>
        <c:auto val="1"/>
        <c:lblAlgn val="ctr"/>
        <c:lblOffset val="100"/>
        <c:noMultiLvlLbl val="0"/>
      </c:catAx>
      <c:valAx>
        <c:axId val="99199232"/>
        <c:scaling>
          <c:orientation val="minMax"/>
          <c:max val="75"/>
        </c:scaling>
        <c:delete val="1"/>
        <c:axPos val="l"/>
        <c:numFmt formatCode="0" sourceLinked="1"/>
        <c:majorTickMark val="none"/>
        <c:minorTickMark val="none"/>
        <c:tickLblPos val="nextTo"/>
        <c:crossAx val="991976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'2024 тоже для вбинара'!$U$17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вбинара'!$N$19:$N$23</c:f>
              <c:strCache>
                <c:ptCount val="5"/>
                <c:pt idx="0">
                  <c:v>Система, многообразие и эволюция живой природы</c:v>
                </c:pt>
                <c:pt idx="1">
                  <c:v>Человек и его здоровье</c:v>
                </c:pt>
                <c:pt idx="2">
                  <c:v>Биология как наука методы</c:v>
                </c:pt>
                <c:pt idx="3">
                  <c:v>Признаки живых организмов</c:v>
                </c:pt>
                <c:pt idx="4">
                  <c:v>Взаимосвязи организмов и окружающей среды</c:v>
                </c:pt>
              </c:strCache>
            </c:strRef>
          </c:cat>
          <c:val>
            <c:numRef>
              <c:f>'2024 тоже для вбинара'!$U$19:$U$23</c:f>
              <c:numCache>
                <c:formatCode>General</c:formatCode>
                <c:ptCount val="5"/>
                <c:pt idx="0">
                  <c:v>58</c:v>
                </c:pt>
                <c:pt idx="1">
                  <c:v>62</c:v>
                </c:pt>
                <c:pt idx="2">
                  <c:v>75</c:v>
                </c:pt>
                <c:pt idx="3">
                  <c:v>70</c:v>
                </c:pt>
                <c:pt idx="4" formatCode="0">
                  <c:v>73</c:v>
                </c:pt>
              </c:numCache>
            </c:numRef>
          </c:val>
        </c:ser>
        <c:ser>
          <c:idx val="1"/>
          <c:order val="1"/>
          <c:tx>
            <c:strRef>
              <c:f>'2024 тоже для вбинара'!$O$17:$T$17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'2024 тоже для вбинара'!$N$19:$N$23</c:f>
              <c:strCache>
                <c:ptCount val="5"/>
                <c:pt idx="0">
                  <c:v>Система, многообразие и эволюция живой природы</c:v>
                </c:pt>
                <c:pt idx="1">
                  <c:v>Человек и его здоровье</c:v>
                </c:pt>
                <c:pt idx="2">
                  <c:v>Биология как наука методы</c:v>
                </c:pt>
                <c:pt idx="3">
                  <c:v>Признаки живых организмов</c:v>
                </c:pt>
                <c:pt idx="4">
                  <c:v>Взаимосвязи организмов и окружающей среды</c:v>
                </c:pt>
              </c:strCache>
            </c:strRef>
          </c:cat>
          <c:val>
            <c:numRef>
              <c:f>'2024 тоже для вбинара'!$P$19:$P$23</c:f>
              <c:numCache>
                <c:formatCode>0</c:formatCode>
                <c:ptCount val="5"/>
                <c:pt idx="0">
                  <c:v>59.996249999999996</c:v>
                </c:pt>
                <c:pt idx="1">
                  <c:v>69.698750000000004</c:v>
                </c:pt>
                <c:pt idx="2">
                  <c:v>70.546666666666667</c:v>
                </c:pt>
                <c:pt idx="3">
                  <c:v>70.463333333333324</c:v>
                </c:pt>
                <c:pt idx="4">
                  <c:v>74.752499999999998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9381632"/>
        <c:axId val="99383168"/>
      </c:barChart>
      <c:catAx>
        <c:axId val="993816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9383168"/>
        <c:crosses val="autoZero"/>
        <c:auto val="1"/>
        <c:lblAlgn val="ctr"/>
        <c:lblOffset val="100"/>
        <c:noMultiLvlLbl val="0"/>
      </c:catAx>
      <c:valAx>
        <c:axId val="99383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9381632"/>
        <c:crosses val="autoZero"/>
        <c:crossBetween val="between"/>
      </c:valAx>
    </c:plotArea>
    <c:legend>
      <c:legendPos val="b"/>
      <c:layout/>
      <c:overlay val="0"/>
      <c:spPr>
        <a:ln>
          <a:noFill/>
        </a:ln>
      </c:spPr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0.82645</cdr:x>
      <cdr:y>0.53165</cdr:y>
    </cdr:from>
    <cdr:to>
      <cdr:x>0.94622</cdr:x>
      <cdr:y>0.6128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7200800" y="3024336"/>
          <a:ext cx="1043608" cy="4616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accent3">
                  <a:lumMod val="50000"/>
                </a:schemeClr>
              </a:solidFill>
            </a:rPr>
            <a:t>64,7%</a:t>
          </a:r>
          <a:endParaRPr lang="ru-RU" sz="2400" b="1" dirty="0">
            <a:solidFill>
              <a:schemeClr val="accent3">
                <a:lumMod val="50000"/>
              </a:schemeClr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2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5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9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6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8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41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9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0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3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A95C4-0287-404B-B2FA-19E6DB28A819}" type="datetimeFigureOut">
              <a:rPr lang="ru-RU" smtClean="0"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0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2.wdp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5.wdp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7" Type="http://schemas.microsoft.com/office/2007/relationships/hdphoto" Target="../media/hdphoto19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microsoft.com/office/2007/relationships/hdphoto" Target="../media/hdphoto18.wdp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microsoft.com/office/2007/relationships/hdphoto" Target="../media/hdphoto21.wdp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3.wdp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5.wdp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7.wdp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9.wdp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hdphoto" Target="../media/hdphoto30.wdp"/><Relationship Id="rId7" Type="http://schemas.microsoft.com/office/2007/relationships/hdphoto" Target="../media/hdphoto32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microsoft.com/office/2007/relationships/hdphoto" Target="../media/hdphoto31.wdp"/><Relationship Id="rId4" Type="http://schemas.openxmlformats.org/officeDocument/2006/relationships/image" Target="../media/image38.png"/><Relationship Id="rId9" Type="http://schemas.microsoft.com/office/2007/relationships/hdphoto" Target="../media/hdphoto33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5.wdp"/><Relationship Id="rId5" Type="http://schemas.openxmlformats.org/officeDocument/2006/relationships/image" Target="../media/image43.png"/><Relationship Id="rId4" Type="http://schemas.microsoft.com/office/2007/relationships/hdphoto" Target="../media/hdphoto34.wdp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hdphoto" Target="../media/hdphoto36.wdp"/><Relationship Id="rId7" Type="http://schemas.microsoft.com/office/2007/relationships/hdphoto" Target="../media/hdphoto38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microsoft.com/office/2007/relationships/hdphoto" Target="../media/hdphoto37.wdp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microsoft.com/office/2007/relationships/hdphoto" Target="../media/hdphoto39.wdp"/><Relationship Id="rId7" Type="http://schemas.microsoft.com/office/2007/relationships/hdphoto" Target="../media/hdphoto4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microsoft.com/office/2007/relationships/hdphoto" Target="../media/hdphoto40.wdp"/><Relationship Id="rId4" Type="http://schemas.openxmlformats.org/officeDocument/2006/relationships/image" Target="../media/image48.png"/><Relationship Id="rId9" Type="http://schemas.microsoft.com/office/2007/relationships/hdphoto" Target="../media/hdphoto42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3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096344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Совершенствование преподавания биологии на основе результатов ОГЭ 2024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4653136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dirty="0"/>
              <a:t>И.А. Петрова, председатель </a:t>
            </a:r>
            <a:endParaRPr lang="ru-RU" b="1" dirty="0"/>
          </a:p>
          <a:p>
            <a:pPr hangingPunct="0"/>
            <a:r>
              <a:rPr lang="ru-RU" dirty="0"/>
              <a:t>ПК </a:t>
            </a:r>
            <a:r>
              <a:rPr lang="ru-RU" dirty="0" smtClean="0"/>
              <a:t>ОГЭ </a:t>
            </a:r>
            <a:r>
              <a:rPr lang="ru-RU" dirty="0"/>
              <a:t>по биологии, </a:t>
            </a:r>
            <a:r>
              <a:rPr lang="ru-RU" dirty="0" err="1"/>
              <a:t>к.п.н</a:t>
            </a:r>
            <a:r>
              <a:rPr lang="ru-RU" dirty="0"/>
              <a:t>.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4192" y="5421612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71800" y="393305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20.09.2024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16.00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Динамика  результатов  ОГЭ по типам ОО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5998"/>
            <a:ext cx="8738247" cy="351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527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ОО с самыми высокими результатами ОГЭ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9036496" cy="4983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3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ОО с самыми низкими результатами ОГЭ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6" y="1689240"/>
            <a:ext cx="9066753" cy="25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74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 отдельных заданий 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" y="1412776"/>
            <a:ext cx="9143119" cy="271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3988" y="4509119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Не попали в прогнозируемый интервал </a:t>
            </a:r>
            <a:endParaRPr lang="ru-RU" sz="2400" dirty="0"/>
          </a:p>
          <a:p>
            <a:r>
              <a:rPr lang="ru-RU" sz="2400" b="1" i="1" dirty="0">
                <a:solidFill>
                  <a:srgbClr val="FF0000"/>
                </a:solidFill>
              </a:rPr>
              <a:t>В группе «3» - </a:t>
            </a:r>
            <a:r>
              <a:rPr lang="ru-RU" sz="2400" b="1" dirty="0">
                <a:solidFill>
                  <a:srgbClr val="FF0000"/>
                </a:solidFill>
              </a:rPr>
              <a:t>1,3,5,8,12,15 (БУ), 18 (ПУ), 23 (ВУ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В группе «4», «5» и во всей выборке  - нет таких заданий 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Ср. % выполнения отдельных заданий ОГЭ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733256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Лучше всего (вся выборка) – 2,6,14 (БУ), 7 (ПУ), 25 (ВУ) </a:t>
            </a:r>
          </a:p>
          <a:p>
            <a:r>
              <a:rPr lang="ru-RU" sz="2000" dirty="0" smtClean="0"/>
              <a:t>Хуже </a:t>
            </a:r>
            <a:r>
              <a:rPr lang="ru-RU" sz="2000" dirty="0"/>
              <a:t>всего (вся выборка) –  5,12 (БУ), 18, 22(ПУ) 23 (ВУ)</a:t>
            </a:r>
          </a:p>
          <a:p>
            <a:endParaRPr lang="ru-RU" sz="2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055785"/>
              </p:ext>
            </p:extLst>
          </p:nvPr>
        </p:nvGraphicFramePr>
        <p:xfrm>
          <a:off x="107504" y="620688"/>
          <a:ext cx="885698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35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Ср % выполнения групп заданий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5511503"/>
              </p:ext>
            </p:extLst>
          </p:nvPr>
        </p:nvGraphicFramePr>
        <p:xfrm>
          <a:off x="395536" y="908720"/>
          <a:ext cx="813690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6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ЛЕГКИЕ  ЗАДАНИЯ ЧАСТИ </a:t>
            </a:r>
            <a:r>
              <a:rPr lang="ru-RU" sz="3200" b="1" dirty="0" smtClean="0">
                <a:solidFill>
                  <a:schemeClr val="bg1"/>
                </a:solidFill>
              </a:rPr>
              <a:t>1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4058" y="627037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8" y="836712"/>
            <a:ext cx="7341564" cy="21899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95178"/>
              </p:ext>
            </p:extLst>
          </p:nvPr>
        </p:nvGraphicFramePr>
        <p:xfrm>
          <a:off x="5205187" y="3026667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9" y="3231404"/>
            <a:ext cx="4531583" cy="360118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90294"/>
              </p:ext>
            </p:extLst>
          </p:nvPr>
        </p:nvGraphicFramePr>
        <p:xfrm>
          <a:off x="5076056" y="5157192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149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ЛЕГКИЕ ЗАДАНИЯ ЧАСТИ </a:t>
            </a:r>
            <a:r>
              <a:rPr lang="ru-RU" sz="3200" b="1" dirty="0" smtClean="0">
                <a:solidFill>
                  <a:schemeClr val="bg1"/>
                </a:solidFill>
              </a:rPr>
              <a:t>1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9807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БУ</a:t>
            </a:r>
            <a:r>
              <a:rPr lang="ru-RU" sz="2400" dirty="0">
                <a:solidFill>
                  <a:srgbClr val="C00000"/>
                </a:solidFill>
              </a:rPr>
              <a:t>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9" y="516135"/>
            <a:ext cx="4834003" cy="2900402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612850"/>
              </p:ext>
            </p:extLst>
          </p:nvPr>
        </p:nvGraphicFramePr>
        <p:xfrm>
          <a:off x="5255568" y="1628800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</a:rPr>
                        <a:t>98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64088" y="79606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ВВЕДЕНО В 2023</a:t>
            </a:r>
            <a:endParaRPr lang="ru-RU" b="1" dirty="0">
              <a:solidFill>
                <a:srgbClr val="CC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2555" y="40770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2024</a:t>
            </a:r>
            <a:endParaRPr lang="ru-RU" b="1" dirty="0">
              <a:solidFill>
                <a:srgbClr val="CC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0" y="3494649"/>
            <a:ext cx="4764451" cy="3394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79381"/>
              </p:ext>
            </p:extLst>
          </p:nvPr>
        </p:nvGraphicFramePr>
        <p:xfrm>
          <a:off x="5255568" y="5191857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907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ЛЕГКИЕ ЗАДАНИЯ ЧАСТИ 1 ОГЭ 2024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354960"/>
              </p:ext>
            </p:extLst>
          </p:nvPr>
        </p:nvGraphicFramePr>
        <p:xfrm>
          <a:off x="5148064" y="5536411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71" y="764704"/>
            <a:ext cx="8169740" cy="418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106999" y="980727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92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16415" y="980727"/>
            <a:ext cx="942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-7505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ТРУДНЫЕ   ЗАДАНИЯ  ЧАСТИ </a:t>
            </a:r>
            <a:r>
              <a:rPr lang="ru-RU" sz="3200" b="1" dirty="0">
                <a:solidFill>
                  <a:schemeClr val="bg1"/>
                </a:solidFill>
              </a:rPr>
              <a:t>1 ОГЭ 2024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81" y="764704"/>
            <a:ext cx="7925218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355703"/>
              </p:ext>
            </p:extLst>
          </p:nvPr>
        </p:nvGraphicFramePr>
        <p:xfrm>
          <a:off x="5004048" y="2348880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5" y="3933056"/>
            <a:ext cx="7928513" cy="2113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291671"/>
              </p:ext>
            </p:extLst>
          </p:nvPr>
        </p:nvGraphicFramePr>
        <p:xfrm>
          <a:off x="5148064" y="5536411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99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СТРУКТУРА КИМ 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570236" cy="374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2" y="4725144"/>
            <a:ext cx="8544494" cy="140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739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149821"/>
              </p:ext>
            </p:extLst>
          </p:nvPr>
        </p:nvGraphicFramePr>
        <p:xfrm>
          <a:off x="4825005" y="5017178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901743" y="70425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ТРУДНЫЕ   ЗАДАНИЯ ЧАСТИ </a:t>
            </a:r>
            <a:r>
              <a:rPr lang="ru-RU" sz="3200" b="1" dirty="0">
                <a:solidFill>
                  <a:schemeClr val="bg1"/>
                </a:solidFill>
              </a:rPr>
              <a:t>1 ОГЭ 2024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93" y="1484784"/>
            <a:ext cx="891177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668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РЕЗУЛЬТАТЫ ВЫПОЛНЕНИ ЧАСТИ 2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518876"/>
              </p:ext>
            </p:extLst>
          </p:nvPr>
        </p:nvGraphicFramePr>
        <p:xfrm>
          <a:off x="323528" y="1165920"/>
          <a:ext cx="8280920" cy="51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0363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РЕЗУЛЬТАТЫ ВЫПОЛНЕНИ ЧАСТИ 2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84621"/>
              </p:ext>
            </p:extLst>
          </p:nvPr>
        </p:nvGraphicFramePr>
        <p:xfrm>
          <a:off x="621128" y="1196752"/>
          <a:ext cx="7901743" cy="4510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6518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63688" y="58052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98026"/>
              </p:ext>
            </p:extLst>
          </p:nvPr>
        </p:nvGraphicFramePr>
        <p:xfrm>
          <a:off x="5004048" y="5590406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5868144" y="1736641"/>
            <a:ext cx="3061970" cy="178625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Объяснять роль биологии в формировании современной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ЕНКМ, в практической деятельности людей. Распознавать и описывать на рисунках (изображениях) признаки строения 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биологических объектов на разных уровнях организации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живого.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ЗАДАНИЯ ЧАСТИ 2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72107"/>
            <a:ext cx="8208912" cy="93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4337" y="1839117"/>
            <a:ext cx="2340773" cy="2309963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3" y="4365131"/>
            <a:ext cx="6967182" cy="125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976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63688" y="58052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32567"/>
              </p:ext>
            </p:extLst>
          </p:nvPr>
        </p:nvGraphicFramePr>
        <p:xfrm>
          <a:off x="5004048" y="5590406"/>
          <a:ext cx="3888432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2108"/>
                <a:gridCol w="809120"/>
                <a:gridCol w="890615"/>
                <a:gridCol w="1216589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ЗАДАНИЯ ЧАСТИ 2 ОГЭ 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44425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2564904"/>
            <a:ext cx="2664295" cy="1944215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461456"/>
            <a:ext cx="5616624" cy="71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299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22.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3537011"/>
            <a:ext cx="1332147" cy="97210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836712"/>
            <a:ext cx="8640960" cy="554461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1. Наглядность на уроке</a:t>
            </a:r>
            <a:r>
              <a:rPr lang="ru-RU" dirty="0" smtClean="0"/>
              <a:t>, б</a:t>
            </a:r>
            <a:r>
              <a:rPr lang="ru-RU" sz="2800" dirty="0" smtClean="0"/>
              <a:t>аза рисунков (агротех. приемов, заболеваний, паразитов, организмов разных царств, органов человека и т.д. )</a:t>
            </a:r>
          </a:p>
          <a:p>
            <a:pPr marL="0" indent="0">
              <a:buNone/>
            </a:pPr>
            <a:r>
              <a:rPr lang="ru-RU" sz="2800" dirty="0" smtClean="0"/>
              <a:t>2. Отработать все рисунки открытой базы КИМ ОГЭ ФИПИ</a:t>
            </a:r>
          </a:p>
          <a:p>
            <a:pPr marL="0" indent="0">
              <a:buNone/>
            </a:pPr>
            <a:r>
              <a:rPr lang="ru-RU" sz="2800" dirty="0" smtClean="0"/>
              <a:t>3. Учить работать с рисунками из учебника</a:t>
            </a:r>
          </a:p>
          <a:p>
            <a:pPr marL="0" indent="0">
              <a:buNone/>
            </a:pPr>
            <a:r>
              <a:rPr lang="ru-RU" sz="2800" dirty="0" smtClean="0"/>
              <a:t>через систему вопросов </a:t>
            </a:r>
          </a:p>
          <a:p>
            <a:pPr marL="0" indent="0">
              <a:buNone/>
            </a:pPr>
            <a:r>
              <a:rPr lang="ru-RU" sz="2800" dirty="0" smtClean="0"/>
              <a:t>4. Учить учащихся задавать вопросы к рисунку</a:t>
            </a:r>
            <a:endParaRPr lang="ru-RU" sz="2800" dirty="0"/>
          </a:p>
        </p:txBody>
      </p:sp>
      <p:pic>
        <p:nvPicPr>
          <p:cNvPr id="13" name="Рисунок 12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6016" y="5085184"/>
            <a:ext cx="3257550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86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22.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769294"/>
            <a:ext cx="8640960" cy="55446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Вопросы к рисунку</a:t>
            </a:r>
          </a:p>
          <a:p>
            <a:pPr marL="0" indent="0">
              <a:buNone/>
            </a:pPr>
            <a:r>
              <a:rPr lang="ru-RU" sz="2800" dirty="0" smtClean="0"/>
              <a:t>Что мы видим на рисунке (опиши)?</a:t>
            </a:r>
          </a:p>
          <a:p>
            <a:pPr marL="0" indent="0">
              <a:buNone/>
            </a:pPr>
            <a:r>
              <a:rPr lang="ru-RU" sz="2800" dirty="0" smtClean="0"/>
              <a:t>Сколько растений в лотках? </a:t>
            </a:r>
          </a:p>
          <a:p>
            <a:pPr marL="0" indent="0">
              <a:buNone/>
            </a:pPr>
            <a:r>
              <a:rPr lang="ru-RU" sz="2800" dirty="0" smtClean="0"/>
              <a:t>Сколько почвы им достается?</a:t>
            </a:r>
          </a:p>
          <a:p>
            <a:pPr marL="0" indent="0">
              <a:buNone/>
            </a:pPr>
            <a:r>
              <a:rPr lang="ru-RU" sz="2800" dirty="0" smtClean="0"/>
              <a:t>У каких растений лучше условия? </a:t>
            </a:r>
          </a:p>
          <a:p>
            <a:pPr marL="0" indent="0">
              <a:buNone/>
            </a:pPr>
            <a:r>
              <a:rPr lang="ru-RU" sz="2800" dirty="0" smtClean="0"/>
              <a:t>Почему?</a:t>
            </a:r>
          </a:p>
          <a:p>
            <a:pPr marL="0" indent="0">
              <a:buNone/>
            </a:pPr>
            <a:r>
              <a:rPr lang="ru-RU" sz="2800" dirty="0" smtClean="0"/>
              <a:t>Как называется этот прием? </a:t>
            </a:r>
          </a:p>
          <a:p>
            <a:pPr marL="0" indent="0">
              <a:buNone/>
            </a:pPr>
            <a:r>
              <a:rPr lang="ru-RU" sz="2800" dirty="0" smtClean="0"/>
              <a:t>Дайте название приему?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Отрабатывать в 5 классе. </a:t>
            </a:r>
          </a:p>
          <a:p>
            <a:pPr marL="0" indent="0">
              <a:buNone/>
            </a:pPr>
            <a:r>
              <a:rPr lang="ru-RU" sz="2800" dirty="0" smtClean="0"/>
              <a:t>Не игнорировать ни одного рисунка в учебнике!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3" name="Рисунок 12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8327" y="1052736"/>
            <a:ext cx="3257550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43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67936" y="731781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58227"/>
              </p:ext>
            </p:extLst>
          </p:nvPr>
        </p:nvGraphicFramePr>
        <p:xfrm>
          <a:off x="4588987" y="5667375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26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19149"/>
            <a:ext cx="8818949" cy="311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33" y="4059985"/>
            <a:ext cx="8229097" cy="1034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Надпись 2"/>
          <p:cNvSpPr txBox="1">
            <a:spLocks noChangeArrowheads="1"/>
          </p:cNvSpPr>
          <p:nvPr/>
        </p:nvSpPr>
        <p:spPr bwMode="auto">
          <a:xfrm>
            <a:off x="1259632" y="5229200"/>
            <a:ext cx="2562225" cy="14351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Использовать научные методы с целью изучения биологических объектов, явлений и процессов: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наблюдение, описание, проведение несложных биологических экспериментов</a:t>
            </a:r>
            <a:endParaRPr lang="ru-RU" sz="11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68208" y="3702223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59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67936" y="50094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285258"/>
              </p:ext>
            </p:extLst>
          </p:nvPr>
        </p:nvGraphicFramePr>
        <p:xfrm>
          <a:off x="4588987" y="5667375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26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9" y="962613"/>
            <a:ext cx="8875902" cy="296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9" y="4221088"/>
            <a:ext cx="8623849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261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67936" y="731781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61080"/>
              </p:ext>
            </p:extLst>
          </p:nvPr>
        </p:nvGraphicFramePr>
        <p:xfrm>
          <a:off x="4588987" y="5667375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26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52" y="1193446"/>
            <a:ext cx="9172252" cy="30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02954"/>
            <a:ext cx="7812360" cy="122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51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СТРУКТУРА КИМ 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7174" y="720497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4 варианта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7039" y="842227"/>
            <a:ext cx="420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Изменений с сравнении с КИМ 2023 нет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3" y="1228287"/>
            <a:ext cx="7859753" cy="121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86" y="2564904"/>
            <a:ext cx="8351078" cy="160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42" y="4293096"/>
            <a:ext cx="8140610" cy="136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6754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23.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769294"/>
            <a:ext cx="8640960" cy="5544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Визуализация условия задачи на основе реального опыта ИД:</a:t>
            </a:r>
          </a:p>
          <a:p>
            <a:r>
              <a:rPr lang="ru-RU" sz="2800" dirty="0" smtClean="0"/>
              <a:t>Л.Р. (внеурочные занятия, групповая работа)</a:t>
            </a:r>
          </a:p>
          <a:p>
            <a:r>
              <a:rPr lang="ru-RU" sz="2800" dirty="0" smtClean="0"/>
              <a:t>Внеурочная ИД</a:t>
            </a:r>
          </a:p>
          <a:p>
            <a:pPr marL="514350" indent="-514350">
              <a:buAutoNum type="arabicPeriod"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Опыт решения заданий 23</a:t>
            </a:r>
          </a:p>
          <a:p>
            <a:pPr marL="0" indent="0">
              <a:buNone/>
            </a:pPr>
            <a:r>
              <a:rPr lang="ru-RU" sz="2800" dirty="0" smtClean="0"/>
              <a:t>Обсуждение описаний реальных исследований: </a:t>
            </a:r>
          </a:p>
          <a:p>
            <a:pPr marL="0" indent="0">
              <a:buNone/>
            </a:pPr>
            <a:r>
              <a:rPr lang="ru-RU" sz="2800" dirty="0" smtClean="0"/>
              <a:t>цель, объект, предмет, условия, результаты, выводы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98826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7" y="684247"/>
            <a:ext cx="9324528" cy="215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039" y="2792338"/>
            <a:ext cx="6857445" cy="11095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813356" y="501317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ВУ</a:t>
            </a: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46" y="4095511"/>
            <a:ext cx="8575381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05" y="5840929"/>
            <a:ext cx="4536504" cy="78320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769241"/>
              </p:ext>
            </p:extLst>
          </p:nvPr>
        </p:nvGraphicFramePr>
        <p:xfrm>
          <a:off x="4588987" y="5667375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54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765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24.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769294"/>
            <a:ext cx="8640960" cy="55446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 smtClean="0"/>
              <a:t>Формирование смыслового чтения</a:t>
            </a:r>
          </a:p>
          <a:p>
            <a:r>
              <a:rPr lang="ru-RU" sz="2800" dirty="0" smtClean="0"/>
              <a:t>Текст учебника, научно-популярный текст, «научный» описание реальных исследований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 smtClean="0"/>
              <a:t>Система усложняющихся вопросов к тексту:</a:t>
            </a:r>
          </a:p>
          <a:p>
            <a:pPr marL="400050" lvl="1" indent="0">
              <a:buNone/>
            </a:pPr>
            <a:r>
              <a:rPr lang="ru-RU" sz="2400" dirty="0" smtClean="0"/>
              <a:t>О чем говориться в тексте?</a:t>
            </a:r>
          </a:p>
          <a:p>
            <a:pPr marL="400050" lvl="1" indent="0">
              <a:buNone/>
            </a:pPr>
            <a:r>
              <a:rPr lang="ru-RU" sz="2400" dirty="0" smtClean="0"/>
              <a:t>Что говориться в тексте об этом?</a:t>
            </a:r>
          </a:p>
          <a:p>
            <a:pPr marL="400050" lvl="1" indent="0">
              <a:buNone/>
            </a:pPr>
            <a:r>
              <a:rPr lang="ru-RU" sz="2400" dirty="0" smtClean="0"/>
              <a:t>Частные вопросы к отдельным абзацам?</a:t>
            </a:r>
          </a:p>
          <a:p>
            <a:pPr marL="400050" lvl="1" indent="0">
              <a:buNone/>
            </a:pPr>
            <a:r>
              <a:rPr lang="ru-RU" sz="2400" dirty="0" smtClean="0"/>
              <a:t>План</a:t>
            </a:r>
          </a:p>
          <a:p>
            <a:pPr marL="400050" lvl="1" indent="0">
              <a:buNone/>
            </a:pPr>
            <a:r>
              <a:rPr lang="ru-RU" sz="2400" dirty="0" smtClean="0"/>
              <a:t>Озаглавьте текст</a:t>
            </a:r>
          </a:p>
          <a:p>
            <a:pPr marL="400050" lvl="1" indent="0">
              <a:buNone/>
            </a:pPr>
            <a:r>
              <a:rPr lang="ru-RU" sz="2400" dirty="0" smtClean="0"/>
              <a:t>Прогностические вопросы </a:t>
            </a:r>
            <a:r>
              <a:rPr lang="ru-RU" sz="2400" dirty="0"/>
              <a:t>к </a:t>
            </a:r>
            <a:r>
              <a:rPr lang="ru-RU" sz="2400" dirty="0" smtClean="0"/>
              <a:t>названию и поиск ответов на них в тексте</a:t>
            </a:r>
          </a:p>
          <a:p>
            <a:pPr marL="400050" lvl="1" indent="0">
              <a:buNone/>
            </a:pPr>
            <a:r>
              <a:rPr lang="ru-RU" sz="2400" dirty="0" smtClean="0"/>
              <a:t>Придумайте вопросы к тексту</a:t>
            </a:r>
          </a:p>
          <a:p>
            <a:r>
              <a:rPr lang="ru-RU" sz="2800" dirty="0" smtClean="0"/>
              <a:t>Тонкие и толстые вопросы</a:t>
            </a:r>
          </a:p>
          <a:p>
            <a:pPr marL="0" indent="0">
              <a:buNone/>
            </a:pPr>
            <a:r>
              <a:rPr lang="ru-RU" sz="2800" b="1" dirty="0" smtClean="0"/>
              <a:t>Отработать все тексты в базе ФИПИ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796784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" y="584598"/>
            <a:ext cx="1152525" cy="266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173" y="988484"/>
            <a:ext cx="5832648" cy="299079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" y="4221088"/>
            <a:ext cx="8930175" cy="14024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22212"/>
              </p:ext>
            </p:extLst>
          </p:nvPr>
        </p:nvGraphicFramePr>
        <p:xfrm>
          <a:off x="4588987" y="5667375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51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876256" y="1721998"/>
            <a:ext cx="2267744" cy="147732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Умение  работать  со  </a:t>
            </a:r>
            <a:r>
              <a:rPr lang="ru-RU" dirty="0" smtClean="0">
                <a:solidFill>
                  <a:schemeClr val="bg1"/>
                </a:solidFill>
              </a:rPr>
              <a:t>статистическими  </a:t>
            </a:r>
            <a:r>
              <a:rPr lang="ru-RU" dirty="0">
                <a:solidFill>
                  <a:schemeClr val="bg1"/>
                </a:solidFill>
              </a:rPr>
              <a:t>данными,  представленными </a:t>
            </a:r>
          </a:p>
          <a:p>
            <a:r>
              <a:rPr lang="ru-RU" dirty="0">
                <a:solidFill>
                  <a:schemeClr val="bg1"/>
                </a:solidFill>
              </a:rPr>
              <a:t>в табличной форме </a:t>
            </a:r>
          </a:p>
        </p:txBody>
      </p:sp>
    </p:spTree>
    <p:extLst>
      <p:ext uri="{BB962C8B-B14F-4D97-AF65-F5344CB8AC3E}">
        <p14:creationId xmlns:p14="http://schemas.microsoft.com/office/powerpoint/2010/main" val="8067332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3140968"/>
            <a:ext cx="5256584" cy="3430384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10" y="1927126"/>
            <a:ext cx="7608991" cy="121384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" y="851297"/>
            <a:ext cx="9018086" cy="97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3779912" y="3140968"/>
            <a:ext cx="1368152" cy="28803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" y="584598"/>
            <a:ext cx="1152525" cy="266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759782"/>
              </p:ext>
            </p:extLst>
          </p:nvPr>
        </p:nvGraphicFramePr>
        <p:xfrm>
          <a:off x="4463988" y="5695969"/>
          <a:ext cx="4555014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644"/>
                <a:gridCol w="1115934"/>
                <a:gridCol w="1043290"/>
                <a:gridCol w="1425146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Среднее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«3»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«4»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«5»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 smtClean="0">
                          <a:effectLst/>
                          <a:latin typeface="+mn-lt"/>
                        </a:rPr>
                        <a:t>51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2642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25.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769294"/>
            <a:ext cx="8640960" cy="5544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Формирование умения получать информацию из схем, графиков, таблиц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dirty="0" smtClean="0"/>
              <a:t>Реальный опыт построения </a:t>
            </a:r>
            <a:r>
              <a:rPr lang="ru-RU" sz="2800" dirty="0" err="1" smtClean="0"/>
              <a:t>с,г,т</a:t>
            </a:r>
            <a:r>
              <a:rPr lang="ru-RU" sz="2800" dirty="0" smtClean="0"/>
              <a:t> (</a:t>
            </a:r>
            <a:r>
              <a:rPr lang="ru-RU" sz="2800" dirty="0" err="1" smtClean="0"/>
              <a:t>л.р</a:t>
            </a:r>
            <a:r>
              <a:rPr lang="ru-RU" sz="2800" dirty="0" smtClean="0"/>
              <a:t>, </a:t>
            </a:r>
            <a:r>
              <a:rPr lang="ru-RU" sz="2800" dirty="0" err="1" smtClean="0"/>
              <a:t>п.р</a:t>
            </a:r>
            <a:r>
              <a:rPr lang="ru-RU" sz="2800" dirty="0" smtClean="0"/>
              <a:t>, работа с учебником)</a:t>
            </a:r>
          </a:p>
          <a:p>
            <a:r>
              <a:rPr lang="ru-RU" sz="2800" dirty="0" smtClean="0"/>
              <a:t>Система усложняющихся вопросов к готовым </a:t>
            </a:r>
            <a:r>
              <a:rPr lang="ru-RU" sz="2800" dirty="0" err="1" smtClean="0"/>
              <a:t>с,г,т</a:t>
            </a:r>
            <a:endParaRPr lang="ru-RU" sz="2800" dirty="0" smtClean="0"/>
          </a:p>
          <a:p>
            <a:r>
              <a:rPr lang="ru-RU" sz="2800" dirty="0" smtClean="0"/>
              <a:t>Тонкие и толстые вопросы</a:t>
            </a:r>
          </a:p>
          <a:p>
            <a:r>
              <a:rPr lang="ru-RU" sz="2800" dirty="0" smtClean="0"/>
              <a:t>Не игнорировать </a:t>
            </a:r>
            <a:r>
              <a:rPr lang="ru-RU" sz="2800" dirty="0" err="1" smtClean="0"/>
              <a:t>с,г,т</a:t>
            </a:r>
            <a:r>
              <a:rPr lang="ru-RU" sz="2800" dirty="0" smtClean="0"/>
              <a:t> в учебнике, все отрабатывать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b="1" dirty="0" smtClean="0"/>
              <a:t>Отработать все </a:t>
            </a:r>
            <a:r>
              <a:rPr lang="ru-RU" sz="2800" b="1" dirty="0" err="1" smtClean="0"/>
              <a:t>с,г,т</a:t>
            </a:r>
            <a:r>
              <a:rPr lang="ru-RU" sz="2800" b="1" dirty="0" smtClean="0"/>
              <a:t>  из базы ФИПИ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98219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ЗАДАНИЯ ЧАСТИ 2 ОГЭ 2024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" y="666385"/>
            <a:ext cx="9165167" cy="181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96" y="2696076"/>
            <a:ext cx="7815503" cy="61995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4" y="3367012"/>
            <a:ext cx="9036496" cy="241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27" y="6006247"/>
            <a:ext cx="7625004" cy="6066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Надпись 2"/>
          <p:cNvSpPr txBox="1">
            <a:spLocks noChangeArrowheads="1"/>
          </p:cNvSpPr>
          <p:nvPr/>
        </p:nvSpPr>
        <p:spPr bwMode="auto">
          <a:xfrm>
            <a:off x="6309857" y="30248"/>
            <a:ext cx="2870200" cy="154114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Решать учебные </a:t>
            </a:r>
            <a:r>
              <a:rPr lang="ru-RU" sz="1200" b="1" dirty="0" err="1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био</a:t>
            </a:r>
            <a:r>
              <a:rPr lang="ru-RU" sz="12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 задачи:</a:t>
            </a:r>
            <a:endParaRPr lang="ru-RU" sz="11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проводить качественные и количественные расчёты,</a:t>
            </a:r>
            <a:endParaRPr lang="ru-RU" sz="11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делать выводы на основании полученных результатов.</a:t>
            </a:r>
            <a:endParaRPr lang="ru-RU" sz="11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Умение обосновывать необходимость рационального и здорового питания</a:t>
            </a:r>
            <a:endParaRPr lang="ru-RU" sz="11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09857" y="4797152"/>
            <a:ext cx="1142463" cy="0"/>
          </a:xfrm>
          <a:prstGeom prst="line">
            <a:avLst/>
          </a:prstGeom>
          <a:ln w="28575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1027" y="5229200"/>
            <a:ext cx="1367052" cy="0"/>
          </a:xfrm>
          <a:prstGeom prst="line">
            <a:avLst/>
          </a:prstGeom>
          <a:ln w="28575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713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B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ЗАДАНИЕ 26. РЕКОМЕНДАЦИЯ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536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Учить решать расчетные задачи</a:t>
            </a:r>
          </a:p>
          <a:p>
            <a:pPr marL="0" indent="0">
              <a:buNone/>
            </a:pPr>
            <a:r>
              <a:rPr lang="ru-RU" sz="2800" b="1" dirty="0" smtClean="0"/>
              <a:t>Отработать все задачи 26 в базе ФИПИ</a:t>
            </a:r>
          </a:p>
          <a:p>
            <a:pPr marL="0" indent="0">
              <a:buNone/>
            </a:pPr>
            <a:r>
              <a:rPr lang="ru-RU" sz="2800" b="1" dirty="0" smtClean="0"/>
              <a:t>Учить биологию, что бы отвечать на 3 вопрос.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06427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УСВОЕНИЕ СОДЕРЖАНИЯ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438171"/>
              </p:ext>
            </p:extLst>
          </p:nvPr>
        </p:nvGraphicFramePr>
        <p:xfrm>
          <a:off x="0" y="908720"/>
          <a:ext cx="88204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3727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Предметные умения/виды деятельности с предметным содержанием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470729"/>
              </p:ext>
            </p:extLst>
          </p:nvPr>
        </p:nvGraphicFramePr>
        <p:xfrm>
          <a:off x="-180528" y="1268760"/>
          <a:ext cx="943304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760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УЧАСТНИКИ 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620688"/>
            <a:ext cx="7848872" cy="266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34" y="3068960"/>
            <a:ext cx="8337931" cy="103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7128792" cy="204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6691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Метапредметные умения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18861"/>
              </p:ext>
            </p:extLst>
          </p:nvPr>
        </p:nvGraphicFramePr>
        <p:xfrm>
          <a:off x="251520" y="1124744"/>
          <a:ext cx="8712968" cy="4113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1720" y="5396152"/>
            <a:ext cx="1800200" cy="369332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№ 4,6,13,21,23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44543" y="4663978"/>
            <a:ext cx="1512168" cy="369332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№ 7,24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343800" y="5419389"/>
            <a:ext cx="1800200" cy="369332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№ 4,13,25,26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67944" y="5765484"/>
            <a:ext cx="1800200" cy="646331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№ 4,7,13, 24,25,26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4832399"/>
            <a:ext cx="1512168" cy="369332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№ 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105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ЛУЧШЕ ВСЕГО УСВЕНО УСВОЕНО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3"/>
            <a:ext cx="8964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Знания: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Раздел «Взаимосвязи </a:t>
            </a:r>
            <a:r>
              <a:rPr lang="ru-RU" sz="2400" dirty="0"/>
              <a:t>организмов и окружающей среды</a:t>
            </a:r>
            <a:r>
              <a:rPr lang="ru-RU" sz="2400" dirty="0" smtClean="0"/>
              <a:t>» (75%)</a:t>
            </a:r>
            <a:endParaRPr lang="ru-RU" sz="2400" dirty="0"/>
          </a:p>
          <a:p>
            <a:endParaRPr lang="ru-RU" sz="2800" b="1" dirty="0" smtClean="0">
              <a:solidFill>
                <a:srgbClr val="00B050"/>
              </a:solidFill>
            </a:endParaRPr>
          </a:p>
          <a:p>
            <a:r>
              <a:rPr lang="ru-RU" sz="2800" b="1" dirty="0" smtClean="0">
                <a:solidFill>
                  <a:srgbClr val="00B050"/>
                </a:solidFill>
              </a:rPr>
              <a:t>Умения: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анализировать биологическую информацию, представленную на графиках и </a:t>
            </a:r>
            <a:r>
              <a:rPr lang="ru-RU" sz="2400" dirty="0" smtClean="0"/>
              <a:t>схемах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 </a:t>
            </a:r>
            <a:r>
              <a:rPr lang="ru-RU" sz="2400" dirty="0"/>
              <a:t>выполнять задания с множественным выбором, устанавливать принадлежность живых организмов к определенному царству (задание 2, 92%),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распознавать </a:t>
            </a:r>
            <a:r>
              <a:rPr lang="ru-RU" sz="2400" dirty="0"/>
              <a:t>на рисунках органы человека (задание 14, 89</a:t>
            </a:r>
            <a:r>
              <a:rPr lang="ru-RU" sz="2400" dirty="0" smtClean="0"/>
              <a:t>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распознавать на </a:t>
            </a:r>
            <a:r>
              <a:rPr lang="ru-RU" sz="2400" dirty="0" smtClean="0"/>
              <a:t>рисунках </a:t>
            </a:r>
            <a:r>
              <a:rPr lang="ru-RU" sz="2400" dirty="0"/>
              <a:t>биологические приборы (задание 6, 89%). 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4830340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ХУЖЕ ВСЕГО УСВОЕНО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043" y="620688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800000"/>
                </a:solidFill>
              </a:rPr>
              <a:t>Знания</a:t>
            </a:r>
            <a:r>
              <a:rPr lang="ru-RU" sz="2400" b="1" dirty="0" smtClean="0">
                <a:solidFill>
                  <a:srgbClr val="800000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Раздел «Система, многообразие и эволюция живой природы» (60%) </a:t>
            </a:r>
          </a:p>
          <a:p>
            <a:endParaRPr lang="ru-RU" sz="2400" b="1" dirty="0">
              <a:solidFill>
                <a:srgbClr val="00B050"/>
              </a:solidFill>
            </a:endParaRPr>
          </a:p>
          <a:p>
            <a:r>
              <a:rPr lang="ru-RU" sz="2400" b="1" dirty="0" smtClean="0">
                <a:solidFill>
                  <a:srgbClr val="800000"/>
                </a:solidFill>
              </a:rPr>
              <a:t>Предметные умения:</a:t>
            </a:r>
            <a:endParaRPr lang="ru-RU" sz="2400" b="1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работать с биологическими текстами (57%)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анализировать результаты биологического эксперимента (26%)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Решать биологические задачи (40%)</a:t>
            </a:r>
          </a:p>
          <a:p>
            <a:endParaRPr lang="ru-RU" sz="2400" b="1" dirty="0">
              <a:solidFill>
                <a:srgbClr val="00B050"/>
              </a:solidFill>
            </a:endParaRPr>
          </a:p>
          <a:p>
            <a:r>
              <a:rPr lang="ru-RU" sz="2400" b="1" dirty="0" smtClean="0">
                <a:solidFill>
                  <a:srgbClr val="800000"/>
                </a:solidFill>
              </a:rPr>
              <a:t>Метапредметные </a:t>
            </a:r>
            <a:r>
              <a:rPr lang="ru-RU" sz="2400" b="1" dirty="0">
                <a:solidFill>
                  <a:srgbClr val="800000"/>
                </a:solidFill>
              </a:rPr>
              <a:t>умения</a:t>
            </a:r>
            <a:r>
              <a:rPr lang="ru-RU" sz="2400" b="1" dirty="0" smtClean="0">
                <a:solidFill>
                  <a:srgbClr val="800000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800000"/>
                </a:solidFill>
              </a:rPr>
              <a:t>Базовые исследовательские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800000"/>
                </a:solidFill>
              </a:rPr>
              <a:t>Работа с информацией (текстами, графиками, схемами, таблицами)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800000"/>
                </a:solidFill>
              </a:rPr>
              <a:t>Самоконтроль  </a:t>
            </a:r>
            <a:endParaRPr lang="ru-RU" sz="2400" b="1" dirty="0">
              <a:solidFill>
                <a:srgbClr val="800000"/>
              </a:solidFill>
            </a:endParaRP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214744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РЕКОМЕНДАЦИИ УЧИТЕЛЯМ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27584" y="5877272"/>
            <a:ext cx="1224136" cy="79208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429201" cy="359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2427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РЕКОМЕНДАЦИИ УЧИТЕЛЯМ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27584" y="5877272"/>
            <a:ext cx="1224136" cy="79208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49694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 В РП предусмотреть время на обобщение и систематизацию всего курса и повторение разделов «многообразие живых организмов» и «Человек и его здоровье»</a:t>
            </a:r>
          </a:p>
          <a:p>
            <a:endParaRPr lang="ru-RU" sz="2400" dirty="0" smtClean="0"/>
          </a:p>
          <a:p>
            <a:r>
              <a:rPr lang="ru-RU" sz="2400" dirty="0" smtClean="0"/>
              <a:t>3. Лучше иметь отдельный курс внеурочной деятельности </a:t>
            </a:r>
          </a:p>
          <a:p>
            <a:r>
              <a:rPr lang="ru-RU" sz="2400" dirty="0" smtClean="0"/>
              <a:t>4. </a:t>
            </a:r>
            <a:r>
              <a:rPr lang="ru-RU" sz="2400" dirty="0" err="1" smtClean="0"/>
              <a:t>Прорешать</a:t>
            </a:r>
            <a:r>
              <a:rPr lang="ru-RU" sz="2400" dirty="0" smtClean="0"/>
              <a:t> </a:t>
            </a:r>
            <a:r>
              <a:rPr lang="ru-RU" sz="2400" dirty="0"/>
              <a:t>всю базу КИМ </a:t>
            </a:r>
            <a:r>
              <a:rPr lang="ru-RU" sz="2400" u="sng" dirty="0">
                <a:hlinkClick r:id="rId2"/>
              </a:rPr>
              <a:t>http://www.fipi.ru</a:t>
            </a:r>
            <a:r>
              <a:rPr lang="ru-RU" sz="2400" dirty="0"/>
              <a:t>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3. Метапредметные результаты.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умение </a:t>
            </a:r>
            <a:r>
              <a:rPr lang="ru-RU" sz="2400" b="1" dirty="0"/>
              <a:t>работать с письменными текстами </a:t>
            </a:r>
            <a:r>
              <a:rPr lang="ru-RU" sz="2400" dirty="0" smtClean="0"/>
              <a:t>(смысловое чтение) через </a:t>
            </a:r>
            <a:r>
              <a:rPr lang="ru-RU" sz="2400" dirty="0"/>
              <a:t>систему усложняющихся вопросов к тексту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исследовательские умения </a:t>
            </a:r>
            <a:r>
              <a:rPr lang="ru-RU" sz="2400" dirty="0" smtClean="0"/>
              <a:t>на </a:t>
            </a:r>
            <a:r>
              <a:rPr lang="ru-RU" sz="2400" dirty="0"/>
              <a:t>уроке и во внеурочной </a:t>
            </a:r>
            <a:r>
              <a:rPr lang="ru-RU" sz="2400" dirty="0" smtClean="0"/>
              <a:t>деятельности, внеклассные занятия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умение работать </a:t>
            </a:r>
            <a:r>
              <a:rPr lang="ru-RU" sz="2400" b="1" dirty="0"/>
              <a:t>с графиками, схемами, таблицами </a:t>
            </a:r>
            <a:r>
              <a:rPr lang="ru-RU" sz="2400" dirty="0"/>
              <a:t>путем решения заданий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регулятивные </a:t>
            </a:r>
            <a:r>
              <a:rPr lang="ru-RU" sz="2400" dirty="0" smtClean="0"/>
              <a:t>УД </a:t>
            </a:r>
            <a:r>
              <a:rPr lang="ru-RU" sz="2400" b="1" dirty="0"/>
              <a:t>самоконтроля </a:t>
            </a:r>
            <a:r>
              <a:rPr lang="ru-RU" sz="2400" dirty="0" smtClean="0"/>
              <a:t>(приучать </a:t>
            </a:r>
            <a:r>
              <a:rPr lang="ru-RU" sz="2400" dirty="0"/>
              <a:t>внимательно читать задание, перечитывать после </a:t>
            </a:r>
            <a:r>
              <a:rPr lang="ru-RU" sz="2400" dirty="0" smtClean="0"/>
              <a:t>выполнения) 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31907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РЕКОМЕНДАЦИИ УЧИТЕЛЯМ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27584" y="5877272"/>
            <a:ext cx="1224136" cy="79208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296970" cy="4148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606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РЕКОМЕНДАЦИИ УЧИТЕЛЯМ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831013" cy="536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4089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988840"/>
            <a:ext cx="6552729" cy="2088232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СПАСИБО!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4192" y="5421612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899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УЧАСТНИКИ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7004"/>
            <a:ext cx="9036496" cy="493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392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Общие результаты 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51179"/>
            <a:ext cx="8682223" cy="264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9220473"/>
              </p:ext>
            </p:extLst>
          </p:nvPr>
        </p:nvGraphicFramePr>
        <p:xfrm>
          <a:off x="0" y="908720"/>
          <a:ext cx="90364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8101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Уровень </a:t>
            </a:r>
            <a:r>
              <a:rPr lang="ru-RU" sz="3200" b="1" dirty="0" err="1" smtClean="0">
                <a:solidFill>
                  <a:schemeClr val="bg1"/>
                </a:solidFill>
              </a:rPr>
              <a:t>обученности</a:t>
            </a:r>
            <a:r>
              <a:rPr lang="ru-RU" sz="3200" b="1" dirty="0" smtClean="0">
                <a:solidFill>
                  <a:schemeClr val="bg1"/>
                </a:solidFill>
              </a:rPr>
              <a:t> по результатамОГЭ-2024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00392" y="4681519"/>
            <a:ext cx="104360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99,4%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133116"/>
              </p:ext>
            </p:extLst>
          </p:nvPr>
        </p:nvGraphicFramePr>
        <p:xfrm>
          <a:off x="395536" y="908720"/>
          <a:ext cx="78488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8862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Качество знаний по результатам  ОГЭ-2024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497892"/>
              </p:ext>
            </p:extLst>
          </p:nvPr>
        </p:nvGraphicFramePr>
        <p:xfrm>
          <a:off x="179512" y="836712"/>
          <a:ext cx="9217024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054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Динамика  качества знаний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1720243"/>
              </p:ext>
            </p:extLst>
          </p:nvPr>
        </p:nvGraphicFramePr>
        <p:xfrm>
          <a:off x="0" y="836712"/>
          <a:ext cx="896448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823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1162</Words>
  <Application>Microsoft Office PowerPoint</Application>
  <PresentationFormat>Экран (4:3)</PresentationFormat>
  <Paragraphs>312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Совершенствование преподавания биологии на основе результатов ОГЭ 2024 </vt:lpstr>
      <vt:lpstr>СТРУКТУРА КИМ ОГЭ-2024</vt:lpstr>
      <vt:lpstr>СТРУКТУРА КИМ ОГЭ-2024</vt:lpstr>
      <vt:lpstr>УЧАСТНИКИ ОГЭ-2024</vt:lpstr>
      <vt:lpstr>УЧАСТНИКИ ОГЭ</vt:lpstr>
      <vt:lpstr>Общие результаты  ОГЭ</vt:lpstr>
      <vt:lpstr>Уровень обученности по результатамОГЭ-2024</vt:lpstr>
      <vt:lpstr>Качество знаний по результатам  ОГЭ-2024</vt:lpstr>
      <vt:lpstr>Динамика  качества знаний</vt:lpstr>
      <vt:lpstr>Динамика  результатов  ОГЭ по типам ОО</vt:lpstr>
      <vt:lpstr>ОО с самыми высокими результатами ОГЭ -2024</vt:lpstr>
      <vt:lpstr>ОО с самыми низкими результатами ОГЭ -2024</vt:lpstr>
      <vt:lpstr>Выполнение  отдельных заданий ОГЭ-2024</vt:lpstr>
      <vt:lpstr>Ср. % выполнения отдельных заданий ОГЭ -2024</vt:lpstr>
      <vt:lpstr>Ср % выполнения групп заданий ОГЭ</vt:lpstr>
      <vt:lpstr>ЛЕГКИЕ  ЗАДАНИЯ ЧАСТИ 1 ОГЭ 2024</vt:lpstr>
      <vt:lpstr>ЛЕГКИЕ ЗАДАНИЯ ЧАСТИ 1 ОГЭ 2024</vt:lpstr>
      <vt:lpstr>ЛЕГКИЕ ЗАДАНИЯ ЧАСТИ 1 ОГЭ 2024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 ЧАСТИ 2 ОГЭ 2024</vt:lpstr>
      <vt:lpstr>ЗАДАНИЯ ЧАСТИ 2 ОГЭ 2024</vt:lpstr>
      <vt:lpstr>ЗАДАНИЯ ЧАСТИ 2 ОГЭ 2024</vt:lpstr>
      <vt:lpstr>Презентация PowerPoint</vt:lpstr>
      <vt:lpstr>ЗАДАНИЯ ЧАСТИ 2 ОГЭ 2024</vt:lpstr>
      <vt:lpstr>Презентация PowerPoint</vt:lpstr>
      <vt:lpstr>ЗАДАНИЯ ЧАСТИ 2 ОГЭ 2024</vt:lpstr>
      <vt:lpstr>ЗАДАНИЯ ЧАСТИ 2 ОГЭ 2024</vt:lpstr>
      <vt:lpstr>Презентация PowerPoint</vt:lpstr>
      <vt:lpstr>ЗАДАНИЯ ЧАСТИ 2 ОГЭ 2024</vt:lpstr>
      <vt:lpstr>Презентация PowerPoint</vt:lpstr>
      <vt:lpstr>УСВОЕНИЕ СОДЕРЖАНИЯ</vt:lpstr>
      <vt:lpstr>Предметные умения/виды деятельности с предметным содержанием</vt:lpstr>
      <vt:lpstr>Метапредметные умения </vt:lpstr>
      <vt:lpstr> ЛУЧШЕ ВСЕГО УСВЕНО УСВОЕНО </vt:lpstr>
      <vt:lpstr> ХУЖЕ ВСЕГО УСВОЕНО </vt:lpstr>
      <vt:lpstr>РЕКОМЕНДАЦИИ УЧИТЕЛЯМ</vt:lpstr>
      <vt:lpstr>РЕКОМЕНДАЦИИ УЧИТЕЛЯМ</vt:lpstr>
      <vt:lpstr>РЕКОМЕНДАЦИИ УЧИТЕЛЯМ</vt:lpstr>
      <vt:lpstr>РЕКОМЕНДАЦИИ УЧИТЕЛЯМ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Задания, вызвавшие наибольшие затруднения на ЕГЭ 2022</dc:title>
  <dc:creator>Ирина</dc:creator>
  <cp:lastModifiedBy>Ирина</cp:lastModifiedBy>
  <cp:revision>94</cp:revision>
  <cp:lastPrinted>2024-09-20T07:18:22Z</cp:lastPrinted>
  <dcterms:created xsi:type="dcterms:W3CDTF">2022-09-09T11:51:04Z</dcterms:created>
  <dcterms:modified xsi:type="dcterms:W3CDTF">2024-09-23T10:35:30Z</dcterms:modified>
</cp:coreProperties>
</file>