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73" r:id="rId4"/>
    <p:sldId id="270" r:id="rId5"/>
    <p:sldId id="272" r:id="rId6"/>
    <p:sldId id="303" r:id="rId7"/>
    <p:sldId id="273" r:id="rId8"/>
    <p:sldId id="304" r:id="rId9"/>
    <p:sldId id="305" r:id="rId10"/>
    <p:sldId id="307" r:id="rId11"/>
    <p:sldId id="308" r:id="rId12"/>
    <p:sldId id="309" r:id="rId13"/>
    <p:sldId id="278" r:id="rId14"/>
    <p:sldId id="280" r:id="rId15"/>
    <p:sldId id="281" r:id="rId16"/>
    <p:sldId id="314" r:id="rId17"/>
    <p:sldId id="351" r:id="rId18"/>
    <p:sldId id="389" r:id="rId19"/>
    <p:sldId id="350" r:id="rId20"/>
    <p:sldId id="315" r:id="rId21"/>
    <p:sldId id="349" r:id="rId22"/>
    <p:sldId id="352" r:id="rId23"/>
    <p:sldId id="353" r:id="rId24"/>
    <p:sldId id="319" r:id="rId25"/>
    <p:sldId id="387" r:id="rId26"/>
    <p:sldId id="386" r:id="rId27"/>
    <p:sldId id="321" r:id="rId28"/>
    <p:sldId id="354" r:id="rId29"/>
    <p:sldId id="355" r:id="rId30"/>
    <p:sldId id="356" r:id="rId31"/>
    <p:sldId id="358" r:id="rId32"/>
    <p:sldId id="359" r:id="rId33"/>
    <p:sldId id="361" r:id="rId34"/>
    <p:sldId id="362" r:id="rId35"/>
    <p:sldId id="363" r:id="rId36"/>
    <p:sldId id="364" r:id="rId37"/>
    <p:sldId id="388" r:id="rId38"/>
    <p:sldId id="336" r:id="rId39"/>
    <p:sldId id="266" r:id="rId40"/>
    <p:sldId id="338" r:id="rId41"/>
    <p:sldId id="341" r:id="rId42"/>
    <p:sldId id="339" r:id="rId43"/>
    <p:sldId id="301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800000"/>
    <a:srgbClr val="C60A83"/>
    <a:srgbClr val="9900CC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2" autoAdjust="0"/>
    <p:restoredTop sz="92727" autoAdjust="0"/>
  </p:normalViewPr>
  <p:slideViewPr>
    <p:cSldViewPr>
      <p:cViewPr>
        <p:scale>
          <a:sx n="70" d="100"/>
          <a:sy n="70" d="100"/>
        </p:scale>
        <p:origin x="-1260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ocuments\&#1089;&#1087;&#1088;&#1072;&#1074;&#1082;&#1080;%20&#1045;&#1043;&#1069;\&#1057;&#1055;&#1056;&#1040;&#1042;&#1050;&#1040;%20&#1045;&#1043;&#1069;%202024\&#1050;&#1085;&#1080;&#1075;&#1072;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ocuments\&#1089;&#1087;&#1088;&#1072;&#1074;&#1082;&#1080;%20&#1045;&#1043;&#1069;\&#1057;&#1055;&#1056;&#1040;&#1042;&#1050;&#1040;%20&#1045;&#1043;&#1069;%202024\&#1050;&#1085;&#1080;&#1075;&#1072;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ocuments\&#1089;&#1087;&#1088;&#1072;&#1074;&#1082;&#1080;%20&#1045;&#1043;&#1069;\&#1057;&#1055;&#1056;&#1040;&#1042;&#1050;&#1040;%20&#1045;&#1043;&#1069;%202024\&#1050;&#1085;&#1080;&#1075;&#1072;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Усвоение элементов содержания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'Лист3 (2)'!$E$41:$E$45</c:f>
              <c:strCache>
                <c:ptCount val="5"/>
                <c:pt idx="0">
                  <c:v>био как наука, методы биологии</c:v>
                </c:pt>
                <c:pt idx="1">
                  <c:v>клетка и организм как био системы</c:v>
                </c:pt>
                <c:pt idx="2">
                  <c:v>многообразие организмов </c:v>
                </c:pt>
                <c:pt idx="3">
                  <c:v>человек</c:v>
                </c:pt>
                <c:pt idx="4">
                  <c:v>эволюция экология</c:v>
                </c:pt>
              </c:strCache>
            </c:strRef>
          </c:cat>
          <c:val>
            <c:numRef>
              <c:f>'Лист3 (2)'!$H$41:$H$45</c:f>
              <c:numCache>
                <c:formatCode>0</c:formatCode>
                <c:ptCount val="5"/>
                <c:pt idx="0">
                  <c:v>77.303333333333342</c:v>
                </c:pt>
                <c:pt idx="1">
                  <c:v>60.830000000000005</c:v>
                </c:pt>
                <c:pt idx="2">
                  <c:v>63.8675</c:v>
                </c:pt>
                <c:pt idx="3">
                  <c:v>56.275000000000006</c:v>
                </c:pt>
                <c:pt idx="4">
                  <c:v>59.646666666666668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12586752"/>
        <c:axId val="112589440"/>
      </c:barChart>
      <c:catAx>
        <c:axId val="1125867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112589440"/>
        <c:crosses val="autoZero"/>
        <c:auto val="1"/>
        <c:lblAlgn val="ctr"/>
        <c:lblOffset val="100"/>
        <c:noMultiLvlLbl val="0"/>
      </c:catAx>
      <c:valAx>
        <c:axId val="112589440"/>
        <c:scaling>
          <c:orientation val="minMax"/>
          <c:max val="80"/>
        </c:scaling>
        <c:delete val="1"/>
        <c:axPos val="l"/>
        <c:numFmt formatCode="0" sourceLinked="1"/>
        <c:majorTickMark val="out"/>
        <c:minorTickMark val="none"/>
        <c:tickLblPos val="nextTo"/>
        <c:crossAx val="11258675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усвоение элементов содержания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'Лист3 (2)'!$D$27:$D$33</c:f>
              <c:strCache>
                <c:ptCount val="7"/>
                <c:pt idx="0">
                  <c:v>методы биологии</c:v>
                </c:pt>
                <c:pt idx="1">
                  <c:v>методы биологии</c:v>
                </c:pt>
                <c:pt idx="2">
                  <c:v>изображение</c:v>
                </c:pt>
                <c:pt idx="3">
                  <c:v>человек и многообразие</c:v>
                </c:pt>
                <c:pt idx="4">
                  <c:v>эволюция и экология</c:v>
                </c:pt>
                <c:pt idx="5">
                  <c:v>цитология</c:v>
                </c:pt>
                <c:pt idx="6">
                  <c:v>генетика</c:v>
                </c:pt>
              </c:strCache>
            </c:strRef>
          </c:cat>
          <c:val>
            <c:numRef>
              <c:f>'Лист3 (2)'!$H$27:$H$33</c:f>
              <c:numCache>
                <c:formatCode>0</c:formatCode>
                <c:ptCount val="7"/>
                <c:pt idx="0">
                  <c:v>48.44</c:v>
                </c:pt>
                <c:pt idx="1">
                  <c:v>35.11</c:v>
                </c:pt>
                <c:pt idx="2">
                  <c:v>32.770000000000003</c:v>
                </c:pt>
                <c:pt idx="3">
                  <c:v>24.54</c:v>
                </c:pt>
                <c:pt idx="4">
                  <c:v>23.76</c:v>
                </c:pt>
                <c:pt idx="5">
                  <c:v>36.880000000000003</c:v>
                </c:pt>
                <c:pt idx="6">
                  <c:v>37.799999999999997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12941312"/>
        <c:axId val="112972928"/>
      </c:barChart>
      <c:catAx>
        <c:axId val="11294131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12972928"/>
        <c:crosses val="autoZero"/>
        <c:auto val="1"/>
        <c:lblAlgn val="ctr"/>
        <c:lblOffset val="100"/>
        <c:noMultiLvlLbl val="0"/>
      </c:catAx>
      <c:valAx>
        <c:axId val="112972928"/>
        <c:scaling>
          <c:orientation val="minMax"/>
          <c:max val="50"/>
        </c:scaling>
        <c:delete val="1"/>
        <c:axPos val="l"/>
        <c:numFmt formatCode="0" sourceLinked="1"/>
        <c:majorTickMark val="out"/>
        <c:minorTickMark val="none"/>
        <c:tickLblPos val="nextTo"/>
        <c:crossAx val="11294131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'Лист3 (2)'!$O$5:$O$18</c:f>
              <c:strCache>
                <c:ptCount val="12"/>
                <c:pt idx="0">
                  <c:v>методология</c:v>
                </c:pt>
                <c:pt idx="1">
                  <c:v>расчетн задачи </c:v>
                </c:pt>
                <c:pt idx="2">
                  <c:v>мн выбор </c:v>
                </c:pt>
                <c:pt idx="3">
                  <c:v>послед-ть </c:v>
                </c:pt>
                <c:pt idx="4">
                  <c:v>соот-вие </c:v>
                </c:pt>
                <c:pt idx="5">
                  <c:v>био текст в таблице</c:v>
                </c:pt>
                <c:pt idx="6">
                  <c:v>график </c:v>
                </c:pt>
                <c:pt idx="7">
                  <c:v>рисунок</c:v>
                </c:pt>
                <c:pt idx="8">
                  <c:v>текст</c:v>
                </c:pt>
                <c:pt idx="9">
                  <c:v>обобще и прим </c:v>
                </c:pt>
                <c:pt idx="10">
                  <c:v>цитология </c:v>
                </c:pt>
                <c:pt idx="11">
                  <c:v>генетика</c:v>
                </c:pt>
              </c:strCache>
            </c:strRef>
          </c:cat>
          <c:val>
            <c:numRef>
              <c:f>'Лист3 (2)'!$R$5:$R$16</c:f>
              <c:numCache>
                <c:formatCode>0</c:formatCode>
                <c:ptCount val="12"/>
                <c:pt idx="0">
                  <c:v>68.343333333333334</c:v>
                </c:pt>
                <c:pt idx="1">
                  <c:v>67.66</c:v>
                </c:pt>
                <c:pt idx="2">
                  <c:v>68.251666666666665</c:v>
                </c:pt>
                <c:pt idx="3">
                  <c:v>60.446666666666665</c:v>
                </c:pt>
                <c:pt idx="4">
                  <c:v>43.660000000000004</c:v>
                </c:pt>
                <c:pt idx="5">
                  <c:v>72.34</c:v>
                </c:pt>
                <c:pt idx="6">
                  <c:v>87.23</c:v>
                </c:pt>
                <c:pt idx="7">
                  <c:v>54.362000000000002</c:v>
                </c:pt>
                <c:pt idx="8">
                  <c:v>66.81</c:v>
                </c:pt>
                <c:pt idx="9">
                  <c:v>24.15</c:v>
                </c:pt>
                <c:pt idx="10">
                  <c:v>36.880000000000003</c:v>
                </c:pt>
                <c:pt idx="11">
                  <c:v>37.799999999999997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13788032"/>
        <c:axId val="113795072"/>
      </c:barChart>
      <c:catAx>
        <c:axId val="11378803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113795072"/>
        <c:crosses val="autoZero"/>
        <c:auto val="1"/>
        <c:lblAlgn val="ctr"/>
        <c:lblOffset val="100"/>
        <c:noMultiLvlLbl val="0"/>
      </c:catAx>
      <c:valAx>
        <c:axId val="113795072"/>
        <c:scaling>
          <c:orientation val="minMax"/>
          <c:max val="90"/>
          <c:min val="20"/>
        </c:scaling>
        <c:delete val="1"/>
        <c:axPos val="l"/>
        <c:numFmt formatCode="0" sourceLinked="1"/>
        <c:majorTickMark val="none"/>
        <c:minorTickMark val="none"/>
        <c:tickLblPos val="nextTo"/>
        <c:crossAx val="11378803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46923650675797E-2"/>
          <c:y val="2.5195613185836494E-2"/>
          <c:w val="0.92965307634932415"/>
          <c:h val="0.60722960796563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методология</c:v>
                </c:pt>
                <c:pt idx="1">
                  <c:v>рачетн задачи</c:v>
                </c:pt>
                <c:pt idx="2">
                  <c:v>мн выбор</c:v>
                </c:pt>
                <c:pt idx="3">
                  <c:v>послед-ть</c:v>
                </c:pt>
                <c:pt idx="4">
                  <c:v>соот-ие</c:v>
                </c:pt>
                <c:pt idx="5">
                  <c:v>график</c:v>
                </c:pt>
                <c:pt idx="6">
                  <c:v>рисунок</c:v>
                </c:pt>
                <c:pt idx="7">
                  <c:v>текст</c:v>
                </c:pt>
                <c:pt idx="8">
                  <c:v>обобщ и примен</c:v>
                </c:pt>
                <c:pt idx="9">
                  <c:v>цитология</c:v>
                </c:pt>
                <c:pt idx="10">
                  <c:v>генетика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68</c:v>
                </c:pt>
                <c:pt idx="1">
                  <c:v>65</c:v>
                </c:pt>
                <c:pt idx="2">
                  <c:v>65</c:v>
                </c:pt>
                <c:pt idx="3">
                  <c:v>63</c:v>
                </c:pt>
                <c:pt idx="4">
                  <c:v>43</c:v>
                </c:pt>
                <c:pt idx="5">
                  <c:v>81</c:v>
                </c:pt>
                <c:pt idx="6">
                  <c:v>57</c:v>
                </c:pt>
                <c:pt idx="7">
                  <c:v>66</c:v>
                </c:pt>
                <c:pt idx="8">
                  <c:v>21</c:v>
                </c:pt>
                <c:pt idx="9">
                  <c:v>34</c:v>
                </c:pt>
                <c:pt idx="10">
                  <c:v>32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800" b="1" i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методология</c:v>
                </c:pt>
                <c:pt idx="1">
                  <c:v>рачетн задачи</c:v>
                </c:pt>
                <c:pt idx="2">
                  <c:v>мн выбор</c:v>
                </c:pt>
                <c:pt idx="3">
                  <c:v>послед-ть</c:v>
                </c:pt>
                <c:pt idx="4">
                  <c:v>соот-ие</c:v>
                </c:pt>
                <c:pt idx="5">
                  <c:v>график</c:v>
                </c:pt>
                <c:pt idx="6">
                  <c:v>рисунок</c:v>
                </c:pt>
                <c:pt idx="7">
                  <c:v>текст</c:v>
                </c:pt>
                <c:pt idx="8">
                  <c:v>обобщ и примен</c:v>
                </c:pt>
                <c:pt idx="9">
                  <c:v>цитология</c:v>
                </c:pt>
                <c:pt idx="10">
                  <c:v>генетика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68</c:v>
                </c:pt>
                <c:pt idx="1">
                  <c:v>68</c:v>
                </c:pt>
                <c:pt idx="2">
                  <c:v>68</c:v>
                </c:pt>
                <c:pt idx="3">
                  <c:v>60</c:v>
                </c:pt>
                <c:pt idx="4">
                  <c:v>44</c:v>
                </c:pt>
                <c:pt idx="5">
                  <c:v>87</c:v>
                </c:pt>
                <c:pt idx="6">
                  <c:v>54</c:v>
                </c:pt>
                <c:pt idx="7">
                  <c:v>67</c:v>
                </c:pt>
                <c:pt idx="8">
                  <c:v>24</c:v>
                </c:pt>
                <c:pt idx="9">
                  <c:v>37</c:v>
                </c:pt>
                <c:pt idx="10">
                  <c:v>38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58591104"/>
        <c:axId val="58592640"/>
      </c:barChart>
      <c:catAx>
        <c:axId val="5859110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58592640"/>
        <c:crosses val="autoZero"/>
        <c:auto val="1"/>
        <c:lblAlgn val="ctr"/>
        <c:lblOffset val="100"/>
        <c:noMultiLvlLbl val="0"/>
      </c:catAx>
      <c:valAx>
        <c:axId val="58592640"/>
        <c:scaling>
          <c:orientation val="minMax"/>
          <c:max val="90"/>
          <c:min val="15"/>
        </c:scaling>
        <c:delete val="1"/>
        <c:axPos val="l"/>
        <c:numFmt formatCode="General" sourceLinked="1"/>
        <c:majorTickMark val="out"/>
        <c:minorTickMark val="none"/>
        <c:tickLblPos val="nextTo"/>
        <c:crossAx val="5859110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800" b="1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625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658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99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862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88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41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22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097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807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531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20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008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2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8.wdp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0.wdp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1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2.wdp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3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4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5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6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7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microsoft.com/office/2007/relationships/hdphoto" Target="../media/hdphoto28.wdp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9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30.wdp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1.wdp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microsoft.com/office/2007/relationships/hdphoto" Target="../media/hdphoto32.wdp"/><Relationship Id="rId7" Type="http://schemas.microsoft.com/office/2007/relationships/hdphoto" Target="../media/hdphoto34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microsoft.com/office/2007/relationships/hdphoto" Target="../media/hdphoto33.wdp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6.wdp"/><Relationship Id="rId5" Type="http://schemas.openxmlformats.org/officeDocument/2006/relationships/image" Target="../media/image46.png"/><Relationship Id="rId4" Type="http://schemas.microsoft.com/office/2007/relationships/hdphoto" Target="../media/hdphoto35.wdp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37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38.wdp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0.wdp"/><Relationship Id="rId5" Type="http://schemas.openxmlformats.org/officeDocument/2006/relationships/image" Target="../media/image52.png"/><Relationship Id="rId4" Type="http://schemas.microsoft.com/office/2007/relationships/hdphoto" Target="../media/hdphoto39.wdp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41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hdphoto" Target="../media/hdphoto44.wdp"/><Relationship Id="rId3" Type="http://schemas.openxmlformats.org/officeDocument/2006/relationships/image" Target="../media/image55.png"/><Relationship Id="rId7" Type="http://schemas.openxmlformats.org/officeDocument/2006/relationships/image" Target="../media/image57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3.wdp"/><Relationship Id="rId5" Type="http://schemas.openxmlformats.org/officeDocument/2006/relationships/image" Target="../media/image56.png"/><Relationship Id="rId4" Type="http://schemas.microsoft.com/office/2007/relationships/hdphoto" Target="../media/hdphoto42.wdp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45.wdp"/><Relationship Id="rId7" Type="http://schemas.microsoft.com/office/2007/relationships/hdphoto" Target="../media/hdphoto47.wdp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microsoft.com/office/2007/relationships/hdphoto" Target="../media/hdphoto46.wdp"/><Relationship Id="rId4" Type="http://schemas.openxmlformats.org/officeDocument/2006/relationships/image" Target="../media/image6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microsoft.com/office/2007/relationships/hdphoto" Target="../media/hdphoto7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1.wdp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3096344"/>
          </a:xfr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Совершенствование преподавания биологии на основе результатов ЕГЭ 2024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8064" y="5576466"/>
            <a:ext cx="3450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ru-RU" dirty="0"/>
              <a:t>И.А. Петрова, председатель </a:t>
            </a:r>
            <a:endParaRPr lang="ru-RU" b="1" dirty="0"/>
          </a:p>
          <a:p>
            <a:pPr hangingPunct="0"/>
            <a:r>
              <a:rPr lang="ru-RU" dirty="0"/>
              <a:t>ПК </a:t>
            </a:r>
            <a:r>
              <a:rPr lang="ru-RU" dirty="0" smtClean="0"/>
              <a:t>ОГЭ </a:t>
            </a:r>
            <a:r>
              <a:rPr lang="ru-RU" dirty="0"/>
              <a:t>по биологии, </a:t>
            </a:r>
            <a:r>
              <a:rPr lang="ru-RU" dirty="0" err="1"/>
              <a:t>к.п.н</a:t>
            </a:r>
            <a:r>
              <a:rPr lang="ru-RU" dirty="0"/>
              <a:t>.</a:t>
            </a:r>
            <a:endParaRPr lang="ru-RU" b="1" dirty="0"/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576466"/>
            <a:ext cx="1672355" cy="97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771800" y="3933056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13.09.2024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15.00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2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РЕЗУЛЬТАТЫ ЕГЭ-2023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36021"/>
            <a:ext cx="7237974" cy="5921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15478"/>
            <a:ext cx="8150093" cy="264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277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РЕЗУЛЬТАТЫ ЕГЭ-2024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205911" cy="521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299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РЕЗУЛЬТАТЫ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85" y="1484784"/>
            <a:ext cx="8670663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847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800000">
                  <a:shade val="30000"/>
                  <a:satMod val="115000"/>
                </a:srgbClr>
              </a:gs>
              <a:gs pos="50000">
                <a:srgbClr val="800000">
                  <a:shade val="67500"/>
                  <a:satMod val="115000"/>
                </a:srgbClr>
              </a:gs>
              <a:gs pos="100000">
                <a:srgbClr val="800000">
                  <a:shade val="100000"/>
                  <a:satMod val="115000"/>
                </a:srgbClr>
              </a:gs>
            </a:gsLst>
            <a:lin ang="81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ОО с самыми-самыми результатами ЕГЭ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6" y="1048024"/>
            <a:ext cx="9132722" cy="282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19"/>
            <a:ext cx="9132722" cy="2127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40451" y="4569520"/>
            <a:ext cx="1156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Низкими: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9117" y="1213294"/>
            <a:ext cx="1298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Высокими: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39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Выполнение заданий ЕГЭ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5733256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Хуже всего: </a:t>
            </a:r>
            <a:r>
              <a:rPr lang="ru-RU" sz="2000" b="1" dirty="0"/>
              <a:t>5</a:t>
            </a:r>
            <a:r>
              <a:rPr lang="ru-RU" sz="2000" b="1" dirty="0" smtClean="0"/>
              <a:t> (БУ), 6, 19 (ПУ) ,25 и 26 (ВУ)</a:t>
            </a:r>
          </a:p>
          <a:p>
            <a:r>
              <a:rPr lang="ru-RU" sz="2000" dirty="0" smtClean="0"/>
              <a:t>Лучше всего: </a:t>
            </a:r>
            <a:r>
              <a:rPr lang="ru-RU" sz="2000" b="1" dirty="0" smtClean="0"/>
              <a:t>1,12,21 (БУ) ,</a:t>
            </a:r>
            <a:r>
              <a:rPr lang="ru-RU" sz="2000" b="1" dirty="0"/>
              <a:t> </a:t>
            </a:r>
            <a:r>
              <a:rPr lang="ru-RU" sz="2000" b="1" dirty="0" smtClean="0"/>
              <a:t>20 (БУ), 22 (ВУ)</a:t>
            </a:r>
            <a:endParaRPr lang="ru-RU" sz="2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" y="692696"/>
            <a:ext cx="9216026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580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Выполнение заданий ЕГЭ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3873" y="5132805"/>
            <a:ext cx="8102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Все проверявшиеся в ЕГЭ элементы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содержания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усвоены, 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виды деятельности сформированы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08720"/>
            <a:ext cx="9171162" cy="365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927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50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САМЫЕ УСПЕШНЫЕ ЗАДАНИЯ части 1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193" y="1052736"/>
            <a:ext cx="8932672" cy="286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876256" y="4293096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БУ</a:t>
            </a:r>
            <a:r>
              <a:rPr lang="ru-RU" sz="2400" dirty="0">
                <a:solidFill>
                  <a:srgbClr val="C00000"/>
                </a:solidFill>
              </a:rPr>
              <a:t>   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85287"/>
              </p:ext>
            </p:extLst>
          </p:nvPr>
        </p:nvGraphicFramePr>
        <p:xfrm>
          <a:off x="4211960" y="5157192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27584" y="5258817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Средний % </a:t>
            </a:r>
            <a:r>
              <a:rPr lang="ru-RU" dirty="0" smtClean="0"/>
              <a:t>выполнения заданий БУ</a:t>
            </a:r>
          </a:p>
          <a:p>
            <a:r>
              <a:rPr lang="ru-RU" dirty="0" smtClean="0"/>
              <a:t> 58% - 87%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4293096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83%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932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50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САМЫЕ УСПЕШНЫЕ ЗАДАНИЯ части 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92280" y="4653136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БУ</a:t>
            </a:r>
            <a:r>
              <a:rPr lang="ru-RU" sz="2400" dirty="0">
                <a:solidFill>
                  <a:srgbClr val="C00000"/>
                </a:solidFill>
              </a:rPr>
              <a:t>   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319416"/>
              </p:ext>
            </p:extLst>
          </p:nvPr>
        </p:nvGraphicFramePr>
        <p:xfrm>
          <a:off x="4427984" y="5517232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5" y="1340768"/>
            <a:ext cx="9135200" cy="3050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27584" y="5258817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Средний % </a:t>
            </a:r>
            <a:r>
              <a:rPr lang="ru-RU" dirty="0" smtClean="0"/>
              <a:t>выполнения заданий БУ</a:t>
            </a:r>
          </a:p>
          <a:p>
            <a:r>
              <a:rPr lang="ru-RU" dirty="0" smtClean="0"/>
              <a:t> 58% - 87%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08204" y="3140968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86%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8470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50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САМЫЕ УСПЕШНЫЕ ЗАДАНИЯ части 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91680" y="400506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БУ</a:t>
            </a:r>
            <a:r>
              <a:rPr lang="ru-RU" sz="2400" dirty="0">
                <a:solidFill>
                  <a:srgbClr val="C00000"/>
                </a:solidFill>
              </a:rPr>
              <a:t>   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478549"/>
              </p:ext>
            </p:extLst>
          </p:nvPr>
        </p:nvGraphicFramePr>
        <p:xfrm>
          <a:off x="4427984" y="5517232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7584" y="5258817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Средний % </a:t>
            </a:r>
            <a:r>
              <a:rPr lang="ru-RU" dirty="0" smtClean="0"/>
              <a:t>выполнения заданий БУ</a:t>
            </a:r>
          </a:p>
          <a:p>
            <a:r>
              <a:rPr lang="ru-RU" dirty="0" smtClean="0"/>
              <a:t> 58% - 87%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256490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81%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62161"/>
            <a:ext cx="8520039" cy="964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626444"/>
            <a:ext cx="4321446" cy="3390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40799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50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САМЫЕ УСПЕШНЫЕ ЗАДАНИЯ части 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0352" y="98072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БУ</a:t>
            </a:r>
            <a:r>
              <a:rPr lang="ru-RU" sz="2400" dirty="0">
                <a:solidFill>
                  <a:srgbClr val="C00000"/>
                </a:solidFill>
              </a:rPr>
              <a:t>  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36" y="560201"/>
            <a:ext cx="5184576" cy="3732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9" y="4293096"/>
            <a:ext cx="7032700" cy="2710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501690"/>
              </p:ext>
            </p:extLst>
          </p:nvPr>
        </p:nvGraphicFramePr>
        <p:xfrm>
          <a:off x="5187219" y="2429033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372257" y="4921055"/>
            <a:ext cx="1761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Средний % </a:t>
            </a:r>
            <a:r>
              <a:rPr lang="ru-RU" dirty="0" smtClean="0"/>
              <a:t>выполнения заданий БУ</a:t>
            </a:r>
          </a:p>
          <a:p>
            <a:r>
              <a:rPr lang="ru-RU" dirty="0" smtClean="0"/>
              <a:t> 58% - 87%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1442393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91%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950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Сайт ГАУДПОМО «ИРО»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784976" cy="194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2" y="2778355"/>
            <a:ext cx="6981825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47393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50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САМЫЕ УСПЕШНЫЕ ЗАДАНИЯ части 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0352" y="98072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П</a:t>
            </a:r>
            <a:r>
              <a:rPr lang="ru-RU" sz="2400" b="1" dirty="0" smtClean="0">
                <a:solidFill>
                  <a:srgbClr val="C00000"/>
                </a:solidFill>
              </a:rPr>
              <a:t>У</a:t>
            </a: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034717"/>
              </p:ext>
            </p:extLst>
          </p:nvPr>
        </p:nvGraphicFramePr>
        <p:xfrm>
          <a:off x="5030432" y="4797152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2" y="620688"/>
            <a:ext cx="7788279" cy="3586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07198"/>
            <a:ext cx="4538892" cy="241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92080" y="5979273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Средний % выполнения заданий ПУ</a:t>
            </a:r>
          </a:p>
          <a:p>
            <a:r>
              <a:rPr lang="ru-RU" dirty="0" smtClean="0"/>
              <a:t> 41% - 60%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848364" y="292494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72%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9684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370720"/>
              </p:ext>
            </p:extLst>
          </p:nvPr>
        </p:nvGraphicFramePr>
        <p:xfrm>
          <a:off x="5004048" y="4941168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77902"/>
            <a:ext cx="7510945" cy="311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40352" y="98072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БУ</a:t>
            </a:r>
            <a:r>
              <a:rPr lang="ru-RU" sz="2400" dirty="0">
                <a:solidFill>
                  <a:srgbClr val="C00000"/>
                </a:solidFill>
              </a:rPr>
              <a:t>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7584" y="525881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Ср </a:t>
            </a:r>
            <a:r>
              <a:rPr lang="ru-RU" dirty="0"/>
              <a:t>% </a:t>
            </a:r>
            <a:r>
              <a:rPr lang="ru-RU" dirty="0" smtClean="0"/>
              <a:t>выполнения заданий БУ</a:t>
            </a:r>
          </a:p>
          <a:p>
            <a:r>
              <a:rPr lang="ru-RU" dirty="0" smtClean="0"/>
              <a:t>58% - 87%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smtClean="0">
                <a:solidFill>
                  <a:schemeClr val="bg1"/>
                </a:solidFill>
              </a:rPr>
              <a:t>СЛОЖНЫЕ  ЗАДАНИЯ части 1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49265" y="3901769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46%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24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559358"/>
              </p:ext>
            </p:extLst>
          </p:nvPr>
        </p:nvGraphicFramePr>
        <p:xfrm>
          <a:off x="5004048" y="4941168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smtClean="0">
                <a:solidFill>
                  <a:schemeClr val="bg1"/>
                </a:solidFill>
              </a:rPr>
              <a:t>СЛОЖНЫЕ  ЗАДАНИЯ части 1 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059536" cy="3576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740352" y="98072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ПУ</a:t>
            </a: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533294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% выполнения заданий ПУ</a:t>
            </a:r>
          </a:p>
          <a:p>
            <a:r>
              <a:rPr lang="ru-RU" dirty="0" smtClean="0"/>
              <a:t> 41% - 60%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848364" y="292494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37%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00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559080"/>
              </p:ext>
            </p:extLst>
          </p:nvPr>
        </p:nvGraphicFramePr>
        <p:xfrm>
          <a:off x="5004048" y="4941168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smtClean="0">
                <a:solidFill>
                  <a:schemeClr val="bg1"/>
                </a:solidFill>
              </a:rPr>
              <a:t>СЛОЖНЫЕ  ЗАДАНИЯ части 1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533294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% выполнения заданий ПУ</a:t>
            </a:r>
          </a:p>
          <a:p>
            <a:r>
              <a:rPr lang="ru-RU" dirty="0" smtClean="0"/>
              <a:t> 41% - 60%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49" y="908720"/>
            <a:ext cx="8185476" cy="3510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452320" y="3717032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ПУ</a:t>
            </a: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48364" y="292494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41%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41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60A83">
                  <a:shade val="30000"/>
                  <a:satMod val="115000"/>
                </a:srgbClr>
              </a:gs>
              <a:gs pos="50000">
                <a:srgbClr val="C60A83">
                  <a:shade val="67500"/>
                  <a:satMod val="115000"/>
                </a:srgbClr>
              </a:gs>
              <a:gs pos="100000">
                <a:srgbClr val="C60A8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Выполнение заданий части 1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1679592"/>
              </p:ext>
            </p:extLst>
          </p:nvPr>
        </p:nvGraphicFramePr>
        <p:xfrm>
          <a:off x="323528" y="620688"/>
          <a:ext cx="7920880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84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60A83">
                  <a:shade val="30000"/>
                  <a:satMod val="115000"/>
                </a:srgbClr>
              </a:gs>
              <a:gs pos="50000">
                <a:srgbClr val="C60A83">
                  <a:shade val="67500"/>
                  <a:satMod val="115000"/>
                </a:srgbClr>
              </a:gs>
              <a:gs pos="100000">
                <a:srgbClr val="C60A8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Выполнение заданий части 2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4701693"/>
              </p:ext>
            </p:extLst>
          </p:nvPr>
        </p:nvGraphicFramePr>
        <p:xfrm>
          <a:off x="467544" y="836712"/>
          <a:ext cx="853244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135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60A83">
                  <a:shade val="30000"/>
                  <a:satMod val="115000"/>
                </a:srgbClr>
              </a:gs>
              <a:gs pos="50000">
                <a:srgbClr val="C60A83">
                  <a:shade val="67500"/>
                  <a:satMod val="115000"/>
                </a:srgbClr>
              </a:gs>
              <a:gs pos="100000">
                <a:srgbClr val="C60A8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Выполнение заданий части 2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92546"/>
            <a:ext cx="8784976" cy="504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171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60A83">
                  <a:shade val="30000"/>
                  <a:satMod val="115000"/>
                </a:srgbClr>
              </a:gs>
              <a:gs pos="50000">
                <a:srgbClr val="C60A83">
                  <a:shade val="67500"/>
                  <a:satMod val="115000"/>
                </a:srgbClr>
              </a:gs>
              <a:gs pos="100000">
                <a:srgbClr val="C60A8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Задание 22  ЕГЭ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68" y="836711"/>
            <a:ext cx="7444907" cy="43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68" y="5238228"/>
            <a:ext cx="7965648" cy="1390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0246"/>
            <a:ext cx="576064" cy="47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22456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60A83">
                  <a:shade val="30000"/>
                  <a:satMod val="115000"/>
                </a:srgbClr>
              </a:gs>
              <a:gs pos="50000">
                <a:srgbClr val="C60A83">
                  <a:shade val="67500"/>
                  <a:satMod val="115000"/>
                </a:srgbClr>
              </a:gs>
              <a:gs pos="100000">
                <a:srgbClr val="C60A8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Задание 22  ЕГЭ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264974"/>
              </p:ext>
            </p:extLst>
          </p:nvPr>
        </p:nvGraphicFramePr>
        <p:xfrm>
          <a:off x="5255568" y="5684532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87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34384" y="5791734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47%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84" y="836712"/>
            <a:ext cx="7615139" cy="4605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236296" y="1196752"/>
            <a:ext cx="1080120" cy="504056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5872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60A83">
                  <a:shade val="30000"/>
                  <a:satMod val="115000"/>
                </a:srgbClr>
              </a:gs>
              <a:gs pos="50000">
                <a:srgbClr val="C60A83">
                  <a:shade val="67500"/>
                  <a:satMod val="115000"/>
                </a:srgbClr>
              </a:gs>
              <a:gs pos="100000">
                <a:srgbClr val="C60A8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Задание 23  ЕГЭ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118535"/>
              </p:ext>
            </p:extLst>
          </p:nvPr>
        </p:nvGraphicFramePr>
        <p:xfrm>
          <a:off x="5255568" y="5684532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34384" y="5791734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40%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8604448" cy="1926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" y="2492896"/>
            <a:ext cx="7946391" cy="2999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435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КИМ ЕГЭ-2024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6296" y="668598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3 варианта</a:t>
            </a: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463" y="4581128"/>
            <a:ext cx="6336704" cy="191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30263"/>
            <a:ext cx="7308812" cy="315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1646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60A83">
                  <a:shade val="30000"/>
                  <a:satMod val="115000"/>
                </a:srgbClr>
              </a:gs>
              <a:gs pos="50000">
                <a:srgbClr val="C60A83">
                  <a:shade val="67500"/>
                  <a:satMod val="115000"/>
                </a:srgbClr>
              </a:gs>
              <a:gs pos="100000">
                <a:srgbClr val="C60A8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Задание 24  ЕГЭ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2837" y="623117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28%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19" y="2996952"/>
            <a:ext cx="7776864" cy="3014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777860"/>
              </p:ext>
            </p:extLst>
          </p:nvPr>
        </p:nvGraphicFramePr>
        <p:xfrm>
          <a:off x="5255568" y="5684532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848" y="2636912"/>
            <a:ext cx="290512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276"/>
            <a:ext cx="8832973" cy="1293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12" y="2413074"/>
            <a:ext cx="54292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90585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60A83">
                  <a:shade val="30000"/>
                  <a:satMod val="115000"/>
                </a:srgbClr>
              </a:gs>
              <a:gs pos="50000">
                <a:srgbClr val="C60A83">
                  <a:shade val="67500"/>
                  <a:satMod val="115000"/>
                </a:srgbClr>
              </a:gs>
              <a:gs pos="100000">
                <a:srgbClr val="C60A8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Задание 25  ЕГЭ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2837" y="623117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39%</a:t>
            </a:r>
            <a:endParaRPr lang="ru-RU" sz="2000" b="1" dirty="0">
              <a:solidFill>
                <a:srgbClr val="00B050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474321"/>
              </p:ext>
            </p:extLst>
          </p:nvPr>
        </p:nvGraphicFramePr>
        <p:xfrm>
          <a:off x="5255568" y="5684532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2649"/>
            <a:ext cx="647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64" y="812873"/>
            <a:ext cx="7754051" cy="2178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64" y="2991269"/>
            <a:ext cx="7412344" cy="2655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03457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60A83">
                  <a:shade val="30000"/>
                  <a:satMod val="115000"/>
                </a:srgbClr>
              </a:gs>
              <a:gs pos="50000">
                <a:srgbClr val="C60A83">
                  <a:shade val="67500"/>
                  <a:satMod val="115000"/>
                </a:srgbClr>
              </a:gs>
              <a:gs pos="100000">
                <a:srgbClr val="C60A8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Задание 26  ЕГЭ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2837" y="623117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39%</a:t>
            </a:r>
            <a:endParaRPr lang="ru-RU" sz="2000" b="1" dirty="0">
              <a:solidFill>
                <a:srgbClr val="00B050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776180"/>
              </p:ext>
            </p:extLst>
          </p:nvPr>
        </p:nvGraphicFramePr>
        <p:xfrm>
          <a:off x="5255568" y="5684532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8535480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12" y="980728"/>
            <a:ext cx="58102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06209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60A83">
                  <a:shade val="30000"/>
                  <a:satMod val="115000"/>
                </a:srgbClr>
              </a:gs>
              <a:gs pos="50000">
                <a:srgbClr val="C60A83">
                  <a:shade val="67500"/>
                  <a:satMod val="115000"/>
                </a:srgbClr>
              </a:gs>
              <a:gs pos="100000">
                <a:srgbClr val="C60A8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Задание 27  ЕГЭ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2837" y="623117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45%</a:t>
            </a:r>
            <a:endParaRPr lang="ru-RU" sz="2000" b="1" dirty="0">
              <a:solidFill>
                <a:srgbClr val="00B050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330279"/>
              </p:ext>
            </p:extLst>
          </p:nvPr>
        </p:nvGraphicFramePr>
        <p:xfrm>
          <a:off x="5255568" y="5684532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31" y="836711"/>
            <a:ext cx="8565588" cy="4605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736"/>
            <a:ext cx="55245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691680" y="1700808"/>
            <a:ext cx="72008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65431" y="1988840"/>
            <a:ext cx="1126249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644008" y="1412776"/>
            <a:ext cx="1140321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14982" y="1435755"/>
            <a:ext cx="1140321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936729" y="4581128"/>
            <a:ext cx="1140321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577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60A83">
                  <a:shade val="30000"/>
                  <a:satMod val="115000"/>
                </a:srgbClr>
              </a:gs>
              <a:gs pos="50000">
                <a:srgbClr val="C60A83">
                  <a:shade val="67500"/>
                  <a:satMod val="115000"/>
                </a:srgbClr>
              </a:gs>
              <a:gs pos="100000">
                <a:srgbClr val="C60A8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Задание 27  ЕГЭ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2837" y="623117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45%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736"/>
            <a:ext cx="55245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30" y="2204864"/>
            <a:ext cx="8708839" cy="3512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816563"/>
            <a:ext cx="8340030" cy="959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05026"/>
              </p:ext>
            </p:extLst>
          </p:nvPr>
        </p:nvGraphicFramePr>
        <p:xfrm>
          <a:off x="5255568" y="5684532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417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60A83">
                  <a:shade val="30000"/>
                  <a:satMod val="115000"/>
                </a:srgbClr>
              </a:gs>
              <a:gs pos="50000">
                <a:srgbClr val="C60A83">
                  <a:shade val="67500"/>
                  <a:satMod val="115000"/>
                </a:srgbClr>
              </a:gs>
              <a:gs pos="100000">
                <a:srgbClr val="C60A8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Задание 28  ЕГЭ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2837" y="623117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54%</a:t>
            </a:r>
            <a:endParaRPr lang="ru-RU" sz="2000" b="1" dirty="0">
              <a:solidFill>
                <a:srgbClr val="00B050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72817"/>
              </p:ext>
            </p:extLst>
          </p:nvPr>
        </p:nvGraphicFramePr>
        <p:xfrm>
          <a:off x="5255568" y="5684532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3" y="1988840"/>
            <a:ext cx="9067677" cy="2880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0813"/>
            <a:ext cx="55245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96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60A83">
                  <a:shade val="30000"/>
                  <a:satMod val="115000"/>
                </a:srgbClr>
              </a:gs>
              <a:gs pos="50000">
                <a:srgbClr val="C60A83">
                  <a:shade val="67500"/>
                  <a:satMod val="115000"/>
                </a:srgbClr>
              </a:gs>
              <a:gs pos="100000">
                <a:srgbClr val="C60A8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Задание 28 ЕГЭ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2837" y="623117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54%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0813"/>
            <a:ext cx="55245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512" y="751436"/>
            <a:ext cx="5229225" cy="1400175"/>
          </a:xfrm>
          <a:prstGeom prst="rect">
            <a:avLst/>
          </a:prstGeom>
          <a:solidFill>
            <a:schemeClr val="accent2"/>
          </a:solidFill>
          <a:ln>
            <a:solidFill>
              <a:srgbClr val="CC0000"/>
            </a:solidFill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837" y="2420888"/>
            <a:ext cx="6324600" cy="180022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512" y="4509120"/>
            <a:ext cx="6124575" cy="136207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333567"/>
              </p:ext>
            </p:extLst>
          </p:nvPr>
        </p:nvGraphicFramePr>
        <p:xfrm>
          <a:off x="5255568" y="5684532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669"/>
                <a:gridCol w="669755"/>
                <a:gridCol w="669755"/>
                <a:gridCol w="737213"/>
                <a:gridCol w="100704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Ср.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«2»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195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Выполнение групп заданий </a:t>
            </a:r>
            <a:r>
              <a:rPr lang="ru-RU" sz="3200" b="1" dirty="0">
                <a:solidFill>
                  <a:schemeClr val="bg1"/>
                </a:solidFill>
              </a:rPr>
              <a:t>Е</a:t>
            </a:r>
            <a:r>
              <a:rPr lang="ru-RU" sz="3200" b="1" dirty="0" smtClean="0">
                <a:solidFill>
                  <a:schemeClr val="bg1"/>
                </a:solidFill>
              </a:rPr>
              <a:t>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2200" y="6359840"/>
            <a:ext cx="27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800000"/>
                </a:solidFill>
              </a:rPr>
              <a:t>Часть 1 и часть 2 вместе</a:t>
            </a:r>
            <a:endParaRPr lang="ru-RU" dirty="0">
              <a:solidFill>
                <a:srgbClr val="800000"/>
              </a:solidFill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9944650"/>
              </p:ext>
            </p:extLst>
          </p:nvPr>
        </p:nvGraphicFramePr>
        <p:xfrm>
          <a:off x="251520" y="836712"/>
          <a:ext cx="8334672" cy="5523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6001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Выполнение групп заданий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2200" y="6359840"/>
            <a:ext cx="27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800000"/>
                </a:solidFill>
              </a:rPr>
              <a:t>Часть 1 и часть 2 вместе</a:t>
            </a:r>
            <a:endParaRPr lang="ru-RU" dirty="0">
              <a:solidFill>
                <a:srgbClr val="800000"/>
              </a:solidFill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50130344"/>
              </p:ext>
            </p:extLst>
          </p:nvPr>
        </p:nvGraphicFramePr>
        <p:xfrm>
          <a:off x="0" y="815224"/>
          <a:ext cx="8820471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889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 ВЫВОДЫ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8881669" cy="1206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0" y="4221088"/>
            <a:ext cx="8811647" cy="2164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0" y="2535665"/>
            <a:ext cx="8811647" cy="1254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061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СТРУКТУРА КИМ ЕГЭ-2024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823"/>
            <a:ext cx="9228890" cy="354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538912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 РЕКОМЕНДАЦИИ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424936" cy="954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1933575"/>
            <a:ext cx="826770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940574"/>
            <a:ext cx="81248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366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 РЕКОМЕНДАЦИИ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64" y="1052736"/>
            <a:ext cx="8424936" cy="2868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54" y="4221088"/>
            <a:ext cx="8292769" cy="214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068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39" y="692696"/>
            <a:ext cx="8630687" cy="2130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39" y="2996952"/>
            <a:ext cx="8557377" cy="2451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589240"/>
            <a:ext cx="8208912" cy="1199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-1698" y="0"/>
            <a:ext cx="9144000" cy="620688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smtClean="0">
                <a:solidFill>
                  <a:schemeClr val="bg1"/>
                </a:solidFill>
              </a:rPr>
              <a:t> РЕКОМЕНДАЦИИ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58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6552729" cy="2088232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СПАСИБО!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4192" y="5421612"/>
            <a:ext cx="1672355" cy="97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68995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УЧАСТНИКИ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556569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2669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86" y="476672"/>
            <a:ext cx="8129501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268" y="3381886"/>
            <a:ext cx="9396536" cy="321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УЧАСТНИКИ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50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УЧАСТНИКИ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5071"/>
            <a:ext cx="9144000" cy="6307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8392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РЕЗУЛЬТАТЫ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81060" cy="3378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8421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РЕЗУЛЬТАТЫ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46" y="767487"/>
            <a:ext cx="7835218" cy="390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407" y="4677183"/>
            <a:ext cx="6963097" cy="21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2776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2066</TotalTime>
  <Words>708</Words>
  <Application>Microsoft Office PowerPoint</Application>
  <PresentationFormat>Экран (4:3)</PresentationFormat>
  <Paragraphs>269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Совершенствование преподавания биологии на основе результатов ЕГЭ 2024 </vt:lpstr>
      <vt:lpstr>Сайт ГАУДПОМО «ИРО»</vt:lpstr>
      <vt:lpstr>КИМ ЕГЭ-2024</vt:lpstr>
      <vt:lpstr>СТРУКТУРА КИМ ЕГЭ-2024</vt:lpstr>
      <vt:lpstr>УЧАСТНИКИ ЕГЭ</vt:lpstr>
      <vt:lpstr>Презентация PowerPoint</vt:lpstr>
      <vt:lpstr>УЧАСТНИКИ ЕГЭ</vt:lpstr>
      <vt:lpstr>РЕЗУЛЬТАТЫ ЕГЭ</vt:lpstr>
      <vt:lpstr>РЕЗУЛЬТАТЫ ЕГЭ</vt:lpstr>
      <vt:lpstr>РЕЗУЛЬТАТЫ ЕГЭ-2023</vt:lpstr>
      <vt:lpstr>РЕЗУЛЬТАТЫ ЕГЭ-2024</vt:lpstr>
      <vt:lpstr>РЕЗУЛЬТАТЫ ЕГЭ</vt:lpstr>
      <vt:lpstr>ОО с самыми-самыми результатами ЕГЭ -2024</vt:lpstr>
      <vt:lpstr>Выполнение заданий ЕГЭ -2024</vt:lpstr>
      <vt:lpstr>Выполнение заданий ЕГЭ -2024</vt:lpstr>
      <vt:lpstr>САМЫЕ УСПЕШНЫЕ ЗАДАНИЯ части 1</vt:lpstr>
      <vt:lpstr>САМЫЕ УСПЕШНЫЕ ЗАДАНИЯ части 1</vt:lpstr>
      <vt:lpstr>САМЫЕ УСПЕШНЫЕ ЗАДАНИЯ части 1</vt:lpstr>
      <vt:lpstr>САМЫЕ УСПЕШНЫЕ ЗАДАНИЯ части 1</vt:lpstr>
      <vt:lpstr>САМЫЕ УСПЕШНЫЕ ЗАДАНИЯ части 1</vt:lpstr>
      <vt:lpstr>Презентация PowerPoint</vt:lpstr>
      <vt:lpstr>Презентация PowerPoint</vt:lpstr>
      <vt:lpstr>Презентация PowerPoint</vt:lpstr>
      <vt:lpstr>Выполнение заданий части 1 ЕГЭ</vt:lpstr>
      <vt:lpstr>Выполнение заданий части 2 ЕГЭ</vt:lpstr>
      <vt:lpstr>Выполнение заданий части 2 ЕГЭ</vt:lpstr>
      <vt:lpstr>Задание 22  ЕГЭ -2024</vt:lpstr>
      <vt:lpstr>Задание 22  ЕГЭ -2024</vt:lpstr>
      <vt:lpstr>Задание 23  ЕГЭ -2024</vt:lpstr>
      <vt:lpstr>Задание 24  ЕГЭ -2024</vt:lpstr>
      <vt:lpstr>Задание 25  ЕГЭ -2024</vt:lpstr>
      <vt:lpstr>Задание 26  ЕГЭ -2024</vt:lpstr>
      <vt:lpstr>Задание 27  ЕГЭ -2024</vt:lpstr>
      <vt:lpstr>Задание 27  ЕГЭ -2024</vt:lpstr>
      <vt:lpstr>Задание 28  ЕГЭ -2024</vt:lpstr>
      <vt:lpstr>Задание 28 ЕГЭ -2024</vt:lpstr>
      <vt:lpstr>Выполнение групп заданий ЕГЭ -2024</vt:lpstr>
      <vt:lpstr>Выполнение групп заданий ЕГЭ</vt:lpstr>
      <vt:lpstr> ВЫВОДЫ</vt:lpstr>
      <vt:lpstr> РЕКОМЕНДАЦИИ</vt:lpstr>
      <vt:lpstr> РЕКОМЕНДАЦИИ</vt:lpstr>
      <vt:lpstr>Презентация PowerPoint</vt:lpstr>
      <vt:lpstr>СПАСИБО!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Задания, вызвавшие наибольшие затруднения на ЕГЭ 2022</dc:title>
  <dc:creator>Ирина</dc:creator>
  <cp:lastModifiedBy>Ирина</cp:lastModifiedBy>
  <cp:revision>134</cp:revision>
  <dcterms:created xsi:type="dcterms:W3CDTF">2022-09-09T11:51:04Z</dcterms:created>
  <dcterms:modified xsi:type="dcterms:W3CDTF">2024-09-23T10:47:54Z</dcterms:modified>
</cp:coreProperties>
</file>