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10" r:id="rId3"/>
  </p:sldMasterIdLst>
  <p:notesMasterIdLst>
    <p:notesMasterId r:id="rId21"/>
  </p:notesMasterIdLst>
  <p:handoutMasterIdLst>
    <p:handoutMasterId r:id="rId22"/>
  </p:handoutMasterIdLst>
  <p:sldIdLst>
    <p:sldId id="710" r:id="rId4"/>
    <p:sldId id="943" r:id="rId5"/>
    <p:sldId id="953" r:id="rId6"/>
    <p:sldId id="1011" r:id="rId7"/>
    <p:sldId id="1012" r:id="rId8"/>
    <p:sldId id="1013" r:id="rId9"/>
    <p:sldId id="857" r:id="rId10"/>
    <p:sldId id="1094" r:id="rId11"/>
    <p:sldId id="860" r:id="rId12"/>
    <p:sldId id="871" r:id="rId13"/>
    <p:sldId id="1130" r:id="rId14"/>
    <p:sldId id="1125" r:id="rId15"/>
    <p:sldId id="733" r:id="rId16"/>
    <p:sldId id="896" r:id="rId17"/>
    <p:sldId id="1144" r:id="rId18"/>
    <p:sldId id="1126" r:id="rId19"/>
    <p:sldId id="789" r:id="rId20"/>
  </p:sldIdLst>
  <p:sldSz cx="9144000" cy="6858000" type="screen4x3"/>
  <p:notesSz cx="9144000" cy="6858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1" autoAdjust="0"/>
    <p:restoredTop sz="90053" autoAdjust="0"/>
  </p:normalViewPr>
  <p:slideViewPr>
    <p:cSldViewPr>
      <p:cViewPr>
        <p:scale>
          <a:sx n="80" d="100"/>
          <a:sy n="80" d="100"/>
        </p:scale>
        <p:origin x="-1038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6E5E7-7E76-4654-8FCF-AA34E7041A22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1BEE9-F377-4C9E-9B66-0AA92A68F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999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6" name="Shape 446"/>
          <p:cNvSpPr>
            <a:spLocks noGrp="1"/>
          </p:cNvSpPr>
          <p:nvPr>
            <p:ph type="body" sz="quarter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6905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888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78827" y="6514224"/>
            <a:ext cx="3963040" cy="34268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BC87AABF-CB41-4895-9C68-3BE498F86841}" type="slidenum">
              <a:rPr lang="en-US" altLang="ru-RU">
                <a:solidFill>
                  <a:prstClr val="black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3</a:t>
            </a:fld>
            <a:endParaRPr lang="en-US" altLang="ru-RU">
              <a:solidFill>
                <a:prstClr val="black"/>
              </a:solidFill>
            </a:endParaRPr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endParaRPr lang="ru-RU" altLang="ru-RU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2930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  <p:sp>
        <p:nvSpPr>
          <p:cNvPr id="252931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5178827" y="6514224"/>
            <a:ext cx="3963040" cy="34268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415D71DD-1452-4C94-B056-F8036C1B71BE}" type="slidenum">
              <a:rPr lang="ru-RU" altLang="ru-RU">
                <a:solidFill>
                  <a:prstClr val="black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80000"/>
              </a:lnSpc>
            </a:pPr>
            <a:r>
              <a:rPr lang="ru-RU" sz="1200" dirty="0">
                <a:solidFill>
                  <a:srgbClr val="40315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Сегодня мы представляем вашему вниманию новый УМК «Архимед» по физике автора </a:t>
            </a:r>
            <a:r>
              <a:rPr lang="ru-RU" sz="1200" dirty="0">
                <a:solidFill>
                  <a:srgbClr val="FFFFFF"/>
                </a:solidFill>
              </a:rPr>
              <a:t>О. Ф. </a:t>
            </a:r>
            <a:r>
              <a:rPr lang="ru-RU" sz="1200" dirty="0" err="1">
                <a:solidFill>
                  <a:srgbClr val="FFFFFF"/>
                </a:solidFill>
              </a:rPr>
              <a:t>Кабардина</a:t>
            </a:r>
            <a:r>
              <a:rPr lang="ru-RU" sz="1200" dirty="0">
                <a:solidFill>
                  <a:srgbClr val="FFFFFF"/>
                </a:solidFill>
              </a:rPr>
              <a:t>. </a:t>
            </a:r>
          </a:p>
          <a:p>
            <a:pPr marL="342900" indent="-342900">
              <a:lnSpc>
                <a:spcPct val="80000"/>
              </a:lnSpc>
            </a:pPr>
            <a:r>
              <a:rPr lang="ru-RU" sz="1200" dirty="0"/>
              <a:t>На смену классическим учебникам приходит очередное поколение книг, которые кроме традиционно </a:t>
            </a:r>
          </a:p>
          <a:p>
            <a:pPr marL="342900" indent="-342900">
              <a:lnSpc>
                <a:spcPct val="80000"/>
              </a:lnSpc>
            </a:pPr>
            <a:r>
              <a:rPr lang="ru-RU" sz="1200" dirty="0"/>
              <a:t>весомого набора качеств («хороший», «понятный» «простой» и т.д.), предлагают некую «</a:t>
            </a:r>
            <a:r>
              <a:rPr lang="ru-RU" sz="1200" dirty="0" err="1"/>
              <a:t>деятельностную</a:t>
            </a:r>
            <a:r>
              <a:rPr lang="ru-RU" sz="1200" dirty="0"/>
              <a:t>» </a:t>
            </a:r>
          </a:p>
          <a:p>
            <a:pPr marL="342900" indent="-342900">
              <a:lnSpc>
                <a:spcPct val="80000"/>
              </a:lnSpc>
            </a:pPr>
            <a:r>
              <a:rPr lang="ru-RU" sz="1200" dirty="0"/>
              <a:t>составляющую – учебники нового типа. </a:t>
            </a:r>
            <a:r>
              <a:rPr lang="ru-RU" sz="1200" b="1" dirty="0"/>
              <a:t>	</a:t>
            </a:r>
            <a:endParaRPr lang="ru-RU" sz="1200" b="1" dirty="0">
              <a:solidFill>
                <a:srgbClr val="40315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marL="342900" indent="-342900">
              <a:lnSpc>
                <a:spcPct val="80000"/>
              </a:lnSpc>
            </a:pPr>
            <a:r>
              <a:rPr lang="ru-RU" sz="1200" dirty="0">
                <a:solidFill>
                  <a:srgbClr val="40315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Мы сегодня с Вами рассмотрим каким же образом в них реализованы идеи новых стандартов.</a:t>
            </a:r>
          </a:p>
          <a:p>
            <a:pPr marL="342900" marR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Весь курс физики для основной школы автора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Кабардина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О.Ф. состоит из трех книг: «Физика 7», </a:t>
            </a:r>
            <a:r>
              <a:rPr lang="ru-RU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«Физика 8», «Физика 9». Учебники входят в</a:t>
            </a:r>
            <a:r>
              <a:rPr lang="ru-RU" sz="1200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завершенную предметную</a:t>
            </a:r>
            <a:r>
              <a:rPr lang="ru-RU" sz="1200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серию «УМК «Архимед» издательства «Просвещение». В эту серию также входят рабочие тетради, книги для учителя, поурочные разработки и рабочая программа.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marL="342900" indent="-342900">
              <a:lnSpc>
                <a:spcPct val="80000"/>
              </a:lnSpc>
            </a:pPr>
            <a:endParaRPr lang="ru-RU" sz="1200" dirty="0">
              <a:solidFill>
                <a:srgbClr val="40315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961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8422821" y="6404293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138" name="Shape 13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148" name="Shape 14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69" name="Shape 169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346183" y="377796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79" name="Shape 179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346183" y="377796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xfrm>
            <a:off x="722312" y="4406905"/>
            <a:ext cx="7772401" cy="1362077"/>
          </a:xfrm>
          <a:prstGeom prst="rect">
            <a:avLst/>
          </a:prstGeom>
        </p:spPr>
        <p:txBody>
          <a:bodyPr lIns="45664" tIns="45664" rIns="45664" bIns="45664" anchor="t"/>
          <a:lstStyle>
            <a:lvl1pPr algn="l" defTabSz="913270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lIns="45664" tIns="45664" rIns="45664" bIns="45664" anchor="b"/>
          <a:lstStyle>
            <a:lvl1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>
              <a:spcBef>
                <a:spcPts val="600"/>
              </a:spcBef>
              <a:defRPr sz="2800"/>
            </a:lvl1pPr>
            <a:lvl2pPr marL="789598" indent="-332966" defTabSz="913270">
              <a:spcBef>
                <a:spcPts val="600"/>
              </a:spcBef>
              <a:defRPr sz="2800"/>
            </a:lvl2pPr>
            <a:lvl3pPr marL="1232916" indent="-319645" defTabSz="913270">
              <a:spcBef>
                <a:spcPts val="600"/>
              </a:spcBef>
              <a:defRPr sz="2800"/>
            </a:lvl3pPr>
            <a:lvl4pPr marL="1725067" indent="-355160" defTabSz="913270">
              <a:spcBef>
                <a:spcPts val="600"/>
              </a:spcBef>
              <a:defRPr sz="2800"/>
            </a:lvl4pPr>
            <a:lvl5pPr marL="2181703" indent="-355161" defTabSz="91327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8" name="Shape 208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664" tIns="45664" rIns="45664" bIns="45664" anchor="b"/>
          <a:lstStyle>
            <a:lvl1pPr marL="0" indent="0" defTabSz="91327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 defTabSz="91327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 defTabSz="91327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 defTabSz="91327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 defTabSz="91327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3"/>
          </p:nvPr>
        </p:nvSpPr>
        <p:spPr>
          <a:xfrm>
            <a:off x="4645030" y="1535111"/>
            <a:ext cx="4041777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26" name="Shape 226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lIns="45664" tIns="45664" rIns="45664" bIns="45664" anchor="b"/>
          <a:lstStyle>
            <a:lvl1pPr algn="l" defTabSz="913270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251" name="Shape 251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 lIns="45664" tIns="45664" rIns="45664" bIns="45664"/>
          <a:lstStyle>
            <a:lvl1pPr marL="0" indent="0" defTabSz="913270">
              <a:spcBef>
                <a:spcPts val="300"/>
              </a:spcBef>
              <a:buSzTx/>
              <a:buFontTx/>
              <a:buNone/>
              <a:defRPr sz="1400"/>
            </a:lvl1pPr>
            <a:lvl2pPr marL="0" indent="0" defTabSz="913270">
              <a:spcBef>
                <a:spcPts val="300"/>
              </a:spcBef>
              <a:buSzTx/>
              <a:buFontTx/>
              <a:buNone/>
              <a:defRPr sz="1400"/>
            </a:lvl2pPr>
            <a:lvl3pPr marL="0" indent="0" defTabSz="913270">
              <a:spcBef>
                <a:spcPts val="300"/>
              </a:spcBef>
              <a:buSzTx/>
              <a:buFontTx/>
              <a:buNone/>
              <a:defRPr sz="1400"/>
            </a:lvl3pPr>
            <a:lvl4pPr marL="0" indent="0" defTabSz="913270">
              <a:spcBef>
                <a:spcPts val="300"/>
              </a:spcBef>
              <a:buSzTx/>
              <a:buFontTx/>
              <a:buNone/>
              <a:defRPr sz="1400"/>
            </a:lvl4pPr>
            <a:lvl5pPr marL="0" indent="0" defTabSz="91327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3" name="Shape 253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61" name="Shape 2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2" name="Shape 262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6629400" y="274642"/>
            <a:ext cx="2057400" cy="5851527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xfrm>
            <a:off x="457200" y="274642"/>
            <a:ext cx="6019800" cy="5851527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1" name="Shape 271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286" name="Shape 286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0" y="6629224"/>
            <a:ext cx="9144000" cy="22878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297" name="Shape 297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307" name="Shape 307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17" name="Shape 317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18" name="Shape 318"/>
          <p:cNvSpPr/>
          <p:nvPr/>
        </p:nvSpPr>
        <p:spPr>
          <a:xfrm>
            <a:off x="346183" y="377795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0" y="6629224"/>
            <a:ext cx="9144000" cy="228781"/>
          </a:xfrm>
          <a:prstGeom prst="rect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20" name="Shape 32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28" name="Shape 32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29" name="Shape 329"/>
          <p:cNvSpPr/>
          <p:nvPr/>
        </p:nvSpPr>
        <p:spPr>
          <a:xfrm>
            <a:off x="346183" y="377795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30" name="Shape 33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38" name="Shape 33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346183" y="377795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48" name="Shape 3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xfrm>
            <a:off x="831718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xfrm>
            <a:off x="722312" y="4406903"/>
            <a:ext cx="7772401" cy="1362077"/>
          </a:xfrm>
          <a:prstGeom prst="rect">
            <a:avLst/>
          </a:prstGeom>
        </p:spPr>
        <p:txBody>
          <a:bodyPr lIns="45687" tIns="45687" rIns="45687" bIns="45687" anchor="t"/>
          <a:lstStyle>
            <a:lvl1pPr algn="l" defTabSz="913754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57" name="Shape 357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lIns="45687" tIns="45687" rIns="45687" bIns="45687" anchor="b"/>
          <a:lstStyle>
            <a:lvl1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66" name="Shape 366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>
              <a:spcBef>
                <a:spcPts val="600"/>
              </a:spcBef>
              <a:defRPr sz="2800"/>
            </a:lvl1pPr>
            <a:lvl2pPr marL="790016" indent="-333141" defTabSz="913754">
              <a:spcBef>
                <a:spcPts val="600"/>
              </a:spcBef>
              <a:defRPr sz="2800"/>
            </a:lvl2pPr>
            <a:lvl3pPr marL="1233568" indent="-319814" defTabSz="913754">
              <a:spcBef>
                <a:spcPts val="600"/>
              </a:spcBef>
              <a:defRPr sz="2800"/>
            </a:lvl3pPr>
            <a:lvl4pPr marL="1725981" indent="-355349" defTabSz="913754">
              <a:spcBef>
                <a:spcPts val="600"/>
              </a:spcBef>
              <a:defRPr sz="2800"/>
            </a:lvl4pPr>
            <a:lvl5pPr marL="2182858" indent="-355349" defTabSz="913754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7" name="Shape 367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687" tIns="45687" rIns="45687" bIns="45687" anchor="b"/>
          <a:lstStyle>
            <a:lvl1pPr marL="0" indent="0" defTabSz="913754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 defTabSz="913754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 defTabSz="913754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 defTabSz="913754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 defTabSz="913754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6" name="Shape 376"/>
          <p:cNvSpPr>
            <a:spLocks noGrp="1"/>
          </p:cNvSpPr>
          <p:nvPr>
            <p:ph type="body" sz="quarter" idx="13"/>
          </p:nvPr>
        </p:nvSpPr>
        <p:spPr>
          <a:xfrm>
            <a:off x="4645028" y="1535111"/>
            <a:ext cx="4041777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77" name="Shape 377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85" name="Shape 385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lIns="45687" tIns="45687" rIns="45687" bIns="45687" anchor="b"/>
          <a:lstStyle>
            <a:lvl1pPr algn="l" defTabSz="913754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410" name="Shape 410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 lIns="45687" tIns="45687" rIns="45687" bIns="45687"/>
          <a:lstStyle>
            <a:lvl1pPr marL="0" indent="0" defTabSz="913754">
              <a:spcBef>
                <a:spcPts val="300"/>
              </a:spcBef>
              <a:buSzTx/>
              <a:buFontTx/>
              <a:buNone/>
              <a:defRPr sz="1400"/>
            </a:lvl1pPr>
            <a:lvl2pPr marL="0" indent="0" defTabSz="913754">
              <a:spcBef>
                <a:spcPts val="300"/>
              </a:spcBef>
              <a:buSzTx/>
              <a:buFontTx/>
              <a:buNone/>
              <a:defRPr sz="1400"/>
            </a:lvl2pPr>
            <a:lvl3pPr marL="0" indent="0" defTabSz="913754">
              <a:spcBef>
                <a:spcPts val="300"/>
              </a:spcBef>
              <a:buSzTx/>
              <a:buFontTx/>
              <a:buNone/>
              <a:defRPr sz="1400"/>
            </a:lvl3pPr>
            <a:lvl4pPr marL="0" indent="0" defTabSz="913754">
              <a:spcBef>
                <a:spcPts val="300"/>
              </a:spcBef>
              <a:buSzTx/>
              <a:buFontTx/>
              <a:buNone/>
              <a:defRPr sz="1400"/>
            </a:lvl4pPr>
            <a:lvl5pPr marL="0" indent="0" defTabSz="913754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420" name="Shape 4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1" name="Shape 421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/>
          </p:cNvSpPr>
          <p:nvPr>
            <p:ph type="title"/>
          </p:nvPr>
        </p:nvSpPr>
        <p:spPr>
          <a:xfrm>
            <a:off x="6629400" y="274642"/>
            <a:ext cx="2057400" cy="5851527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429" name="Shape 429"/>
          <p:cNvSpPr>
            <a:spLocks noGrp="1"/>
          </p:cNvSpPr>
          <p:nvPr>
            <p:ph type="body" idx="1"/>
          </p:nvPr>
        </p:nvSpPr>
        <p:spPr>
          <a:xfrm>
            <a:off x="457200" y="274642"/>
            <a:ext cx="6019800" cy="5851527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0" name="Shape 430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8" name="Shape 4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9" name="Shape 439"/>
          <p:cNvSpPr>
            <a:spLocks noGrp="1"/>
          </p:cNvSpPr>
          <p:nvPr>
            <p:ph type="sldNum" sz="quarter" idx="2"/>
          </p:nvPr>
        </p:nvSpPr>
        <p:spPr>
          <a:xfrm>
            <a:off x="8422821" y="6404293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7EF97-6DD9-4C08-95BF-3732CE9082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36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xfrm>
            <a:off x="8343823" y="6307312"/>
            <a:ext cx="290620" cy="294639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CE5C8-9B96-4D63-A910-E82DFF62AB5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538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85A75-B55A-4D42-83DB-23302A6868B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427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0CD71-D27D-407B-B37E-31DDAED38C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259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60727-8377-4BB6-85A5-1B74ED63ED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550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45280-4F6A-452B-B9A5-9953EFD67D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944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36B2E-B430-4AC0-93D8-213C06E06A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1839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73E60-EAB2-498F-9CD1-F4DE8068DB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384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62015-AB82-4D1F-B284-4141B93967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9064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D24C3-7813-4391-B3D5-F787C4FC252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9083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B40DD-B601-4DAE-98E3-D14EBE930F2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62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5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xfrm>
            <a:off x="834382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3E26A574-3C35-40AB-86C2-E236881FEF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730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3D025E9B-6DDF-42C6-A44C-E8F096BF7E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1151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41665DD9-4ECD-47FF-B9C1-EBB7F62C67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4991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35F42FCC-47D2-42B9-B289-6E842E19CB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0161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F9BDE025-83D4-416E-8571-C2E6BE76E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0934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52FDB155-44C7-4E25-8851-1FED16711C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3565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8C9EB2C8-95E3-4CA1-99C1-D709A0B42D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2279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558CEAAC-DD2F-49F7-AE5C-EB2F58855D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6397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91DF3F1B-8348-4EB8-A5A5-A24F04F56B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3865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65D1FDA6-165C-4F3F-A6DA-FA511615FC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996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834382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ED5792EC-B409-4B89-B5BE-FFB5F14164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9817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9"/>
          <p:cNvSpPr>
            <a:spLocks noGrp="1"/>
          </p:cNvSpPr>
          <p:nvPr>
            <p:ph type="sldNum" sz="quarter" idx="10"/>
          </p:nvPr>
        </p:nvSpPr>
        <p:spPr>
          <a:xfrm>
            <a:off x="6289675" y="6221413"/>
            <a:ext cx="263525" cy="269875"/>
          </a:xfr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20D51F28-B1D1-45DB-B4FC-0CDCC628A2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92583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831718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831718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7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7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xfrm>
            <a:off x="831718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40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41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343823" y="6308725"/>
            <a:ext cx="317260" cy="332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600">
                <a:solidFill>
                  <a:srgbClr val="0054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  <p:sldLayoutId id="2147483658" r:id="rId8"/>
    <p:sldLayoutId id="2147483659" r:id="rId9"/>
    <p:sldLayoutId id="2147483663" r:id="rId10"/>
    <p:sldLayoutId id="2147483664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  <p:sldLayoutId id="2147483683" r:id="rId27"/>
    <p:sldLayoutId id="2147483684" r:id="rId28"/>
    <p:sldLayoutId id="2147483685" r:id="rId29"/>
    <p:sldLayoutId id="2147483686" r:id="rId30"/>
    <p:sldLayoutId id="2147483687" r:id="rId31"/>
    <p:sldLayoutId id="2147483688" r:id="rId32"/>
    <p:sldLayoutId id="2147483689" r:id="rId33"/>
    <p:sldLayoutId id="2147483690" r:id="rId34"/>
    <p:sldLayoutId id="2147483692" r:id="rId35"/>
    <p:sldLayoutId id="2147483693" r:id="rId36"/>
    <p:sldLayoutId id="2147483694" r:id="rId37"/>
    <p:sldLayoutId id="2147483695" r:id="rId38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kern="1200">
              <a:solidFill>
                <a:prstClr val="black">
                  <a:tint val="75000"/>
                </a:prstClr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kern="1200">
              <a:solidFill>
                <a:prstClr val="black">
                  <a:tint val="75000"/>
                </a:prstClr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4BE5C283-B1CE-45E5-8F8E-579AC6B1577D}" type="slidenum">
              <a:rPr lang="ru-RU" kern="1200">
                <a:solidFill>
                  <a:prstClr val="black">
                    <a:tint val="75000"/>
                  </a:prstClr>
                </a:solidFill>
                <a:latin typeface="Tahoma" pitchFamily="34" charset="0"/>
                <a:ea typeface="+mn-ea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22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741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Tahoma" pitchFamily="34" charset="0"/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kern="1200"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Tahoma" pitchFamily="34" charset="0"/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kern="1200"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Tahoma" pitchFamily="34" charset="0"/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2E06E640-A85C-4607-A523-AB5A71767423}" type="slidenum">
              <a:rPr lang="ru-RU" kern="1200">
                <a:ea typeface="+mn-ea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027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hyperlink" Target="http://www.prosv.ru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3.jpeg"/><Relationship Id="rId5" Type="http://schemas.openxmlformats.org/officeDocument/2006/relationships/image" Target="../media/image92.tiff"/><Relationship Id="rId4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9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jpeg"/><Relationship Id="rId7" Type="http://schemas.openxmlformats.org/officeDocument/2006/relationships/image" Target="../media/image108.jpe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111.jpeg"/><Relationship Id="rId4" Type="http://schemas.openxmlformats.org/officeDocument/2006/relationships/image" Target="../media/image57.png"/><Relationship Id="rId9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11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18" Type="http://schemas.openxmlformats.org/officeDocument/2006/relationships/image" Target="../media/image37.png"/><Relationship Id="rId26" Type="http://schemas.openxmlformats.org/officeDocument/2006/relationships/image" Target="../media/image45.jpeg"/><Relationship Id="rId3" Type="http://schemas.openxmlformats.org/officeDocument/2006/relationships/image" Target="../media/image22.wmf"/><Relationship Id="rId21" Type="http://schemas.openxmlformats.org/officeDocument/2006/relationships/image" Target="../media/image40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jpe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Relationship Id="rId14" Type="http://schemas.openxmlformats.org/officeDocument/2006/relationships/image" Target="../media/image33.jpeg"/><Relationship Id="rId2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18" Type="http://schemas.openxmlformats.org/officeDocument/2006/relationships/image" Target="../media/image78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12" Type="http://schemas.openxmlformats.org/officeDocument/2006/relationships/image" Target="../media/image73.jpeg"/><Relationship Id="rId17" Type="http://schemas.openxmlformats.org/officeDocument/2006/relationships/image" Target="../media/image77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5" Type="http://schemas.openxmlformats.org/officeDocument/2006/relationships/image" Target="../media/image46.pn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hop.prosv.ru/" TargetMode="External"/><Relationship Id="rId3" Type="http://schemas.openxmlformats.org/officeDocument/2006/relationships/image" Target="../media/image79.png"/><Relationship Id="rId7" Type="http://schemas.openxmlformats.org/officeDocument/2006/relationships/hyperlink" Target="http://www.prosv.ru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001053"/>
            <a:ext cx="5904656" cy="171704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294790"/>
                </a:solidFill>
                <a:latin typeface="+mn-lt"/>
              </a:rPr>
              <a:t>Эффективные модели формирования исследовательских навыков и повышение мотивации учащихся на уроках и во внеурочной деятельности по физике</a:t>
            </a:r>
            <a:endParaRPr lang="ru-RU" sz="2400" b="1" dirty="0">
              <a:solidFill>
                <a:srgbClr val="29479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5157192"/>
            <a:ext cx="5007769" cy="359355"/>
          </a:xfrm>
        </p:spPr>
        <p:txBody>
          <a:bodyPr>
            <a:noAutofit/>
          </a:bodyPr>
          <a:lstStyle/>
          <a:p>
            <a:pPr algn="l"/>
            <a:r>
              <a:rPr lang="ru-RU" sz="2300" dirty="0">
                <a:solidFill>
                  <a:srgbClr val="294790"/>
                </a:solidFill>
              </a:rPr>
              <a:t>АО «Издательство «Просвещение»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00192" y="0"/>
            <a:ext cx="2843807" cy="6858000"/>
          </a:xfrm>
          <a:prstGeom prst="rect">
            <a:avLst/>
          </a:prstGeom>
          <a:solidFill>
            <a:srgbClr val="2947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C:\Users\akladova\Desktop\logo_prosveschenie_CBY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139118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521493" y="4846759"/>
            <a:ext cx="467201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Подзаголовок 2"/>
          <p:cNvSpPr txBox="1">
            <a:spLocks/>
          </p:cNvSpPr>
          <p:nvPr/>
        </p:nvSpPr>
        <p:spPr>
          <a:xfrm>
            <a:off x="683568" y="5793795"/>
            <a:ext cx="4943475" cy="502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solidFill>
                  <a:srgbClr val="294790"/>
                </a:solidFill>
              </a:rPr>
              <a:t>2019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07506" y="5716439"/>
            <a:ext cx="28852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b="1" dirty="0">
                <a:solidFill>
                  <a:schemeClr val="bg1"/>
                </a:solidFill>
                <a:latin typeface="Times New Roman" pitchFamily="18" charset="0"/>
                <a:ea typeface="等线"/>
                <a:cs typeface="Times New Roman" pitchFamily="18" charset="0"/>
              </a:rPr>
              <a:t>Зав. редакцией физики Жумаев Владислав Викторович</a:t>
            </a:r>
          </a:p>
        </p:txBody>
      </p:sp>
    </p:spTree>
    <p:extLst>
      <p:ext uri="{BB962C8B-B14F-4D97-AF65-F5344CB8AC3E}">
        <p14:creationId xmlns:p14="http://schemas.microsoft.com/office/powerpoint/2010/main" val="429159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61657" y="49867"/>
            <a:ext cx="2250937" cy="523220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«Сферы»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05737" y="188572"/>
            <a:ext cx="2320549" cy="2634343"/>
            <a:chOff x="205737" y="188572"/>
            <a:chExt cx="2320549" cy="263434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37" y="188572"/>
              <a:ext cx="1721119" cy="22498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665" y="573087"/>
              <a:ext cx="1689621" cy="22498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2882051" y="573087"/>
            <a:ext cx="38665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Белага Виктория Владимировна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Панебратцев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Юрий Анатольевич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Ломаченков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Иван Алексеевич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7125" y="1973124"/>
            <a:ext cx="206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СОСТАВ УМК: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80023" y="2496344"/>
            <a:ext cx="4626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Учебник + ЭФУ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Методические рекомендации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Поурочные разработки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Задачник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(август 2019)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89" y="3995056"/>
            <a:ext cx="1837225" cy="2721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63" y="3080656"/>
            <a:ext cx="2260923" cy="2970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587125" y="3973671"/>
            <a:ext cx="44101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ПОУРОЧНОЕ ТЕМАТИЧЕСКОЕ ПЛАНИРОВАНИЕ ДОСТУПНО ДЛЯ СКАЧИВАНИЯ НА САЙТЕ ИЗДАТЕЛЬСТВА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/>
              </a:rPr>
              <a:t>http://www.prosv.ru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08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87485" y="49867"/>
            <a:ext cx="3231975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«Профильный»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" y="169609"/>
            <a:ext cx="2249960" cy="3060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80" y="485295"/>
            <a:ext cx="2237578" cy="3060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87485" y="674915"/>
            <a:ext cx="57258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Кабардин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Олег Фёдорович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Орлов Владимир Алексеевич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Эвенчик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Эсфирь Ефимовна и др.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 ред.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Пинский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Анатолий Аркадьевич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4522" y="3133904"/>
            <a:ext cx="46087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Межпредметные связи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изложении материала активизируются и формируются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межпредметные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связи физики с остальными науками.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07228" y="2533322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Систематическая работа с понятийным аппаратом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35243" y="5596534"/>
            <a:ext cx="4608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7. Преемственность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 изложения учащимся известен из курса физики по УМК «Архимед»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24522" y="4334650"/>
            <a:ext cx="428185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Разбор задач на страницах параграфа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Разбор задач производится непосредственно в тексте параграфа.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51" y="3633616"/>
            <a:ext cx="4292619" cy="2744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38" y="5878565"/>
            <a:ext cx="3512703" cy="8463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45603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0" y="-50945"/>
            <a:ext cx="9169400" cy="1588495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2700" y="6224460"/>
            <a:ext cx="9144004" cy="45566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351289" y="359453"/>
            <a:ext cx="8706474" cy="81878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ПОСОБИЯ ДЛЯ УЧАЩИХСЯ </a:t>
            </a:r>
            <a:endParaRPr lang="ru-RU" sz="3200" dirty="0"/>
          </a:p>
        </p:txBody>
      </p:sp>
      <p:pic>
        <p:nvPicPr>
          <p:cNvPr id="456" name="image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474781" y="6309800"/>
            <a:ext cx="201675" cy="3270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 smtClean="0"/>
              <a:pPr/>
              <a:t>12</a:t>
            </a:fld>
            <a:endParaRPr dirty="0"/>
          </a:p>
        </p:txBody>
      </p:sp>
      <p:pic>
        <p:nvPicPr>
          <p:cNvPr id="22" name="image43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7435" y="125072"/>
            <a:ext cx="946113" cy="643775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23" name="TextBox 22"/>
          <p:cNvSpPr txBox="1"/>
          <p:nvPr/>
        </p:nvSpPr>
        <p:spPr>
          <a:xfrm>
            <a:off x="0" y="155679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     </a:t>
            </a:r>
            <a:r>
              <a:rPr lang="ru-RU" sz="3600" b="1" dirty="0"/>
              <a:t>«СЕРИЯ ЗАДАЧНИК»</a:t>
            </a:r>
            <a:endParaRPr lang="ru-RU" sz="2400" b="1" dirty="0"/>
          </a:p>
        </p:txBody>
      </p:sp>
      <p:sp>
        <p:nvSpPr>
          <p:cNvPr id="24" name="Содержимое 2"/>
          <p:cNvSpPr txBox="1">
            <a:spLocks/>
          </p:cNvSpPr>
          <p:nvPr/>
        </p:nvSpPr>
        <p:spPr>
          <a:xfrm>
            <a:off x="1835696" y="2348880"/>
            <a:ext cx="7236296" cy="15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 fontScale="85000" lnSpcReduction="1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ru-RU" sz="1400" dirty="0"/>
              <a:t>Предлагаемые в сборнике задачи интересны по содержанию и дают возможность дифференцированно провести любой урок. Для учащегося можно подобрать задачу по способностям, интересам и успеваемости.   Универсальность (подходит к любому УМК по физике 7-9);</a:t>
            </a:r>
          </a:p>
          <a:p>
            <a:pPr hangingPunct="1"/>
            <a:r>
              <a:rPr lang="ru-RU" sz="1400" dirty="0"/>
              <a:t>Большинство задач сопровождается обновленным иллюстративным материалом, способствующим пониманию условий задачи;</a:t>
            </a:r>
          </a:p>
          <a:p>
            <a:pPr hangingPunct="1"/>
            <a:r>
              <a:rPr lang="ru-RU" sz="1400" dirty="0"/>
              <a:t>Приведены все необходимые таблицы физических величин;</a:t>
            </a:r>
          </a:p>
          <a:p>
            <a:pPr hangingPunct="1"/>
            <a:r>
              <a:rPr lang="ru-RU" sz="1400" dirty="0"/>
              <a:t>Даны развернутые ответы на задачи качественного характера.</a:t>
            </a:r>
          </a:p>
          <a:p>
            <a:pPr hangingPunct="1">
              <a:buFont typeface="Arial"/>
              <a:buNone/>
            </a:pPr>
            <a:endParaRPr lang="ru-RU" sz="9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4293096"/>
            <a:ext cx="73083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+mn-lt"/>
              </a:rPr>
              <a:t>В сборнике представлены задачи по всем темам, в такой же последовательность изучения материала как в учебниках. Добавлены новые разделы, расширено количество задач в каждом разделе. Так же в сборнике содержится: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+mn-lt"/>
              </a:rPr>
              <a:t> краткое изложение теории;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+mn-lt"/>
              </a:rPr>
              <a:t> примеры решения задач, которые не рассматриваются в учебниках данного курса, но знание которых необходимо для сдачи ЕГЭ. Добавлен теоретический материал и примеры решения задач. Приведены таблицы физических величин и их значений, необходимых для решения задач.</a:t>
            </a:r>
          </a:p>
        </p:txBody>
      </p:sp>
      <p:pic>
        <p:nvPicPr>
          <p:cNvPr id="3074" name="Picture 2" descr="C:\Users\nkonovalova\Desktop\ПРЕЗЕНТАЦИИ РЕДАКЦИИ и ВСЕ к бюджету\2016\Обложки\21-0041-02_О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2" y="1879956"/>
            <a:ext cx="1368151" cy="1944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nkonovalova\Desktop\Снимо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4007520"/>
            <a:ext cx="1318280" cy="195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13274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056481"/>
            <a:ext cx="1637760" cy="232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Прямоугольник 2"/>
          <p:cNvSpPr>
            <a:spLocks noChangeArrowheads="1"/>
          </p:cNvSpPr>
          <p:nvPr/>
        </p:nvSpPr>
        <p:spPr bwMode="auto">
          <a:xfrm>
            <a:off x="2771775" y="871538"/>
            <a:ext cx="2409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1208088" hangingPunct="0"/>
            <a:r>
              <a:rPr lang="ru-RU" b="1">
                <a:solidFill>
                  <a:srgbClr val="FF0000"/>
                </a:solidFill>
                <a:latin typeface="Cambria" pitchFamily="18" charset="0"/>
              </a:rPr>
              <a:t>Автор: Чаругин В.М.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1760" y="1246958"/>
            <a:ext cx="6408712" cy="3118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spcFirstLastPara="1" lIns="60635" tIns="60635" rIns="60635" bIns="60635" spcCol="41496">
            <a:spAutoFit/>
          </a:bodyPr>
          <a:lstStyle/>
          <a:p>
            <a:pPr marL="319709" indent="-319709" defTabSz="1212681" fontAlgn="auto" hangingPunct="0">
              <a:lnSpc>
                <a:spcPct val="80000"/>
              </a:lnSpc>
              <a:spcBef>
                <a:spcPts val="0"/>
              </a:spcBef>
              <a:spcAft>
                <a:spcPts val="1647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kern="0" dirty="0">
                <a:latin typeface="PF Din Text Cond Pro Light" panose="02000000000000000000" pitchFamily="2" charset="0"/>
                <a:ea typeface="+mj-ea"/>
                <a:cs typeface="Times New Roman" panose="02020603050405020304" pitchFamily="18" charset="0"/>
                <a:sym typeface="Helvetica"/>
              </a:rPr>
              <a:t>Современный курс астрономии для изучения на базовом уровне</a:t>
            </a:r>
          </a:p>
          <a:p>
            <a:pPr marL="319709" indent="-319709" defTabSz="1212681" fontAlgn="auto" hangingPunct="0">
              <a:lnSpc>
                <a:spcPct val="80000"/>
              </a:lnSpc>
              <a:spcBef>
                <a:spcPts val="0"/>
              </a:spcBef>
              <a:spcAft>
                <a:spcPts val="1647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kern="0" dirty="0">
                <a:latin typeface="PF Din Text Cond Pro Light" panose="02000000000000000000" pitchFamily="2" charset="0"/>
                <a:ea typeface="+mj-ea"/>
                <a:cs typeface="Times New Roman" panose="02020603050405020304" pitchFamily="18" charset="0"/>
                <a:sym typeface="Helvetica"/>
              </a:rPr>
              <a:t>Традиционные задачи и последние достижения астрономии: открытие ускоренного расширения Вселенной, большого числа </a:t>
            </a:r>
            <a:r>
              <a:rPr lang="ru-RU" sz="1600" kern="0" dirty="0" err="1">
                <a:latin typeface="PF Din Text Cond Pro Light" panose="02000000000000000000" pitchFamily="2" charset="0"/>
                <a:ea typeface="+mj-ea"/>
                <a:cs typeface="Times New Roman" panose="02020603050405020304" pitchFamily="18" charset="0"/>
                <a:sym typeface="Helvetica"/>
              </a:rPr>
              <a:t>экзопланет</a:t>
            </a:r>
            <a:r>
              <a:rPr lang="ru-RU" sz="1600" kern="0" dirty="0">
                <a:latin typeface="PF Din Text Cond Pro Light" panose="02000000000000000000" pitchFamily="2" charset="0"/>
                <a:ea typeface="+mj-ea"/>
                <a:cs typeface="Times New Roman" panose="02020603050405020304" pitchFamily="18" charset="0"/>
                <a:sym typeface="Helvetica"/>
              </a:rPr>
              <a:t> и др.</a:t>
            </a:r>
          </a:p>
          <a:p>
            <a:pPr marL="319709" indent="-319709" defTabSz="1212681" fontAlgn="auto" hangingPunct="0">
              <a:lnSpc>
                <a:spcPct val="80000"/>
              </a:lnSpc>
              <a:spcBef>
                <a:spcPts val="0"/>
              </a:spcBef>
              <a:spcAft>
                <a:spcPts val="1647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kern="0" dirty="0">
                <a:latin typeface="PF Din Text Cond Pro Light" panose="02000000000000000000" pitchFamily="2" charset="0"/>
                <a:ea typeface="+mj-ea"/>
                <a:cs typeface="Times New Roman" panose="02020603050405020304" pitchFamily="18" charset="0"/>
                <a:sym typeface="Helvetica"/>
              </a:rPr>
              <a:t>Методы изучения Вселенной, в том числе новые — </a:t>
            </a:r>
            <a:br>
              <a:rPr lang="ru-RU" sz="1600" kern="0" dirty="0">
                <a:latin typeface="PF Din Text Cond Pro Light" panose="02000000000000000000" pitchFamily="2" charset="0"/>
                <a:ea typeface="+mj-ea"/>
                <a:cs typeface="Times New Roman" panose="02020603050405020304" pitchFamily="18" charset="0"/>
                <a:sym typeface="Helvetica"/>
              </a:rPr>
            </a:br>
            <a:r>
              <a:rPr lang="ru-RU" sz="1600" kern="0" dirty="0">
                <a:latin typeface="PF Din Text Cond Pro Light" panose="02000000000000000000" pitchFamily="2" charset="0"/>
                <a:ea typeface="+mj-ea"/>
                <a:cs typeface="Times New Roman" panose="02020603050405020304" pitchFamily="18" charset="0"/>
                <a:sym typeface="Helvetica"/>
              </a:rPr>
              <a:t>с помощью гравитационно-волновых и нейтринных телескопов</a:t>
            </a:r>
          </a:p>
          <a:p>
            <a:pPr marL="319709" indent="-319709" defTabSz="1212681" fontAlgn="auto" hangingPunct="0">
              <a:lnSpc>
                <a:spcPct val="80000"/>
              </a:lnSpc>
              <a:spcBef>
                <a:spcPts val="0"/>
              </a:spcBef>
              <a:spcAft>
                <a:spcPts val="1647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kern="0" dirty="0">
                <a:latin typeface="PF Din Text Cond Pro Light" panose="02000000000000000000" pitchFamily="2" charset="0"/>
                <a:ea typeface="+mj-ea"/>
                <a:cs typeface="Times New Roman" panose="02020603050405020304" pitchFamily="18" charset="0"/>
                <a:sym typeface="Helvetica"/>
              </a:rPr>
              <a:t>Система практических заданий в учебном пособии</a:t>
            </a:r>
          </a:p>
          <a:p>
            <a:pPr marL="319709" indent="-319709" defTabSz="1212681" fontAlgn="auto" hangingPunct="0">
              <a:lnSpc>
                <a:spcPct val="80000"/>
              </a:lnSpc>
              <a:spcBef>
                <a:spcPts val="0"/>
              </a:spcBef>
              <a:spcAft>
                <a:spcPts val="1647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kern="0" dirty="0">
                <a:latin typeface="PF Din Text Cond Pro Light" panose="02000000000000000000" pitchFamily="2" charset="0"/>
                <a:ea typeface="+mj-ea"/>
                <a:cs typeface="Times New Roman" panose="02020603050405020304" pitchFamily="18" charset="0"/>
                <a:sym typeface="Helvetica"/>
              </a:rPr>
              <a:t>Фиксированный в тематических разворотах формат, лаконичная структурированность текста, обширный и разнообразный иллюстративный ряд.</a:t>
            </a:r>
            <a:endParaRPr lang="en-US" sz="1600" kern="0" dirty="0">
              <a:latin typeface="PF Din Text Cond Pro Light" panose="02000000000000000000" pitchFamily="2" charset="0"/>
              <a:ea typeface="+mj-ea"/>
              <a:cs typeface="Times New Roman" panose="02020603050405020304" pitchFamily="18" charset="0"/>
              <a:sym typeface="Helvetica"/>
            </a:endParaRPr>
          </a:p>
        </p:txBody>
      </p:sp>
      <p:pic>
        <p:nvPicPr>
          <p:cNvPr id="12293" name="Picture 2" descr="C:\Users\Vzhumaev\Downloads\(cover) Астрономия.  11 класс. (Левитан Е. П.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" y="3706047"/>
            <a:ext cx="1580927" cy="243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453"/>
          <p:cNvSpPr/>
          <p:nvPr/>
        </p:nvSpPr>
        <p:spPr>
          <a:xfrm>
            <a:off x="-36513" y="-44450"/>
            <a:ext cx="9144001" cy="765175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hangingPunct="0"/>
            <a:endParaRPr lang="ru-RU" sz="3200">
              <a:solidFill>
                <a:schemeClr val="bg1"/>
              </a:solidFill>
              <a:latin typeface="Impact" pitchFamily="34" charset="0"/>
              <a:cs typeface="Times New Roman" pitchFamily="18" charset="0"/>
            </a:endParaRPr>
          </a:p>
          <a:p>
            <a:pPr algn="ctr" hangingPunct="0"/>
            <a:r>
              <a:rPr lang="ru-RU" sz="32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АСТРОНОМИЯ</a:t>
            </a:r>
            <a:br>
              <a:rPr lang="ru-RU" sz="32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endParaRPr lang="ru-RU" sz="3200"/>
          </a:p>
        </p:txBody>
      </p:sp>
      <p:sp>
        <p:nvSpPr>
          <p:cNvPr id="12297" name="Прямоугольник 8"/>
          <p:cNvSpPr>
            <a:spLocks noChangeArrowheads="1"/>
          </p:cNvSpPr>
          <p:nvPr/>
        </p:nvSpPr>
        <p:spPr bwMode="auto">
          <a:xfrm>
            <a:off x="3997325" y="4140200"/>
            <a:ext cx="2368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1208088" hangingPunct="0"/>
            <a:r>
              <a:rPr lang="ru-RU" b="1">
                <a:solidFill>
                  <a:srgbClr val="1682C6"/>
                </a:solidFill>
                <a:latin typeface="Cambria" pitchFamily="18" charset="0"/>
              </a:rPr>
              <a:t>Автор: Левитан Е.П.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9514" y="4821478"/>
            <a:ext cx="6408712" cy="11237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spcFirstLastPara="1" lIns="60635" tIns="60635" rIns="60635" bIns="60635" spcCol="41496">
            <a:spAutoFit/>
          </a:bodyPr>
          <a:lstStyle/>
          <a:p>
            <a:pPr marL="319709" indent="-319709" defTabSz="1212681" fontAlgn="auto" hangingPunct="0">
              <a:lnSpc>
                <a:spcPct val="80000"/>
              </a:lnSpc>
              <a:spcBef>
                <a:spcPts val="0"/>
              </a:spcBef>
              <a:spcAft>
                <a:spcPts val="1647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kern="0" dirty="0">
                <a:latin typeface="PF Din Text Cond Pro Light" panose="02000000000000000000" pitchFamily="2" charset="0"/>
                <a:ea typeface="+mj-ea"/>
                <a:cs typeface="Times New Roman" panose="02020603050405020304" pitchFamily="18" charset="0"/>
                <a:sym typeface="Helvetica"/>
              </a:rPr>
              <a:t>Традиционный курс астрономии</a:t>
            </a:r>
          </a:p>
          <a:p>
            <a:pPr marL="319709" indent="-319709" defTabSz="1212681" fontAlgn="auto" hangingPunct="0">
              <a:lnSpc>
                <a:spcPct val="80000"/>
              </a:lnSpc>
              <a:spcBef>
                <a:spcPts val="0"/>
              </a:spcBef>
              <a:spcAft>
                <a:spcPts val="1647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kern="0" dirty="0">
                <a:latin typeface="PF Din Text Cond Pro Light" panose="02000000000000000000" pitchFamily="2" charset="0"/>
                <a:ea typeface="+mj-ea"/>
                <a:cs typeface="Times New Roman" panose="02020603050405020304" pitchFamily="18" charset="0"/>
                <a:sym typeface="Helvetica"/>
              </a:rPr>
              <a:t>Переработан в соответствии с ФГОС и последними достижениями астрономической науки</a:t>
            </a:r>
          </a:p>
        </p:txBody>
      </p:sp>
      <p:pic>
        <p:nvPicPr>
          <p:cNvPr id="12299" name="image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05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744680" y="88497"/>
            <a:ext cx="3542958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Классический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3201923" y="878046"/>
            <a:ext cx="2883192" cy="5612065"/>
            <a:chOff x="502266" y="1008675"/>
            <a:chExt cx="2883192" cy="561206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66" y="1008675"/>
              <a:ext cx="2883192" cy="44425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502266" y="5451189"/>
              <a:ext cx="2883192" cy="40011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УЧЕБНИК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2266" y="5912854"/>
              <a:ext cx="2883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В ФПУ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1.3.5.3.2.1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120423" y="948127"/>
            <a:ext cx="2777084" cy="4834098"/>
            <a:chOff x="3699916" y="1008675"/>
            <a:chExt cx="2777084" cy="483409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9916" y="1008675"/>
              <a:ext cx="2777084" cy="44647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3699916" y="5473441"/>
              <a:ext cx="2777084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КНИГА ДЛЯ УЧИТЕЛЯ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6287638" y="1707573"/>
            <a:ext cx="2742258" cy="4013097"/>
            <a:chOff x="6287638" y="1707573"/>
            <a:chExt cx="2742258" cy="4013097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638" y="1707573"/>
              <a:ext cx="2742258" cy="36129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6287638" y="5320560"/>
              <a:ext cx="2742258" cy="40011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ЗАДАЧНИК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9911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2" y="4014160"/>
            <a:ext cx="1733260" cy="224745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1" y="1178057"/>
            <a:ext cx="1656260" cy="214890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419872" y="2111365"/>
            <a:ext cx="5400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Все задания снабжены ответами или примерными вариантами решения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Содержание заданий соответствует требованиям к предметным образовательным результатам по предмету (углубленный уровень), сформулированным в ФГОС СОО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Могут быть использованы при работе с любым УМК для 10-11 классов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Охватывают все содержательные блоки предмета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Позволяют подготовиться к ЕГЭ и олимпиадам</a:t>
            </a:r>
          </a:p>
        </p:txBody>
      </p:sp>
      <p:sp>
        <p:nvSpPr>
          <p:cNvPr id="10" name="Shape 518"/>
          <p:cNvSpPr/>
          <p:nvPr/>
        </p:nvSpPr>
        <p:spPr>
          <a:xfrm>
            <a:off x="0" y="0"/>
            <a:ext cx="9169403" cy="1055571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2" tIns="45712" rIns="45712" bIns="45712" anchor="ctr"/>
          <a:lstStyle/>
          <a:p>
            <a:pPr lvl="0" algn="ctr" defTabSz="1261464">
              <a:spcBef>
                <a:spcPct val="0"/>
              </a:spcBef>
              <a:defRPr/>
            </a:pPr>
            <a:r>
              <a:rPr lang="ru-RU" sz="3600" dirty="0">
                <a:solidFill>
                  <a:srgbClr val="FFFFFF"/>
                </a:solidFill>
                <a:latin typeface="Impact" panose="020B0806030902050204" pitchFamily="34" charset="0"/>
                <a:sym typeface="Helvetica Neue Black Condensed"/>
              </a:rPr>
              <a:t>Ориентация  на  результат!</a:t>
            </a:r>
          </a:p>
        </p:txBody>
      </p:sp>
      <p:pic>
        <p:nvPicPr>
          <p:cNvPr id="13" name="image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552" y="6402331"/>
            <a:ext cx="9144002" cy="45566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Прямоугольник 7"/>
          <p:cNvSpPr/>
          <p:nvPr/>
        </p:nvSpPr>
        <p:spPr>
          <a:xfrm>
            <a:off x="2411760" y="1331475"/>
            <a:ext cx="6207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ru-RU" b="1" kern="0" dirty="0">
                <a:solidFill>
                  <a:srgbClr val="FF0000"/>
                </a:solidFill>
                <a:latin typeface="Helvetica"/>
                <a:cs typeface="Helvetica"/>
                <a:sym typeface="Helvetica"/>
              </a:rPr>
              <a:t>Содержание обеспечивает углублённое изучение отдельных предметов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1" t="16133" r="1704" b="8779"/>
          <a:stretch/>
        </p:blipFill>
        <p:spPr bwMode="auto">
          <a:xfrm>
            <a:off x="346231" y="2520246"/>
            <a:ext cx="1706992" cy="225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Vzhumaev\AppData\Local\Temp\untitl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511" y="2252511"/>
            <a:ext cx="1557670" cy="204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74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34470" y="0"/>
            <a:ext cx="3031302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821" y="2625271"/>
            <a:ext cx="2302136" cy="7694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67689" y="135261"/>
            <a:ext cx="63021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Проекты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«Внеурочная деятельность»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«Профильная школа»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как инструмент междисциплинарного синтеза естественнонаучных знаний и современных технологий.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6398" y="6110040"/>
            <a:ext cx="5627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b="1" i="1" dirty="0">
                <a:latin typeface="Times New Roman" pitchFamily="18" charset="0"/>
                <a:ea typeface="等线"/>
                <a:cs typeface="Times New Roman" pitchFamily="18" charset="0"/>
              </a:rPr>
              <a:t>Готовое решение для организации внеурочной деятельности в общеобразовательных организациях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931" y="3243804"/>
            <a:ext cx="1332920" cy="1722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02" y="4609097"/>
            <a:ext cx="1038636" cy="1441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63" y="3576959"/>
            <a:ext cx="1188587" cy="1664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21" y="4891773"/>
            <a:ext cx="902024" cy="1218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81" y="4638070"/>
            <a:ext cx="1007220" cy="1412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5" t="16145" r="26862" b="8983"/>
          <a:stretch/>
        </p:blipFill>
        <p:spPr bwMode="auto">
          <a:xfrm>
            <a:off x="45950" y="4587193"/>
            <a:ext cx="1197423" cy="159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C:\Users\Vzhumaev\AppData\Local\Temp\untitle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2" y="3243804"/>
            <a:ext cx="1156101" cy="154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207506" y="5716439"/>
            <a:ext cx="28852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b="1" dirty="0">
                <a:solidFill>
                  <a:schemeClr val="bg1"/>
                </a:solidFill>
                <a:latin typeface="Times New Roman" pitchFamily="18" charset="0"/>
                <a:ea typeface="等线"/>
                <a:cs typeface="Times New Roman" pitchFamily="18" charset="0"/>
              </a:rPr>
              <a:t>Зав. редакцией физики Жумаев Владислав Викторович</a:t>
            </a:r>
          </a:p>
        </p:txBody>
      </p:sp>
    </p:spTree>
    <p:extLst>
      <p:ext uri="{BB962C8B-B14F-4D97-AF65-F5344CB8AC3E}">
        <p14:creationId xmlns:p14="http://schemas.microsoft.com/office/powerpoint/2010/main" val="1476567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3672408" cy="648072"/>
          </a:xfrm>
        </p:spPr>
        <p:txBody>
          <a:bodyPr>
            <a:noAutofit/>
          </a:bodyPr>
          <a:lstStyle/>
          <a:p>
            <a:pPr lvl="0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http://catalog.prosv.ru</a:t>
            </a:r>
            <a:r>
              <a:rPr lang="en-US" sz="28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605878"/>
            <a:ext cx="36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http://spheres.prosv.ru/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18920" r="9107" b="34678"/>
          <a:stretch/>
        </p:blipFill>
        <p:spPr bwMode="auto">
          <a:xfrm>
            <a:off x="260446" y="1169398"/>
            <a:ext cx="3712107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nkonovalova\Desktop\Снимо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848" y="1365759"/>
            <a:ext cx="3406792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7" t="20709" r="12745" b="10308"/>
          <a:stretch/>
        </p:blipFill>
        <p:spPr bwMode="auto">
          <a:xfrm>
            <a:off x="5669452" y="2420888"/>
            <a:ext cx="3118237" cy="223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3" t="27017" r="2202" b="20931"/>
          <a:stretch/>
        </p:blipFill>
        <p:spPr bwMode="auto">
          <a:xfrm>
            <a:off x="110362" y="2924944"/>
            <a:ext cx="5403882" cy="283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0" t="26848" r="22594" b="52560"/>
          <a:stretch/>
        </p:blipFill>
        <p:spPr bwMode="auto">
          <a:xfrm>
            <a:off x="7970292" y="476671"/>
            <a:ext cx="382137" cy="109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t="9938" r="12735" b="12222"/>
          <a:stretch>
            <a:fillRect/>
          </a:stretch>
        </p:blipFill>
        <p:spPr bwMode="auto">
          <a:xfrm>
            <a:off x="5292080" y="476671"/>
            <a:ext cx="2577455" cy="143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71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ятиугольник 25"/>
          <p:cNvSpPr/>
          <p:nvPr/>
        </p:nvSpPr>
        <p:spPr>
          <a:xfrm>
            <a:off x="330408" y="3099286"/>
            <a:ext cx="8821127" cy="1160131"/>
          </a:xfrm>
          <a:prstGeom prst="homePlate">
            <a:avLst/>
          </a:prstGeom>
          <a:solidFill>
            <a:srgbClr val="FFFFFF"/>
          </a:solidFill>
          <a:ln w="25400" cap="flat">
            <a:solidFill>
              <a:srgbClr val="BBE0E3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txBody>
          <a:bodyPr spcFirstLastPara="1" wrap="square" lIns="45718" tIns="45718" rIns="45718" bIns="45718" spcCol="38100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  <a:sym typeface="Helvetica"/>
            </a:endParaRPr>
          </a:p>
        </p:txBody>
      </p:sp>
      <p:pic>
        <p:nvPicPr>
          <p:cNvPr id="47" name="Picture 2" descr="C:\Users\nkonovalova\Desktop\ПРЕЗЕНТАЦИИ РЕДАКЦИИ и ВСЕ к бюджету\2016\Обложки\Gromov_Oblogka_7-c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4945" y="3117056"/>
            <a:ext cx="823569" cy="1112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ятиугольник 26"/>
          <p:cNvSpPr/>
          <p:nvPr/>
        </p:nvSpPr>
        <p:spPr>
          <a:xfrm>
            <a:off x="187779" y="1198485"/>
            <a:ext cx="8876322" cy="1270897"/>
          </a:xfrm>
          <a:prstGeom prst="homePlate">
            <a:avLst/>
          </a:prstGeom>
          <a:solidFill>
            <a:srgbClr val="FFFFFF"/>
          </a:solidFill>
          <a:ln w="25400" cap="flat">
            <a:solidFill>
              <a:srgbClr val="BBE0E3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txBody>
          <a:bodyPr spcFirstLastPara="1" wrap="square" lIns="45718" tIns="45718" rIns="45718" bIns="45718" spcCol="38100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  <a:sym typeface="Helvetica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37785" y="1263423"/>
            <a:ext cx="1335881" cy="124649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>
                <a:latin typeface="Impact" panose="020B0806030902050204" pitchFamily="34" charset="0"/>
              </a:rPr>
              <a:t>УМК «Архимед»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>
                <a:latin typeface="Impact" panose="020B0806030902050204" pitchFamily="34" charset="0"/>
              </a:rPr>
              <a:t>О.Ф. </a:t>
            </a:r>
            <a:r>
              <a:rPr lang="ru-RU" altLang="ru-RU" sz="1500" dirty="0" err="1">
                <a:latin typeface="Impact" panose="020B0806030902050204" pitchFamily="34" charset="0"/>
              </a:rPr>
              <a:t>Кабардина</a:t>
            </a:r>
            <a:endParaRPr lang="ru-RU" altLang="ru-RU" sz="1500" dirty="0">
              <a:latin typeface="Impact" panose="020B080603090205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>
                <a:latin typeface="Impact" panose="020B0806030902050204" pitchFamily="34" charset="0"/>
              </a:rPr>
              <a:t>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896582" y="2743197"/>
            <a:ext cx="4141867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Impact" panose="020B0806030902050204" pitchFamily="34" charset="0"/>
              </a:rPr>
              <a:t>УМК «Классический курс»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Impact" panose="020B0806030902050204" pitchFamily="34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Impact" panose="020B080603090205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Impact" panose="020B0806030902050204" pitchFamily="34" charset="0"/>
              </a:rPr>
              <a:t>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798282" y="3412365"/>
            <a:ext cx="1131405" cy="600164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>
                <a:latin typeface="Impact" panose="020B0806030902050204" pitchFamily="34" charset="0"/>
              </a:rPr>
              <a:t>Базовый 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>
                <a:latin typeface="Impact" panose="020B0806030902050204" pitchFamily="34" charset="0"/>
              </a:rPr>
              <a:t>углублённый уровни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87779" y="2899297"/>
            <a:ext cx="1350169" cy="170816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>
                <a:latin typeface="Impact" panose="020B0806030902050204" pitchFamily="34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>
                <a:latin typeface="Impact" panose="020B0806030902050204" pitchFamily="34" charset="0"/>
              </a:rPr>
              <a:t>УМК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>
                <a:latin typeface="Impact" panose="020B0806030902050204" pitchFamily="34" charset="0"/>
              </a:rPr>
              <a:t>С.В. Громова, </a:t>
            </a:r>
            <a:br>
              <a:rPr lang="ru-RU" altLang="ru-RU" sz="1500" dirty="0">
                <a:latin typeface="Impact" panose="020B0806030902050204" pitchFamily="34" charset="0"/>
              </a:rPr>
            </a:br>
            <a:r>
              <a:rPr lang="ru-RU" altLang="ru-RU" sz="1500" dirty="0">
                <a:latin typeface="Impact" panose="020B0806030902050204" pitchFamily="34" charset="0"/>
              </a:rPr>
              <a:t>Н.А. Родиной и др.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1500" dirty="0">
              <a:latin typeface="Impact" panose="020B080603090205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>
                <a:latin typeface="Impact" panose="020B0806030902050204" pitchFamily="34" charset="0"/>
              </a:rPr>
              <a:t>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019038" y="3197225"/>
            <a:ext cx="1803956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>
                <a:latin typeface="Impact" panose="020B0806030902050204" pitchFamily="34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 err="1">
                <a:latin typeface="Impact" panose="020B0806030902050204" pitchFamily="34" charset="0"/>
              </a:rPr>
              <a:t>Мякишев</a:t>
            </a:r>
            <a:r>
              <a:rPr lang="ru-RU" altLang="ru-RU" sz="1500" dirty="0">
                <a:latin typeface="Impact" panose="020B0806030902050204" pitchFamily="34" charset="0"/>
              </a:rPr>
              <a:t> Г.Я. и др.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1500" dirty="0">
              <a:latin typeface="Impact" panose="020B080603090205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>
                <a:latin typeface="Impact" panose="020B0806030902050204" pitchFamily="34" charset="0"/>
              </a:rPr>
              <a:t> </a:t>
            </a:r>
          </a:p>
        </p:txBody>
      </p:sp>
      <p:pic>
        <p:nvPicPr>
          <p:cNvPr id="33" name="Picture 3" descr="C:\Users\nkonovalova\Desktop\ПРЕЗЕНТАЦИИ РЕДАКЦИИ и ВСЕ к бюджету\2016\Обложки\Gromov_Oblogka_8-c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306" y="3117850"/>
            <a:ext cx="766335" cy="113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nkonovalova\Desktop\ПРЕЗЕНТАЦИИ РЕДАКЦИИ и ВСЕ к бюджету\2016\Обложки\Gromov_Oblogka_9-c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0967" y="3108325"/>
            <a:ext cx="782246" cy="113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EVelikanova\AppData\Local\Temp\untitl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977" y="1333500"/>
            <a:ext cx="73858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C:\Users\EVelikanova\AppData\Local\Temp\untitl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514" y="1309688"/>
            <a:ext cx="784281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 descr="C:\Users\EVelikanova\AppData\Local\Temp\untitl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523" y="1320800"/>
            <a:ext cx="7945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7" descr="C:\Users\EVelikanova\AppData\Local\Temp\untitl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510" y="1333500"/>
            <a:ext cx="83088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3927872" y="1466850"/>
            <a:ext cx="1295400" cy="124649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>
                <a:latin typeface="Impact" panose="020B0806030902050204" pitchFamily="34" charset="0"/>
              </a:rPr>
              <a:t> Под ред. А.А., </a:t>
            </a:r>
            <a:r>
              <a:rPr lang="ru-RU" altLang="ru-RU" sz="1500" dirty="0" err="1">
                <a:latin typeface="Impact" panose="020B0806030902050204" pitchFamily="34" charset="0"/>
              </a:rPr>
              <a:t>Пинского</a:t>
            </a:r>
            <a:r>
              <a:rPr lang="ru-RU" altLang="ru-RU" sz="1500" dirty="0">
                <a:latin typeface="Impact" panose="020B0806030902050204" pitchFamily="34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>
                <a:latin typeface="Impact" panose="020B0806030902050204" pitchFamily="34" charset="0"/>
              </a:rPr>
              <a:t>О.Ф. </a:t>
            </a:r>
            <a:r>
              <a:rPr lang="ru-RU" altLang="ru-RU" sz="1500" dirty="0" err="1">
                <a:latin typeface="Impact" panose="020B0806030902050204" pitchFamily="34" charset="0"/>
              </a:rPr>
              <a:t>Кабардина</a:t>
            </a:r>
            <a:endParaRPr lang="ru-RU" altLang="ru-RU" sz="1500" dirty="0">
              <a:latin typeface="Impact" panose="020B080603090205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>
                <a:latin typeface="Impact" panose="020B0806030902050204" pitchFamily="34" charset="0"/>
              </a:rPr>
              <a:t>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798283" y="1626665"/>
            <a:ext cx="1017243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>
                <a:latin typeface="Impact" panose="020B0806030902050204" pitchFamily="34" charset="0"/>
              </a:rPr>
              <a:t>Углублённый уровень</a:t>
            </a:r>
          </a:p>
        </p:txBody>
      </p:sp>
      <p:pic>
        <p:nvPicPr>
          <p:cNvPr id="41" name="Picture 8" descr="C:\Users\EVelikanova\AppData\Local\Temp\untitle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40" y="1328739"/>
            <a:ext cx="813021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" descr="image_image_788925.png (150×150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3117851"/>
            <a:ext cx="64931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" descr="image_image_788925.png (150×150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62" y="3108326"/>
            <a:ext cx="660796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image_image_788925.png (150×150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680" y="3117851"/>
            <a:ext cx="669131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Пятиугольник 57"/>
          <p:cNvSpPr/>
          <p:nvPr/>
        </p:nvSpPr>
        <p:spPr>
          <a:xfrm>
            <a:off x="330408" y="4617086"/>
            <a:ext cx="8686714" cy="1084583"/>
          </a:xfrm>
          <a:prstGeom prst="homePlat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8" tIns="45718" rIns="45718" bIns="45718" spcCol="3810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7763277" y="4918312"/>
            <a:ext cx="82677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dirty="0">
                <a:latin typeface="Impact" panose="020B0806030902050204" pitchFamily="34" charset="0"/>
              </a:rPr>
              <a:t>Базовый уровень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287364" y="4703852"/>
            <a:ext cx="1296590" cy="1631216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dirty="0">
                <a:latin typeface="Impact" panose="020B0806030902050204" pitchFamily="34" charset="0"/>
              </a:rPr>
              <a:t>УМК  СФЕРЫ 1-11.</a:t>
            </a:r>
          </a:p>
          <a:p>
            <a:pPr algn="ctr" eaLnBrk="1" hangingPunct="1"/>
            <a:r>
              <a:rPr lang="ru-RU" altLang="ru-RU" sz="1200" dirty="0">
                <a:latin typeface="Impact" panose="020B0806030902050204" pitchFamily="34" charset="0"/>
              </a:rPr>
              <a:t>Белага В.В., </a:t>
            </a:r>
            <a:r>
              <a:rPr lang="ru-RU" altLang="ru-RU" sz="1200" dirty="0" err="1">
                <a:latin typeface="Impact" panose="020B0806030902050204" pitchFamily="34" charset="0"/>
              </a:rPr>
              <a:t>Ломаченков</a:t>
            </a:r>
            <a:r>
              <a:rPr lang="ru-RU" altLang="ru-RU" sz="1200" dirty="0">
                <a:latin typeface="Impact" panose="020B0806030902050204" pitchFamily="34" charset="0"/>
              </a:rPr>
              <a:t> И.А., </a:t>
            </a:r>
            <a:r>
              <a:rPr lang="ru-RU" altLang="ru-RU" sz="1200" dirty="0" err="1">
                <a:latin typeface="Impact" panose="020B0806030902050204" pitchFamily="34" charset="0"/>
              </a:rPr>
              <a:t>Панебратцев</a:t>
            </a:r>
            <a:r>
              <a:rPr lang="ru-RU" altLang="ru-RU" sz="1200" dirty="0">
                <a:latin typeface="Impact" panose="020B0806030902050204" pitchFamily="34" charset="0"/>
              </a:rPr>
              <a:t> Ю.А.   </a:t>
            </a:r>
          </a:p>
          <a:p>
            <a:pPr algn="ctr" eaLnBrk="1" hangingPunct="1"/>
            <a:r>
              <a:rPr lang="ru-RU" altLang="ru-RU" sz="1200" dirty="0">
                <a:latin typeface="Impact" panose="020B0806030902050204" pitchFamily="34" charset="0"/>
              </a:rPr>
              <a:t> </a:t>
            </a:r>
          </a:p>
          <a:p>
            <a:pPr algn="ctr" eaLnBrk="1" hangingPunct="1"/>
            <a:endParaRPr lang="ru-RU" altLang="ru-RU" sz="1400" dirty="0">
              <a:latin typeface="Impact" panose="020B0806030902050204" pitchFamily="34" charset="0"/>
            </a:endParaRPr>
          </a:p>
          <a:p>
            <a:pPr algn="ctr" eaLnBrk="1" hangingPunct="1"/>
            <a:r>
              <a:rPr lang="ru-RU" altLang="ru-RU" sz="1400" dirty="0">
                <a:latin typeface="Impact" panose="020B0806030902050204" pitchFamily="34" charset="0"/>
              </a:rPr>
              <a:t> </a:t>
            </a:r>
          </a:p>
        </p:txBody>
      </p:sp>
      <p:pic>
        <p:nvPicPr>
          <p:cNvPr id="61" name="Picture 3" descr="C:\Users\MDorkina\Desktop\1a426d75-9be5-11e4-9345-0050569c7d18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51831" y="4611957"/>
            <a:ext cx="812007" cy="110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MDorkina\Desktop\1a426d90-9be5-11e4-9345-0050569c7d18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99351" y="4611957"/>
            <a:ext cx="802480" cy="110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C:\Users\MDorkina\Desktop\1a426da3-9be5-11e4-9345-0050569c7d18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28465" y="4619249"/>
            <a:ext cx="815064" cy="1106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Users\Bannikova\Desktop\FIZ-10_obl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870" y="4623385"/>
            <a:ext cx="76752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" descr="Y:\Полученные файлы\FIZ-1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8"/>
          <a:stretch>
            <a:fillRect/>
          </a:stretch>
        </p:blipFill>
        <p:spPr bwMode="auto">
          <a:xfrm>
            <a:off x="6826928" y="4612681"/>
            <a:ext cx="799531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4" descr="image_image_788925.png (150×150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871" y="4617086"/>
            <a:ext cx="767520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4" descr="image_image_788925.png (150×150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928" y="4607457"/>
            <a:ext cx="82766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8460433" y="6336705"/>
            <a:ext cx="539552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pPr/>
              <a:t>2</a:t>
            </a:fld>
            <a:endParaRPr lang="en" sz="16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 flipH="1">
            <a:off x="-19599" y="6276975"/>
            <a:ext cx="9171134" cy="590550"/>
          </a:xfrm>
          <a:prstGeom prst="rect">
            <a:avLst/>
          </a:prstGeom>
          <a:solidFill>
            <a:srgbClr val="29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1656553" y="217107"/>
            <a:ext cx="5653998" cy="6217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spc="-40" dirty="0">
                <a:solidFill>
                  <a:srgbClr val="294790"/>
                </a:solidFill>
                <a:cs typeface="Arial" pitchFamily="34" charset="0"/>
              </a:rPr>
              <a:t>ФИЗИКА</a:t>
            </a:r>
          </a:p>
          <a:p>
            <a:pPr>
              <a:lnSpc>
                <a:spcPct val="90000"/>
              </a:lnSpc>
            </a:pPr>
            <a:endParaRPr lang="ru-RU" sz="1600" spc="-40" dirty="0">
              <a:solidFill>
                <a:srgbClr val="294790"/>
              </a:solidFill>
              <a:cs typeface="Arial" pitchFamily="34" charset="0"/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253329" y="891636"/>
            <a:ext cx="8676359" cy="0"/>
          </a:xfrm>
          <a:prstGeom prst="line">
            <a:avLst/>
          </a:prstGeom>
          <a:ln w="19050">
            <a:solidFill>
              <a:srgbClr val="294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42875" y="6438901"/>
            <a:ext cx="8543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Выбор учебников на 2019/2020 годы. Рекомендации АО «Издательство «Просвещение»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253329" y="0"/>
            <a:ext cx="1375446" cy="891636"/>
          </a:xfrm>
          <a:prstGeom prst="rect">
            <a:avLst/>
          </a:prstGeom>
          <a:solidFill>
            <a:srgbClr val="29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Picture 2" descr="C:\Users\akladova\Desktop\logo_prosveschenie-0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27" y="229525"/>
            <a:ext cx="1085850" cy="5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510" y="3117834"/>
            <a:ext cx="852072" cy="1151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46" y="3099286"/>
            <a:ext cx="875836" cy="1183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804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61" name="Группа 5"/>
          <p:cNvGrpSpPr>
            <a:grpSpLocks/>
          </p:cNvGrpSpPr>
          <p:nvPr/>
        </p:nvGrpSpPr>
        <p:grpSpPr bwMode="auto">
          <a:xfrm>
            <a:off x="7367588" y="169863"/>
            <a:ext cx="1646237" cy="744537"/>
            <a:chOff x="500034" y="714356"/>
            <a:chExt cx="1500198" cy="64294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00034" y="714356"/>
              <a:ext cx="1500198" cy="6429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lnSpc>
                  <a:spcPct val="80000"/>
                </a:lnSpc>
                <a:defRPr/>
              </a:pPr>
              <a:endParaRPr lang="ru-RU" kern="1200">
                <a:solidFill>
                  <a:prstClr val="white"/>
                </a:solidFill>
              </a:endParaRPr>
            </a:p>
          </p:txBody>
        </p:sp>
        <p:pic>
          <p:nvPicPr>
            <p:cNvPr id="7" name="Рисунок 6" descr="Graphic3.wm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920" y="730807"/>
              <a:ext cx="1358425" cy="5552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911225" y="390525"/>
            <a:ext cx="70723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hangingPunct="1">
              <a:spcBef>
                <a:spcPct val="0"/>
              </a:spcBef>
              <a:defRPr/>
            </a:pPr>
            <a:r>
              <a:rPr lang="ru-RU" sz="2800" b="1" kern="1200" dirty="0">
                <a:solidFill>
                  <a:srgbClr val="006666"/>
                </a:solidFill>
                <a:ea typeface="+mn-ea"/>
                <a:cs typeface="+mn-cs"/>
              </a:rPr>
              <a:t/>
            </a:r>
            <a:br>
              <a:rPr lang="ru-RU" sz="2800" b="1" kern="1200" dirty="0">
                <a:solidFill>
                  <a:srgbClr val="006666"/>
                </a:solidFill>
                <a:ea typeface="+mn-ea"/>
                <a:cs typeface="+mn-cs"/>
              </a:rPr>
            </a:br>
            <a:r>
              <a:rPr lang="ru-RU" sz="2800" b="1" kern="1200" dirty="0">
                <a:solidFill>
                  <a:srgbClr val="006666"/>
                </a:solidFill>
                <a:ea typeface="+mn-ea"/>
                <a:cs typeface="+mn-cs"/>
              </a:rPr>
              <a:t>УМК «СФЕРЫ. ФИЗИКА». 7, 8,</a:t>
            </a:r>
            <a:r>
              <a:rPr lang="en-US" sz="2800" b="1" kern="1200" dirty="0">
                <a:solidFill>
                  <a:srgbClr val="006666"/>
                </a:solidFill>
                <a:ea typeface="+mn-ea"/>
                <a:cs typeface="+mn-cs"/>
              </a:rPr>
              <a:t> 9</a:t>
            </a:r>
            <a:r>
              <a:rPr lang="ru-RU" sz="2800" b="1" kern="1200" dirty="0">
                <a:solidFill>
                  <a:srgbClr val="006666"/>
                </a:solidFill>
                <a:ea typeface="+mn-ea"/>
                <a:cs typeface="+mn-cs"/>
              </a:rPr>
              <a:t> КЛАСС</a:t>
            </a:r>
          </a:p>
        </p:txBody>
      </p:sp>
      <p:sp>
        <p:nvSpPr>
          <p:cNvPr id="15" name="Подзаголовок 6"/>
          <p:cNvSpPr txBox="1">
            <a:spLocks/>
          </p:cNvSpPr>
          <p:nvPr/>
        </p:nvSpPr>
        <p:spPr bwMode="auto">
          <a:xfrm>
            <a:off x="1031808" y="2163897"/>
            <a:ext cx="5924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 fontScale="25000" lnSpcReduction="20000"/>
          </a:bodyPr>
          <a:lstStyle/>
          <a:p>
            <a:pPr marL="342900" indent="-342900" hangingPunct="1">
              <a:lnSpc>
                <a:spcPct val="170000"/>
              </a:lnSpc>
              <a:spcBef>
                <a:spcPct val="50000"/>
              </a:spcBef>
              <a:buSzPct val="150000"/>
              <a:buFont typeface="Arial" pitchFamily="34" charset="0"/>
              <a:buChar char="•"/>
              <a:defRPr/>
            </a:pPr>
            <a:r>
              <a:rPr lang="ru-RU" sz="7200" b="1" dirty="0">
                <a:solidFill>
                  <a:srgbClr val="C0BEAF">
                    <a:lumMod val="10000"/>
                  </a:srgbClr>
                </a:solidFill>
                <a:latin typeface="Arial"/>
                <a:ea typeface="+mn-ea"/>
                <a:cs typeface="+mn-cs"/>
              </a:rPr>
              <a:t> Учебник</a:t>
            </a:r>
          </a:p>
          <a:p>
            <a:pPr marL="342900" indent="-342900" hangingPunct="1">
              <a:lnSpc>
                <a:spcPct val="170000"/>
              </a:lnSpc>
              <a:spcBef>
                <a:spcPct val="50000"/>
              </a:spcBef>
              <a:buSzPct val="150000"/>
              <a:buFont typeface="Arial" pitchFamily="34" charset="0"/>
              <a:buChar char="•"/>
              <a:defRPr/>
            </a:pPr>
            <a:r>
              <a:rPr lang="ru-RU" sz="7200" b="1" dirty="0">
                <a:solidFill>
                  <a:srgbClr val="C0BEAF">
                    <a:lumMod val="10000"/>
                  </a:srgbClr>
                </a:solidFill>
                <a:latin typeface="Arial"/>
                <a:ea typeface="+mn-ea"/>
                <a:cs typeface="+mn-cs"/>
              </a:rPr>
              <a:t> Тетрадь-практикум</a:t>
            </a:r>
          </a:p>
          <a:p>
            <a:pPr marL="342900" indent="-342900" hangingPunct="1">
              <a:lnSpc>
                <a:spcPct val="170000"/>
              </a:lnSpc>
              <a:spcBef>
                <a:spcPct val="50000"/>
              </a:spcBef>
              <a:buSzPct val="150000"/>
              <a:buFont typeface="Arial" pitchFamily="34" charset="0"/>
              <a:buChar char="•"/>
              <a:defRPr/>
            </a:pPr>
            <a:r>
              <a:rPr lang="ru-RU" sz="7200" b="1" dirty="0">
                <a:solidFill>
                  <a:srgbClr val="C0BEAF">
                    <a:lumMod val="10000"/>
                  </a:srgbClr>
                </a:solidFill>
                <a:latin typeface="Arial"/>
                <a:ea typeface="+mn-ea"/>
                <a:cs typeface="+mn-cs"/>
              </a:rPr>
              <a:t> Тетрадь-тренажер</a:t>
            </a:r>
          </a:p>
          <a:p>
            <a:pPr marL="342900" indent="-342900" hangingPunct="1">
              <a:lnSpc>
                <a:spcPct val="170000"/>
              </a:lnSpc>
              <a:spcBef>
                <a:spcPct val="50000"/>
              </a:spcBef>
              <a:buSzPct val="150000"/>
              <a:buFont typeface="Arial" pitchFamily="34" charset="0"/>
              <a:buChar char="•"/>
              <a:defRPr/>
            </a:pPr>
            <a:r>
              <a:rPr lang="ru-RU" sz="7200" b="1" dirty="0">
                <a:solidFill>
                  <a:srgbClr val="C0BEAF">
                    <a:lumMod val="10000"/>
                  </a:srgbClr>
                </a:solidFill>
                <a:latin typeface="Arial"/>
                <a:ea typeface="+mn-ea"/>
                <a:cs typeface="+mn-cs"/>
              </a:rPr>
              <a:t> Тетрадь-экзаменатор</a:t>
            </a:r>
          </a:p>
          <a:p>
            <a:pPr marL="342900" indent="-342900" hangingPunct="1">
              <a:lnSpc>
                <a:spcPct val="170000"/>
              </a:lnSpc>
              <a:spcBef>
                <a:spcPct val="50000"/>
              </a:spcBef>
              <a:buSzPct val="150000"/>
              <a:buFont typeface="Arial" pitchFamily="34" charset="0"/>
              <a:buChar char="•"/>
              <a:defRPr/>
            </a:pPr>
            <a:r>
              <a:rPr lang="ru-RU" sz="7200" b="1" dirty="0">
                <a:solidFill>
                  <a:srgbClr val="C0BEAF">
                    <a:lumMod val="10000"/>
                  </a:srgbClr>
                </a:solidFill>
                <a:latin typeface="Arial"/>
                <a:ea typeface="+mn-ea"/>
                <a:cs typeface="+mn-cs"/>
              </a:rPr>
              <a:t> Задачник</a:t>
            </a:r>
          </a:p>
          <a:p>
            <a:pPr marL="342900" indent="-342900" hangingPunct="1">
              <a:lnSpc>
                <a:spcPct val="170000"/>
              </a:lnSpc>
              <a:spcBef>
                <a:spcPct val="50000"/>
              </a:spcBef>
              <a:buSzPct val="150000"/>
              <a:buFont typeface="Arial" pitchFamily="34" charset="0"/>
              <a:buChar char="•"/>
              <a:defRPr/>
            </a:pPr>
            <a:r>
              <a:rPr lang="ru-RU" sz="7200" b="1" dirty="0">
                <a:solidFill>
                  <a:srgbClr val="C0BEAF">
                    <a:lumMod val="10000"/>
                  </a:srgbClr>
                </a:solidFill>
                <a:latin typeface="Arial"/>
                <a:ea typeface="+mn-ea"/>
                <a:cs typeface="+mn-cs"/>
              </a:rPr>
              <a:t> Электронное приложение</a:t>
            </a:r>
          </a:p>
          <a:p>
            <a:pPr marL="342900" indent="-342900" hangingPunct="1">
              <a:lnSpc>
                <a:spcPct val="170000"/>
              </a:lnSpc>
              <a:spcBef>
                <a:spcPct val="50000"/>
              </a:spcBef>
              <a:buSzPct val="150000"/>
              <a:buFont typeface="Arial" pitchFamily="34" charset="0"/>
              <a:buChar char="•"/>
              <a:defRPr/>
            </a:pPr>
            <a:r>
              <a:rPr lang="ru-RU" sz="7200" b="1" dirty="0">
                <a:solidFill>
                  <a:srgbClr val="C0BEAF">
                    <a:lumMod val="10000"/>
                  </a:srgbClr>
                </a:solidFill>
                <a:latin typeface="Arial"/>
                <a:ea typeface="+mn-ea"/>
                <a:cs typeface="+mn-cs"/>
              </a:rPr>
              <a:t> Поурочные методические рекомендации</a:t>
            </a:r>
          </a:p>
          <a:p>
            <a:pPr marL="342900" indent="-342900" hangingPunct="1">
              <a:lnSpc>
                <a:spcPct val="170000"/>
              </a:lnSpc>
              <a:spcBef>
                <a:spcPct val="50000"/>
              </a:spcBef>
              <a:buSzPct val="150000"/>
              <a:buFont typeface="Arial" pitchFamily="34" charset="0"/>
              <a:buChar char="•"/>
              <a:defRPr/>
            </a:pPr>
            <a:r>
              <a:rPr lang="ru-RU" sz="7200" b="1" dirty="0">
                <a:solidFill>
                  <a:srgbClr val="C0BEAF">
                    <a:lumMod val="10000"/>
                  </a:srgbClr>
                </a:solidFill>
                <a:latin typeface="Arial"/>
                <a:ea typeface="+mn-ea"/>
                <a:cs typeface="+mn-cs"/>
              </a:rPr>
              <a:t> Программы 7 - 9</a:t>
            </a:r>
          </a:p>
          <a:p>
            <a:pPr marL="342900" indent="-342900" hangingPunct="1">
              <a:spcBef>
                <a:spcPct val="50000"/>
              </a:spcBef>
              <a:buSzPct val="150000"/>
              <a:buFont typeface="Arial" pitchFamily="34" charset="0"/>
              <a:buChar char="•"/>
              <a:defRPr/>
            </a:pPr>
            <a:endParaRPr lang="ru-RU" sz="5900" dirty="0">
              <a:solidFill>
                <a:srgbClr val="C0BEAF">
                  <a:lumMod val="10000"/>
                </a:srgbClr>
              </a:solidFill>
              <a:latin typeface="Arial"/>
              <a:ea typeface="+mn-ea"/>
              <a:cs typeface="+mn-cs"/>
            </a:endParaRPr>
          </a:p>
          <a:p>
            <a:pPr marL="342900" indent="-342900" hangingPunct="1">
              <a:spcBef>
                <a:spcPct val="50000"/>
              </a:spcBef>
              <a:buSzPct val="150000"/>
              <a:buFont typeface="Arial" pitchFamily="34" charset="0"/>
              <a:buChar char="•"/>
              <a:defRPr/>
            </a:pPr>
            <a:endParaRPr lang="ru-RU" sz="2400" dirty="0">
              <a:solidFill>
                <a:srgbClr val="C0BEAF">
                  <a:lumMod val="10000"/>
                </a:srgbClr>
              </a:solidFill>
              <a:latin typeface="Arial"/>
              <a:ea typeface="+mn-ea"/>
              <a:cs typeface="+mn-cs"/>
            </a:endParaRPr>
          </a:p>
          <a:p>
            <a:pPr marL="342900" indent="-342900" hangingPunct="1">
              <a:spcBef>
                <a:spcPct val="50000"/>
              </a:spcBef>
              <a:buSzPct val="85000"/>
              <a:buFont typeface="Arial" pitchFamily="34" charset="0"/>
              <a:buChar char="•"/>
              <a:defRPr/>
            </a:pPr>
            <a:endParaRPr lang="ru-RU" sz="2400" dirty="0">
              <a:solidFill>
                <a:srgbClr val="C0BEAF">
                  <a:lumMod val="10000"/>
                </a:srgbClr>
              </a:solidFill>
              <a:latin typeface="Arial"/>
              <a:ea typeface="+mn-ea"/>
              <a:cs typeface="+mn-cs"/>
            </a:endParaRPr>
          </a:p>
          <a:p>
            <a:pPr marL="342900" indent="-342900" hangingPunct="1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ru-RU" sz="2400" dirty="0">
              <a:solidFill>
                <a:srgbClr val="C0BEAF">
                  <a:lumMod val="10000"/>
                </a:srgbClr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43364" name="Рисунок 33" descr="F7-9_obl-progr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5949950"/>
            <a:ext cx="46831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65" name="Группа 34"/>
          <p:cNvGrpSpPr>
            <a:grpSpLocks/>
          </p:cNvGrpSpPr>
          <p:nvPr/>
        </p:nvGrpSpPr>
        <p:grpSpPr bwMode="auto">
          <a:xfrm>
            <a:off x="7623175" y="3148013"/>
            <a:ext cx="1331913" cy="1331912"/>
            <a:chOff x="6572264" y="4643446"/>
            <a:chExt cx="2071702" cy="1651011"/>
          </a:xfrm>
        </p:grpSpPr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572264" y="4643446"/>
              <a:ext cx="785222" cy="997691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</p:pic>
        <p:pic>
          <p:nvPicPr>
            <p:cNvPr id="143393" name="Рисунок 23" descr="SF_F8_obl-zadacnik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206" y="5072074"/>
              <a:ext cx="759492" cy="96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94" name="Рисунок 19" descr="F9_obl-zad.ti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9586" y="5357826"/>
              <a:ext cx="714380" cy="936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366" name="Группа 32"/>
          <p:cNvGrpSpPr>
            <a:grpSpLocks/>
          </p:cNvGrpSpPr>
          <p:nvPr/>
        </p:nvGrpSpPr>
        <p:grpSpPr bwMode="auto">
          <a:xfrm>
            <a:off x="5254625" y="4883150"/>
            <a:ext cx="1143000" cy="785813"/>
            <a:chOff x="214282" y="71414"/>
            <a:chExt cx="2997428" cy="2071702"/>
          </a:xfrm>
        </p:grpSpPr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14282" y="71414"/>
              <a:ext cx="1069917" cy="1071425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</p:pic>
        <p:grpSp>
          <p:nvGrpSpPr>
            <p:cNvPr id="143388" name="Группа 32"/>
            <p:cNvGrpSpPr>
              <a:grpSpLocks/>
            </p:cNvGrpSpPr>
            <p:nvPr/>
          </p:nvGrpSpPr>
          <p:grpSpPr bwMode="auto">
            <a:xfrm>
              <a:off x="1142650" y="569458"/>
              <a:ext cx="1069917" cy="1146762"/>
              <a:chOff x="3071325" y="4497790"/>
              <a:chExt cx="1569213" cy="1576798"/>
            </a:xfrm>
          </p:grpSpPr>
          <p:pic>
            <p:nvPicPr>
              <p:cNvPr id="25" name="Picture 21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071329" y="4497794"/>
                <a:ext cx="1569209" cy="1576794"/>
              </a:xfrm>
              <a:prstGeom prst="rect">
                <a:avLst/>
              </a:prstGeom>
              <a:noFill/>
              <a:ln w="127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/>
                </a:outerShdw>
              </a:effectLst>
            </p:spPr>
          </p:pic>
          <p:pic>
            <p:nvPicPr>
              <p:cNvPr id="143391" name="Рисунок 31" descr="SF_F8_obl-tem-plan.ti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6" t="70238" r="5556" b="4268"/>
              <a:stretch>
                <a:fillRect/>
              </a:stretch>
            </p:blipFill>
            <p:spPr bwMode="auto">
              <a:xfrm>
                <a:off x="3984143" y="5264354"/>
                <a:ext cx="500066" cy="500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3389" name="Рисунок 21" descr="F9_obl-CD.ti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08" y="1071546"/>
              <a:ext cx="1068602" cy="1071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367" name="Группа 33"/>
          <p:cNvGrpSpPr>
            <a:grpSpLocks/>
          </p:cNvGrpSpPr>
          <p:nvPr/>
        </p:nvGrpSpPr>
        <p:grpSpPr bwMode="auto">
          <a:xfrm>
            <a:off x="7053263" y="4527550"/>
            <a:ext cx="1214437" cy="1143000"/>
            <a:chOff x="4178010" y="4429132"/>
            <a:chExt cx="2751444" cy="2148191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178010" y="4429132"/>
              <a:ext cx="963905" cy="1285932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</p:pic>
        <p:pic>
          <p:nvPicPr>
            <p:cNvPr id="143385" name="Рисунок 24" descr="SF_F8_obl-ekzam.ti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463" y="5000636"/>
              <a:ext cx="916802" cy="1214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86" name="Рисунок 22" descr="F9_obl-exz.tif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760" y="5357826"/>
              <a:ext cx="928694" cy="121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368" name="Группа 44"/>
          <p:cNvGrpSpPr>
            <a:grpSpLocks/>
          </p:cNvGrpSpPr>
          <p:nvPr/>
        </p:nvGrpSpPr>
        <p:grpSpPr bwMode="auto">
          <a:xfrm>
            <a:off x="6767513" y="5738813"/>
            <a:ext cx="1071562" cy="928687"/>
            <a:chOff x="357158" y="4643446"/>
            <a:chExt cx="2571768" cy="2214554"/>
          </a:xfrm>
        </p:grpSpPr>
        <p:pic>
          <p:nvPicPr>
            <p:cNvPr id="143381" name="Picture 4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8" y="4643446"/>
              <a:ext cx="858838" cy="130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82" name="Рисунок 26" descr="SF_F8_obl-tem-plan.tif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76" y="5072074"/>
              <a:ext cx="857256" cy="1307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83" name="Рисунок 23" descr="F9_obl-poyroch plan.tif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32" y="5464166"/>
              <a:ext cx="928694" cy="1393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369" name="Группа 43"/>
          <p:cNvGrpSpPr>
            <a:grpSpLocks/>
          </p:cNvGrpSpPr>
          <p:nvPr/>
        </p:nvGrpSpPr>
        <p:grpSpPr bwMode="auto">
          <a:xfrm>
            <a:off x="4725988" y="3362325"/>
            <a:ext cx="1331912" cy="1331913"/>
            <a:chOff x="3357554" y="2000240"/>
            <a:chExt cx="3214710" cy="2644529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3357554" y="2000240"/>
              <a:ext cx="1187796" cy="1569696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</p:pic>
        <p:pic>
          <p:nvPicPr>
            <p:cNvPr id="143379" name="Рисунок 25" descr="SF_F8_obl-prakt.tif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3" y="2643182"/>
              <a:ext cx="1142999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80" name="Рисунок 24" descr="F9_obl-prakt.tif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6" y="3143248"/>
              <a:ext cx="1143008" cy="1501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370" name="Группа 42"/>
          <p:cNvGrpSpPr>
            <a:grpSpLocks/>
          </p:cNvGrpSpPr>
          <p:nvPr/>
        </p:nvGrpSpPr>
        <p:grpSpPr bwMode="auto">
          <a:xfrm>
            <a:off x="7478713" y="1608138"/>
            <a:ext cx="1331912" cy="1331912"/>
            <a:chOff x="357158" y="2571744"/>
            <a:chExt cx="2214578" cy="1911959"/>
          </a:xfrm>
        </p:grpSpPr>
        <p:pic>
          <p:nvPicPr>
            <p:cNvPr id="40" name="Picture 5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357158" y="2571744"/>
              <a:ext cx="783944" cy="1045994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</p:pic>
        <p:pic>
          <p:nvPicPr>
            <p:cNvPr id="143376" name="Рисунок 27" descr="SF_F8_obl-tren.tif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100" y="3000372"/>
              <a:ext cx="836915" cy="1103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77" name="Рисунок 25" descr="F9_obl-tren.tif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480" y="3357562"/>
              <a:ext cx="857256" cy="1126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371" name="Группа 31"/>
          <p:cNvGrpSpPr>
            <a:grpSpLocks/>
          </p:cNvGrpSpPr>
          <p:nvPr/>
        </p:nvGrpSpPr>
        <p:grpSpPr bwMode="auto">
          <a:xfrm>
            <a:off x="4876800" y="1981200"/>
            <a:ext cx="2286000" cy="1928813"/>
            <a:chOff x="5648035" y="1928803"/>
            <a:chExt cx="3273235" cy="2587272"/>
          </a:xfrm>
        </p:grpSpPr>
        <p:pic>
          <p:nvPicPr>
            <p:cNvPr id="44" name="Picture 20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648035" y="1928803"/>
              <a:ext cx="1188821" cy="1565140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</p:pic>
        <p:pic>
          <p:nvPicPr>
            <p:cNvPr id="143373" name="Рисунок 28" descr="SF_F8_obl-ych.tif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619" y="2383762"/>
              <a:ext cx="1206000" cy="1650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74" name="Рисунок 26" descr="F9_obl-ych.tif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270" y="2928934"/>
              <a:ext cx="1206000" cy="1587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4415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308725"/>
            <a:ext cx="226853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i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www.prosv.ru</a:t>
            </a:r>
            <a:endParaRPr lang="ru-RU" b="1" i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49858" name="Рисунок 6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12700"/>
            <a:ext cx="5715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nkonovalova\Desktop\Снимо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6350" y="1773238"/>
            <a:ext cx="1900238" cy="253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4" descr="C:\Users\nkonovalova\Desktop\Снимо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1754188"/>
            <a:ext cx="1944688" cy="254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2" name="Picture 2" descr="C:\Users\PKolupalin\Downloads\prosv-ru.pn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321137" y="1559670"/>
            <a:ext cx="2123698" cy="18722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extLst/>
        </p:spPr>
      </p:pic>
      <p:sp>
        <p:nvSpPr>
          <p:cNvPr id="13" name="Овал 12"/>
          <p:cNvSpPr/>
          <p:nvPr/>
        </p:nvSpPr>
        <p:spPr>
          <a:xfrm>
            <a:off x="4500563" y="3798888"/>
            <a:ext cx="1079500" cy="504825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ru-RU">
              <a:solidFill>
                <a:srgbClr val="C00000"/>
              </a:solidFill>
              <a:latin typeface="Segoe Print"/>
              <a:ea typeface="+mn-ea"/>
              <a:cs typeface="+mn-cs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7175500" y="3765550"/>
            <a:ext cx="1081088" cy="504825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ru-RU">
              <a:solidFill>
                <a:srgbClr val="C00000"/>
              </a:solidFill>
              <a:latin typeface="Segoe Print"/>
              <a:ea typeface="+mn-ea"/>
              <a:cs typeface="+mn-cs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2676525" y="163513"/>
            <a:ext cx="5038725" cy="1439862"/>
          </a:xfrm>
          <a:prstGeom prst="wedgeRoundRectCallout">
            <a:avLst>
              <a:gd name="adj1" fmla="val -56423"/>
              <a:gd name="adj2" fmla="val 44509"/>
              <a:gd name="adj3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ru-RU" sz="1100" b="1" kern="1200" cap="all" dirty="0">
              <a:solidFill>
                <a:srgbClr val="676A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200" b="1" kern="1200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kern="1200" cap="all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986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247650"/>
            <a:ext cx="4819650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1544638" y="4797425"/>
            <a:ext cx="6170612" cy="1385888"/>
          </a:xfrm>
          <a:prstGeom prst="wedgeRoundRectCallout">
            <a:avLst>
              <a:gd name="adj1" fmla="val -45392"/>
              <a:gd name="adj2" fmla="val -121240"/>
              <a:gd name="adj3" fmla="val 16667"/>
            </a:avLst>
          </a:prstGeom>
          <a:ln w="952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ru-RU" sz="2400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Электронное приложение доступно для скачивания  по адресу: </a:t>
            </a:r>
            <a:r>
              <a:rPr lang="en-US" sz="2400" b="1" kern="1200" dirty="0">
                <a:solidFill>
                  <a:srgbClr val="676A5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http://catalog.prosv.ru</a:t>
            </a:r>
            <a:r>
              <a:rPr lang="en-US" sz="2400" b="1" kern="1200" cap="all" dirty="0">
                <a:solidFill>
                  <a:srgbClr val="676A5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b="1" kern="1200" cap="all" dirty="0">
                <a:solidFill>
                  <a:srgbClr val="676A5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kern="1200" cap="all" dirty="0">
              <a:solidFill>
                <a:srgbClr val="676A5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ru-RU" sz="2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ru-RU" sz="2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6" descr="http://flash-tlt.ru/files/flash-tlt.ru/i/goods/217/26/21726_1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01013" y="339725"/>
            <a:ext cx="836612" cy="83502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71853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308725"/>
            <a:ext cx="226853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i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www.prosv.ru</a:t>
            </a:r>
            <a:endParaRPr lang="ru-RU" b="1" i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50882" name="Рисунок 6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12700"/>
            <a:ext cx="5715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nkonovalova\Desktop\Снимо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981075"/>
            <a:ext cx="7277100" cy="496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Picture 2" descr="C:\Users\nkonovalova\Desktop\Снимо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4075" y="2492375"/>
            <a:ext cx="6551613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" name="Овал 7"/>
          <p:cNvSpPr/>
          <p:nvPr/>
        </p:nvSpPr>
        <p:spPr>
          <a:xfrm>
            <a:off x="5292725" y="3716338"/>
            <a:ext cx="2951163" cy="5762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ru-RU" kern="1200">
              <a:solidFill>
                <a:prstClr val="white"/>
              </a:solidFill>
            </a:endParaRPr>
          </a:p>
        </p:txBody>
      </p:sp>
      <p:pic>
        <p:nvPicPr>
          <p:cNvPr id="250886" name="Рисунок 17" descr="logo cop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2875"/>
            <a:ext cx="22018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W:\Обложки\Физика\21-0383-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550" y="19050"/>
            <a:ext cx="1079500" cy="1123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1" name="Овал 10"/>
          <p:cNvSpPr/>
          <p:nvPr/>
        </p:nvSpPr>
        <p:spPr>
          <a:xfrm>
            <a:off x="2987675" y="1052513"/>
            <a:ext cx="914400" cy="431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4967288" y="5256213"/>
            <a:ext cx="3600450" cy="693737"/>
          </a:xfrm>
          <a:prstGeom prst="wedgeRoundRectCallout">
            <a:avLst>
              <a:gd name="adj1" fmla="val 13079"/>
              <a:gd name="adj2" fmla="val -17131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ru-RU" sz="2400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4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Загрузить электронное приложение </a:t>
            </a:r>
            <a:r>
              <a:rPr lang="ru-RU" sz="1400" b="1" kern="1200" cap="all" dirty="0">
                <a:solidFill>
                  <a:srgbClr val="676A5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b="1" kern="1200" cap="all" dirty="0">
              <a:solidFill>
                <a:srgbClr val="676A5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ru-RU" sz="2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ru-RU" sz="2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5961148" y="1556792"/>
            <a:ext cx="2266987" cy="566900"/>
          </a:xfrm>
          <a:prstGeom prst="wedgeRoundRectCallout">
            <a:avLst>
              <a:gd name="adj1" fmla="val -141345"/>
              <a:gd name="adj2" fmla="val -92260"/>
              <a:gd name="adj3" fmla="val 16667"/>
            </a:avLst>
          </a:prstGeom>
          <a:solidFill>
            <a:srgbClr val="FFFFCC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hangingPunct="1">
              <a:lnSpc>
                <a:spcPts val="2300"/>
              </a:lnSpc>
              <a:buClr>
                <a:srgbClr val="FF0000"/>
              </a:buClr>
              <a:defRPr/>
            </a:pPr>
            <a:r>
              <a:rPr lang="ru-RU" sz="2000" b="1" kern="1200" dirty="0">
                <a:solidFill>
                  <a:srgbClr val="00007A"/>
                </a:solidFill>
                <a:latin typeface="Constantia" panose="02030602050306030303" pitchFamily="18" charset="0"/>
                <a:cs typeface="Tahoma" pitchFamily="34" charset="0"/>
              </a:rPr>
              <a:t>Каталог</a:t>
            </a:r>
          </a:p>
        </p:txBody>
      </p:sp>
    </p:spTree>
    <p:extLst>
      <p:ext uri="{BB962C8B-B14F-4D97-AF65-F5344CB8AC3E}">
        <p14:creationId xmlns:p14="http://schemas.microsoft.com/office/powerpoint/2010/main" val="947090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1425575" y="211138"/>
            <a:ext cx="65722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ru-RU" sz="3600" kern="1200" dirty="0">
                <a:solidFill>
                  <a:srgbClr val="006666"/>
                </a:solidFill>
                <a:ea typeface="+mn-ea"/>
                <a:cs typeface="+mn-cs"/>
              </a:rPr>
              <a:t>Инструмент для учителя </a:t>
            </a:r>
          </a:p>
          <a:p>
            <a:pPr algn="ctr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600" kern="1200" dirty="0">
                <a:solidFill>
                  <a:srgbClr val="006666"/>
                </a:solidFill>
                <a:ea typeface="+mn-ea"/>
                <a:cs typeface="+mn-cs"/>
              </a:rPr>
              <a:t>«Конструктор уроков»</a:t>
            </a:r>
          </a:p>
        </p:txBody>
      </p:sp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370013"/>
            <a:ext cx="7048500" cy="53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822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87485" y="49867"/>
            <a:ext cx="2502608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«Архимед»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57651" y="166800"/>
            <a:ext cx="2721561" cy="2951896"/>
            <a:chOff x="201194" y="286543"/>
            <a:chExt cx="2721561" cy="295189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94" y="286543"/>
              <a:ext cx="1453436" cy="2033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59" y="700201"/>
              <a:ext cx="1486304" cy="2033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487" y="1205192"/>
              <a:ext cx="1545268" cy="2033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3115279" y="783313"/>
            <a:ext cx="3981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Автор: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Олег Фёдорович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Кабардин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5194" y="1183423"/>
            <a:ext cx="206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СОСТАВ УМК: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57757" y="1597081"/>
            <a:ext cx="399865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Учебник (ядро курса) + ЭФУ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Рабочие тетради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Книга для учителя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Поурочные разработки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Рабочие программы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" y="3496430"/>
            <a:ext cx="2227266" cy="296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606" y="3496429"/>
            <a:ext cx="2251023" cy="296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480" y="3496429"/>
            <a:ext cx="1971872" cy="296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416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453"/>
          <p:cNvSpPr/>
          <p:nvPr/>
        </p:nvSpPr>
        <p:spPr>
          <a:xfrm>
            <a:off x="-12700" y="2"/>
            <a:ext cx="9169400" cy="751232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583" name="Shape 583"/>
          <p:cNvSpPr>
            <a:spLocks noGrp="1"/>
          </p:cNvSpPr>
          <p:nvPr>
            <p:ph type="sldNum" sz="quarter" idx="4294967295"/>
          </p:nvPr>
        </p:nvSpPr>
        <p:spPr>
          <a:xfrm>
            <a:off x="8343822" y="6308725"/>
            <a:ext cx="317261" cy="3327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 dirty="0"/>
          </a:p>
        </p:txBody>
      </p:sp>
      <p:pic>
        <p:nvPicPr>
          <p:cNvPr id="4" name="Picture 6" descr="W:\Обложки\Физика\21-0290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214" y="4711357"/>
            <a:ext cx="1100478" cy="143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:\Обложки\Физика\21-0300-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35" y="3169746"/>
            <a:ext cx="1120013" cy="142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W:\Обложки\Физика\21-0289-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260" y="4711356"/>
            <a:ext cx="1156433" cy="1438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W:\Обложки\Физика\21-0215-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655" y="4722642"/>
            <a:ext cx="1098044" cy="143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Documents and Settings\IOvsyankina\Рабочий стол\untitled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648" y="1607468"/>
            <a:ext cx="1087437" cy="1416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W:\Обложки\Физика\21-0368-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2" y="836423"/>
            <a:ext cx="1392118" cy="190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W:\Обложки\Физика\21-0301-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972" y="3172506"/>
            <a:ext cx="1095626" cy="1411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W:\Обложки\Физика\21-0302-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755" y="3186003"/>
            <a:ext cx="1077110" cy="1411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W:\Обложки\Физика\21-0258-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76" y="4722642"/>
            <a:ext cx="1066576" cy="143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W:\Обложки\Физика\21-0259-0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865" y="4722642"/>
            <a:ext cx="1055295" cy="143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одержимое 29"/>
          <p:cNvSpPr txBox="1">
            <a:spLocks/>
          </p:cNvSpPr>
          <p:nvPr/>
        </p:nvSpPr>
        <p:spPr>
          <a:xfrm>
            <a:off x="2750988" y="802120"/>
            <a:ext cx="4333465" cy="410021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/>
                </a:solidFill>
                <a:latin typeface="+mj-lt"/>
              </a:rPr>
              <a:t>Рабочая программа  (7-9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</a:rPr>
              <a:t>кл</a:t>
            </a:r>
            <a:r>
              <a:rPr lang="ru-RU" sz="2000" b="1" dirty="0">
                <a:solidFill>
                  <a:schemeClr val="accent1"/>
                </a:solidFill>
                <a:latin typeface="+mj-lt"/>
              </a:rPr>
              <a:t>.)</a:t>
            </a:r>
          </a:p>
          <a:p>
            <a:pPr marL="0" indent="0">
              <a:buFont typeface="Arial"/>
              <a:buNone/>
              <a:defRPr/>
            </a:pPr>
            <a:endParaRPr lang="ru-RU" sz="2000" dirty="0">
              <a:solidFill>
                <a:schemeClr val="accent1"/>
              </a:solidFill>
              <a:latin typeface="+mj-lt"/>
            </a:endParaRPr>
          </a:p>
          <a:p>
            <a:pPr marL="0" indent="0">
              <a:buFont typeface="Arial"/>
              <a:buNone/>
            </a:pPr>
            <a:endParaRPr lang="ru-RU" sz="20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5" name="Picture 4" descr="E:\Физика\21-0160-0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528" y="1607468"/>
            <a:ext cx="1144836" cy="1416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Физика\21-0117-0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245" y="1607468"/>
            <a:ext cx="1120858" cy="1416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одержимое 29"/>
          <p:cNvSpPr txBox="1">
            <a:spLocks/>
          </p:cNvSpPr>
          <p:nvPr/>
        </p:nvSpPr>
        <p:spPr>
          <a:xfrm>
            <a:off x="2750988" y="1186095"/>
            <a:ext cx="2817587" cy="410021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/>
                </a:solidFill>
                <a:latin typeface="+mj-lt"/>
              </a:rPr>
              <a:t>Учебник + ЭФУ</a:t>
            </a:r>
          </a:p>
          <a:p>
            <a:pPr marL="0" indent="0">
              <a:buFont typeface="Arial"/>
              <a:buNone/>
              <a:defRPr/>
            </a:pPr>
            <a:endParaRPr lang="ru-RU" sz="2000" dirty="0">
              <a:solidFill>
                <a:schemeClr val="accent1"/>
              </a:solidFill>
              <a:latin typeface="+mj-lt"/>
            </a:endParaRPr>
          </a:p>
          <a:p>
            <a:pPr marL="0" indent="0">
              <a:buFont typeface="Arial"/>
              <a:buNone/>
            </a:pPr>
            <a:endParaRPr lang="ru-RU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" name="Содержимое 29"/>
          <p:cNvSpPr txBox="1">
            <a:spLocks/>
          </p:cNvSpPr>
          <p:nvPr/>
        </p:nvSpPr>
        <p:spPr>
          <a:xfrm>
            <a:off x="4840946" y="3253113"/>
            <a:ext cx="4007278" cy="1277247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/>
                </a:solidFill>
                <a:latin typeface="+mj-lt"/>
              </a:rPr>
              <a:t>Рабочая тетрадь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/>
                </a:solidFill>
                <a:latin typeface="+mj-lt"/>
              </a:rPr>
              <a:t>Книга для учителя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/>
                </a:solidFill>
                <a:latin typeface="+mj-lt"/>
              </a:rPr>
              <a:t>Поурочные разработки</a:t>
            </a:r>
          </a:p>
          <a:p>
            <a:pPr marL="0" indent="0">
              <a:buFont typeface="Arial"/>
              <a:buNone/>
              <a:defRPr/>
            </a:pPr>
            <a:endParaRPr lang="ru-RU" sz="2000" dirty="0">
              <a:solidFill>
                <a:schemeClr val="accent1"/>
              </a:solidFill>
              <a:latin typeface="+mj-lt"/>
            </a:endParaRPr>
          </a:p>
          <a:p>
            <a:pPr marL="0" indent="0">
              <a:buFont typeface="Arial"/>
              <a:buNone/>
            </a:pPr>
            <a:endParaRPr lang="ru-RU" sz="20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9" name="Рисунок 18" descr="Untitled-1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76049" y="291488"/>
            <a:ext cx="372175" cy="459745"/>
          </a:xfrm>
          <a:prstGeom prst="rect">
            <a:avLst/>
          </a:prstGeom>
        </p:spPr>
      </p:pic>
      <p:pic>
        <p:nvPicPr>
          <p:cNvPr id="20" name="Picture 2" descr="C:\Users\nkonovalova\Desktop\Снимок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930" y="4722838"/>
            <a:ext cx="1096101" cy="1438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173305" y="50286"/>
            <a:ext cx="7488832" cy="700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800" dirty="0">
                <a:solidFill>
                  <a:schemeClr val="bg1"/>
                </a:solidFill>
                <a:latin typeface="Impact" pitchFamily="34" charset="0"/>
              </a:rPr>
              <a:t>СОСТАВ  УМК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  </a:t>
            </a:r>
            <a:r>
              <a:rPr lang="ru-RU" sz="2800" dirty="0">
                <a:solidFill>
                  <a:schemeClr val="bg1"/>
                </a:solidFill>
                <a:latin typeface="Impact" pitchFamily="34" charset="0"/>
              </a:rPr>
              <a:t>«АРХИМЕД»</a:t>
            </a:r>
          </a:p>
        </p:txBody>
      </p:sp>
      <p:pic>
        <p:nvPicPr>
          <p:cNvPr id="28" name="Рисунок 9" descr="MARKA ARHIMED 4 W.eps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5841" cy="77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17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21211" y="5125586"/>
            <a:ext cx="694639" cy="6104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1724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54086" y="49867"/>
            <a:ext cx="3432350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УМК «Классический»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76565" y="49867"/>
            <a:ext cx="2938778" cy="2856619"/>
            <a:chOff x="76565" y="49867"/>
            <a:chExt cx="2397434" cy="240461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65" y="49867"/>
              <a:ext cx="1371235" cy="1881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37" y="319963"/>
              <a:ext cx="1390855" cy="1881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07" y="573087"/>
              <a:ext cx="1395292" cy="1881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3189514" y="680914"/>
            <a:ext cx="5407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Авторы: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Сергей Васильевич Громов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Надежда Александровна Родина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(под ред.) Виктория Владимировна Белага и др.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58272" y="1788962"/>
            <a:ext cx="206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СОСТАВ УМК: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80018" y="2312182"/>
            <a:ext cx="53444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Учебник (ядро курса) + ЭФУ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Дидактические материалы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(июль 2019)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Рабочие программы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Поурочные методические рекомендации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76" y="3357420"/>
            <a:ext cx="2171953" cy="3145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794168" y="4158841"/>
            <a:ext cx="61980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 РАБОЧИЕ ПРОГРАММЫ РАЗМЕЩЕНЫ НА САЙТЕ ИЗДАТЕЛЬСТВА «ПРОСВЕЩЕНИЕ»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/>
              </a:rPr>
              <a:t>http://www.prosv.ru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НА САЙТЕ ИНТЕРНЕТ-МАГАЗИНА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http://www.shop.prosv.ru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2827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ДАРЬ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ДАРЬ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5025</TotalTime>
  <Words>749</Words>
  <Application>Microsoft Office PowerPoint</Application>
  <PresentationFormat>Экран (4:3)</PresentationFormat>
  <Paragraphs>160</Paragraphs>
  <Slides>17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Тема Office</vt:lpstr>
      <vt:lpstr>ДАРЬЯ</vt:lpstr>
      <vt:lpstr>1_ДАРЬЯ</vt:lpstr>
      <vt:lpstr>Эффективные модели формирования исследовательских навыков и повышение мотивации учащихся на уроках и во внеурочной деятельности по физике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ПОСОБИЯ ДЛЯ УЧАЩИХСЯ </vt:lpstr>
      <vt:lpstr>Презентация PowerPoint</vt:lpstr>
      <vt:lpstr>Презентация PowerPoint</vt:lpstr>
      <vt:lpstr>Презентация PowerPoint</vt:lpstr>
      <vt:lpstr>Презентация PowerPoint</vt:lpstr>
      <vt:lpstr>http://catalog.prosv.ru/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Идрисов Руслан Ринатович</dc:creator>
  <cp:lastModifiedBy>Kafedra-POP</cp:lastModifiedBy>
  <cp:revision>294</cp:revision>
  <dcterms:modified xsi:type="dcterms:W3CDTF">2019-04-18T09:44:06Z</dcterms:modified>
</cp:coreProperties>
</file>