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302" r:id="rId3"/>
    <p:sldId id="306" r:id="rId4"/>
    <p:sldId id="307" r:id="rId5"/>
    <p:sldId id="318" r:id="rId6"/>
    <p:sldId id="308" r:id="rId7"/>
    <p:sldId id="319" r:id="rId8"/>
    <p:sldId id="320" r:id="rId9"/>
    <p:sldId id="335" r:id="rId10"/>
    <p:sldId id="316" r:id="rId11"/>
    <p:sldId id="328" r:id="rId12"/>
    <p:sldId id="329" r:id="rId13"/>
    <p:sldId id="330" r:id="rId14"/>
    <p:sldId id="332" r:id="rId15"/>
    <p:sldId id="333" r:id="rId16"/>
    <p:sldId id="331" r:id="rId17"/>
    <p:sldId id="334" r:id="rId18"/>
    <p:sldId id="340" r:id="rId19"/>
    <p:sldId id="339" r:id="rId20"/>
    <p:sldId id="338" r:id="rId21"/>
    <p:sldId id="352" r:id="rId22"/>
    <p:sldId id="337" r:id="rId23"/>
    <p:sldId id="336" r:id="rId24"/>
    <p:sldId id="341" r:id="rId25"/>
    <p:sldId id="343" r:id="rId26"/>
    <p:sldId id="344" r:id="rId27"/>
    <p:sldId id="345" r:id="rId28"/>
    <p:sldId id="346" r:id="rId29"/>
    <p:sldId id="342" r:id="rId30"/>
    <p:sldId id="348" r:id="rId31"/>
    <p:sldId id="350" r:id="rId32"/>
    <p:sldId id="35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682" y="-1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1FA1B-D32F-4551-8F7E-E6DA62074C9D}" type="doc">
      <dgm:prSet loTypeId="urn:microsoft.com/office/officeart/2005/8/layout/arrow2" loCatId="process" qsTypeId="urn:microsoft.com/office/officeart/2005/8/quickstyle/simple1" qsCatId="simple" csTypeId="urn:microsoft.com/office/officeart/2005/8/colors/accent2_4" csCatId="accent2" phldr="1"/>
      <dgm:spPr/>
    </dgm:pt>
    <dgm:pt modelId="{0CC1B0AE-8C7A-42EF-80B2-2B237B4C1369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ДУХОВНЫЙ</a:t>
          </a:r>
          <a:endParaRPr lang="ru-RU" b="1" dirty="0">
            <a:solidFill>
              <a:srgbClr val="FF0000"/>
            </a:solidFill>
          </a:endParaRPr>
        </a:p>
      </dgm:t>
    </dgm:pt>
    <dgm:pt modelId="{D4D0C250-DEC6-4F97-8FD0-D01155E81B2E}" type="parTrans" cxnId="{74DDE30D-A865-4AED-8A19-68005CD5F5A9}">
      <dgm:prSet/>
      <dgm:spPr/>
      <dgm:t>
        <a:bodyPr/>
        <a:lstStyle/>
        <a:p>
          <a:endParaRPr lang="ru-RU"/>
        </a:p>
      </dgm:t>
    </dgm:pt>
    <dgm:pt modelId="{6B02168E-D2BE-43C2-A1A1-C3F49E8C32B5}" type="sibTrans" cxnId="{74DDE30D-A865-4AED-8A19-68005CD5F5A9}">
      <dgm:prSet/>
      <dgm:spPr/>
      <dgm:t>
        <a:bodyPr/>
        <a:lstStyle/>
        <a:p>
          <a:endParaRPr lang="ru-RU"/>
        </a:p>
      </dgm:t>
    </dgm:pt>
    <dgm:pt modelId="{C80D8909-0743-47EE-81DB-8786A41FB58C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ГРАЖДАНСКО-ПАТРИОТИЧЕСКИЙ</a:t>
          </a:r>
          <a:endParaRPr lang="ru-RU" b="1" dirty="0">
            <a:solidFill>
              <a:srgbClr val="FF0000"/>
            </a:solidFill>
          </a:endParaRPr>
        </a:p>
      </dgm:t>
    </dgm:pt>
    <dgm:pt modelId="{984D0BE5-2D6C-4A11-9D05-3A6654040A50}" type="parTrans" cxnId="{3D9EC97C-73C5-4680-99CD-8EAB0BD89DD7}">
      <dgm:prSet/>
      <dgm:spPr/>
      <dgm:t>
        <a:bodyPr/>
        <a:lstStyle/>
        <a:p>
          <a:endParaRPr lang="ru-RU"/>
        </a:p>
      </dgm:t>
    </dgm:pt>
    <dgm:pt modelId="{5E6603B6-1EF4-4608-B368-4F590D2535EB}" type="sibTrans" cxnId="{3D9EC97C-73C5-4680-99CD-8EAB0BD89DD7}">
      <dgm:prSet/>
      <dgm:spPr/>
      <dgm:t>
        <a:bodyPr/>
        <a:lstStyle/>
        <a:p>
          <a:endParaRPr lang="ru-RU"/>
        </a:p>
      </dgm:t>
    </dgm:pt>
    <dgm:pt modelId="{708F4B4A-7387-416C-9F35-FAB0C6A42846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НРАВСТВЕННЫЙ</a:t>
          </a:r>
          <a:endParaRPr lang="ru-RU" b="1" dirty="0">
            <a:solidFill>
              <a:srgbClr val="FF0000"/>
            </a:solidFill>
          </a:endParaRPr>
        </a:p>
      </dgm:t>
    </dgm:pt>
    <dgm:pt modelId="{15C4E8A3-7EAD-4AFD-AE1B-AA0F9E7CF812}" type="parTrans" cxnId="{E0F6D476-AA29-4B63-A2D8-6298D05F9369}">
      <dgm:prSet/>
      <dgm:spPr/>
      <dgm:t>
        <a:bodyPr/>
        <a:lstStyle/>
        <a:p>
          <a:endParaRPr lang="ru-RU"/>
        </a:p>
      </dgm:t>
    </dgm:pt>
    <dgm:pt modelId="{9E65CF42-4AC0-4EDF-9EEB-01F031C54DA3}" type="sibTrans" cxnId="{E0F6D476-AA29-4B63-A2D8-6298D05F9369}">
      <dgm:prSet/>
      <dgm:spPr/>
      <dgm:t>
        <a:bodyPr/>
        <a:lstStyle/>
        <a:p>
          <a:endParaRPr lang="ru-RU"/>
        </a:p>
      </dgm:t>
    </dgm:pt>
    <dgm:pt modelId="{D1D84CA5-367F-447B-9621-30E9843C924F}" type="pres">
      <dgm:prSet presAssocID="{8EC1FA1B-D32F-4551-8F7E-E6DA62074C9D}" presName="arrowDiagram" presStyleCnt="0">
        <dgm:presLayoutVars>
          <dgm:chMax val="5"/>
          <dgm:dir/>
          <dgm:resizeHandles val="exact"/>
        </dgm:presLayoutVars>
      </dgm:prSet>
      <dgm:spPr/>
    </dgm:pt>
    <dgm:pt modelId="{D142A876-7BE9-42B0-BC2B-116C586ABD5C}" type="pres">
      <dgm:prSet presAssocID="{8EC1FA1B-D32F-4551-8F7E-E6DA62074C9D}" presName="arrow" presStyleLbl="bgShp" presStyleIdx="0" presStyleCnt="1" custAng="233892" custScaleX="102714" custScaleY="90683" custLinFactNeighborX="2196" custLinFactNeighborY="-8388"/>
      <dgm:spPr/>
      <dgm:t>
        <a:bodyPr/>
        <a:lstStyle/>
        <a:p>
          <a:endParaRPr lang="ru-RU"/>
        </a:p>
      </dgm:t>
    </dgm:pt>
    <dgm:pt modelId="{E6675E54-8ABC-45E0-BC85-A7DAB3F43CE1}" type="pres">
      <dgm:prSet presAssocID="{8EC1FA1B-D32F-4551-8F7E-E6DA62074C9D}" presName="arrowDiagram3" presStyleCnt="0"/>
      <dgm:spPr/>
    </dgm:pt>
    <dgm:pt modelId="{6B5A61AD-4B08-411A-9C00-6708C2F80E28}" type="pres">
      <dgm:prSet presAssocID="{0CC1B0AE-8C7A-42EF-80B2-2B237B4C1369}" presName="bullet3a" presStyleLbl="node1" presStyleIdx="0" presStyleCnt="3"/>
      <dgm:spPr/>
    </dgm:pt>
    <dgm:pt modelId="{E0E4025D-4356-4E48-8FC8-E6E078FE1D4F}" type="pres">
      <dgm:prSet presAssocID="{0CC1B0AE-8C7A-42EF-80B2-2B237B4C136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4BEDA-BB91-4B8F-8EA5-487B472D9C9A}" type="pres">
      <dgm:prSet presAssocID="{C80D8909-0743-47EE-81DB-8786A41FB58C}" presName="bullet3b" presStyleLbl="node1" presStyleIdx="1" presStyleCnt="3"/>
      <dgm:spPr/>
    </dgm:pt>
    <dgm:pt modelId="{9BB044B6-883C-4324-92F4-5BF0A0275BC4}" type="pres">
      <dgm:prSet presAssocID="{C80D8909-0743-47EE-81DB-8786A41FB58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15722-CD71-431E-98B3-6ABC04ED68EE}" type="pres">
      <dgm:prSet presAssocID="{708F4B4A-7387-416C-9F35-FAB0C6A42846}" presName="bullet3c" presStyleLbl="node1" presStyleIdx="2" presStyleCnt="3"/>
      <dgm:spPr/>
    </dgm:pt>
    <dgm:pt modelId="{9F905D20-4655-4A4B-A568-3EA296B84505}" type="pres">
      <dgm:prSet presAssocID="{708F4B4A-7387-416C-9F35-FAB0C6A42846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F6D476-AA29-4B63-A2D8-6298D05F9369}" srcId="{8EC1FA1B-D32F-4551-8F7E-E6DA62074C9D}" destId="{708F4B4A-7387-416C-9F35-FAB0C6A42846}" srcOrd="2" destOrd="0" parTransId="{15C4E8A3-7EAD-4AFD-AE1B-AA0F9E7CF812}" sibTransId="{9E65CF42-4AC0-4EDF-9EEB-01F031C54DA3}"/>
    <dgm:cxn modelId="{2914DA7D-068F-4CB8-88FF-912940D49D5A}" type="presOf" srcId="{8EC1FA1B-D32F-4551-8F7E-E6DA62074C9D}" destId="{D1D84CA5-367F-447B-9621-30E9843C924F}" srcOrd="0" destOrd="0" presId="urn:microsoft.com/office/officeart/2005/8/layout/arrow2"/>
    <dgm:cxn modelId="{603894D3-129A-44AA-A7C1-076BE4916890}" type="presOf" srcId="{0CC1B0AE-8C7A-42EF-80B2-2B237B4C1369}" destId="{E0E4025D-4356-4E48-8FC8-E6E078FE1D4F}" srcOrd="0" destOrd="0" presId="urn:microsoft.com/office/officeart/2005/8/layout/arrow2"/>
    <dgm:cxn modelId="{B0E94E2C-05EE-4016-9EE1-1DF7ED218B89}" type="presOf" srcId="{708F4B4A-7387-416C-9F35-FAB0C6A42846}" destId="{9F905D20-4655-4A4B-A568-3EA296B84505}" srcOrd="0" destOrd="0" presId="urn:microsoft.com/office/officeart/2005/8/layout/arrow2"/>
    <dgm:cxn modelId="{F6C13088-5859-43FA-8BCA-6EA2259F1B54}" type="presOf" srcId="{C80D8909-0743-47EE-81DB-8786A41FB58C}" destId="{9BB044B6-883C-4324-92F4-5BF0A0275BC4}" srcOrd="0" destOrd="0" presId="urn:microsoft.com/office/officeart/2005/8/layout/arrow2"/>
    <dgm:cxn modelId="{74DDE30D-A865-4AED-8A19-68005CD5F5A9}" srcId="{8EC1FA1B-D32F-4551-8F7E-E6DA62074C9D}" destId="{0CC1B0AE-8C7A-42EF-80B2-2B237B4C1369}" srcOrd="0" destOrd="0" parTransId="{D4D0C250-DEC6-4F97-8FD0-D01155E81B2E}" sibTransId="{6B02168E-D2BE-43C2-A1A1-C3F49E8C32B5}"/>
    <dgm:cxn modelId="{3D9EC97C-73C5-4680-99CD-8EAB0BD89DD7}" srcId="{8EC1FA1B-D32F-4551-8F7E-E6DA62074C9D}" destId="{C80D8909-0743-47EE-81DB-8786A41FB58C}" srcOrd="1" destOrd="0" parTransId="{984D0BE5-2D6C-4A11-9D05-3A6654040A50}" sibTransId="{5E6603B6-1EF4-4608-B368-4F590D2535EB}"/>
    <dgm:cxn modelId="{CFF4EB3F-570B-4E20-8042-B6703BC79CBE}" type="presParOf" srcId="{D1D84CA5-367F-447B-9621-30E9843C924F}" destId="{D142A876-7BE9-42B0-BC2B-116C586ABD5C}" srcOrd="0" destOrd="0" presId="urn:microsoft.com/office/officeart/2005/8/layout/arrow2"/>
    <dgm:cxn modelId="{3A391707-DE67-42B0-B7D8-D20F5FF1ACC7}" type="presParOf" srcId="{D1D84CA5-367F-447B-9621-30E9843C924F}" destId="{E6675E54-8ABC-45E0-BC85-A7DAB3F43CE1}" srcOrd="1" destOrd="0" presId="urn:microsoft.com/office/officeart/2005/8/layout/arrow2"/>
    <dgm:cxn modelId="{1BCCC7F4-A25C-4F0B-9734-1202688089CA}" type="presParOf" srcId="{E6675E54-8ABC-45E0-BC85-A7DAB3F43CE1}" destId="{6B5A61AD-4B08-411A-9C00-6708C2F80E28}" srcOrd="0" destOrd="0" presId="urn:microsoft.com/office/officeart/2005/8/layout/arrow2"/>
    <dgm:cxn modelId="{2059CC3E-5C25-4784-B545-9FB5586FC386}" type="presParOf" srcId="{E6675E54-8ABC-45E0-BC85-A7DAB3F43CE1}" destId="{E0E4025D-4356-4E48-8FC8-E6E078FE1D4F}" srcOrd="1" destOrd="0" presId="urn:microsoft.com/office/officeart/2005/8/layout/arrow2"/>
    <dgm:cxn modelId="{F817B7D9-5897-4408-917A-AC598D35CC61}" type="presParOf" srcId="{E6675E54-8ABC-45E0-BC85-A7DAB3F43CE1}" destId="{E5F4BEDA-BB91-4B8F-8EA5-487B472D9C9A}" srcOrd="2" destOrd="0" presId="urn:microsoft.com/office/officeart/2005/8/layout/arrow2"/>
    <dgm:cxn modelId="{21E55613-0A93-4D68-8893-8BB5CED425E8}" type="presParOf" srcId="{E6675E54-8ABC-45E0-BC85-A7DAB3F43CE1}" destId="{9BB044B6-883C-4324-92F4-5BF0A0275BC4}" srcOrd="3" destOrd="0" presId="urn:microsoft.com/office/officeart/2005/8/layout/arrow2"/>
    <dgm:cxn modelId="{355B494E-5F65-481F-B9D1-F38587406F7E}" type="presParOf" srcId="{E6675E54-8ABC-45E0-BC85-A7DAB3F43CE1}" destId="{ED515722-CD71-431E-98B3-6ABC04ED68EE}" srcOrd="4" destOrd="0" presId="urn:microsoft.com/office/officeart/2005/8/layout/arrow2"/>
    <dgm:cxn modelId="{A483560F-524C-43A0-89F2-E9CE1409E342}" type="presParOf" srcId="{E6675E54-8ABC-45E0-BC85-A7DAB3F43CE1}" destId="{9F905D20-4655-4A4B-A568-3EA296B8450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2A876-7BE9-42B0-BC2B-116C586ABD5C}">
      <dsp:nvSpPr>
        <dsp:cNvPr id="0" name=""/>
        <dsp:cNvSpPr/>
      </dsp:nvSpPr>
      <dsp:spPr>
        <a:xfrm rot="233892">
          <a:off x="554786" y="105420"/>
          <a:ext cx="7438076" cy="410427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A61AD-4B08-411A-9C00-6708C2F80E28}">
      <dsp:nvSpPr>
        <dsp:cNvPr id="0" name=""/>
        <dsp:cNvSpPr/>
      </dsp:nvSpPr>
      <dsp:spPr>
        <a:xfrm>
          <a:off x="1413705" y="3018398"/>
          <a:ext cx="188280" cy="188280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4025D-4356-4E48-8FC8-E6E078FE1D4F}">
      <dsp:nvSpPr>
        <dsp:cNvPr id="0" name=""/>
        <dsp:cNvSpPr/>
      </dsp:nvSpPr>
      <dsp:spPr>
        <a:xfrm>
          <a:off x="1507845" y="3112538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0000"/>
              </a:solidFill>
            </a:rPr>
            <a:t>ДУХОВНЫЙ</a:t>
          </a:r>
          <a:endParaRPr lang="ru-RU" sz="1300" b="1" kern="1200" dirty="0">
            <a:solidFill>
              <a:srgbClr val="FF0000"/>
            </a:solidFill>
          </a:endParaRPr>
        </a:p>
      </dsp:txBody>
      <dsp:txXfrm>
        <a:off x="1507845" y="3112538"/>
        <a:ext cx="1687279" cy="1308003"/>
      </dsp:txXfrm>
    </dsp:sp>
    <dsp:sp modelId="{E5F4BEDA-BB91-4B8F-8EA5-487B472D9C9A}">
      <dsp:nvSpPr>
        <dsp:cNvPr id="0" name=""/>
        <dsp:cNvSpPr/>
      </dsp:nvSpPr>
      <dsp:spPr>
        <a:xfrm>
          <a:off x="3075638" y="1788241"/>
          <a:ext cx="340352" cy="340352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044B6-883C-4324-92F4-5BF0A0275BC4}">
      <dsp:nvSpPr>
        <dsp:cNvPr id="0" name=""/>
        <dsp:cNvSpPr/>
      </dsp:nvSpPr>
      <dsp:spPr>
        <a:xfrm>
          <a:off x="3245815" y="1958418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0000"/>
              </a:solidFill>
            </a:rPr>
            <a:t>ГРАЖДАНСКО-ПАТРИОТИЧЕСКИЙ</a:t>
          </a:r>
          <a:endParaRPr lang="ru-RU" sz="1300" b="1" kern="1200" dirty="0">
            <a:solidFill>
              <a:srgbClr val="FF0000"/>
            </a:solidFill>
          </a:endParaRPr>
        </a:p>
      </dsp:txBody>
      <dsp:txXfrm>
        <a:off x="3245815" y="1958418"/>
        <a:ext cx="1737969" cy="2462123"/>
      </dsp:txXfrm>
    </dsp:sp>
    <dsp:sp modelId="{ED515722-CD71-431E-98B3-6ABC04ED68EE}">
      <dsp:nvSpPr>
        <dsp:cNvPr id="0" name=""/>
        <dsp:cNvSpPr/>
      </dsp:nvSpPr>
      <dsp:spPr>
        <a:xfrm>
          <a:off x="5074304" y="1039647"/>
          <a:ext cx="470700" cy="470700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05D20-4655-4A4B-A568-3EA296B84505}">
      <dsp:nvSpPr>
        <dsp:cNvPr id="0" name=""/>
        <dsp:cNvSpPr/>
      </dsp:nvSpPr>
      <dsp:spPr>
        <a:xfrm>
          <a:off x="5309654" y="1274997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0000"/>
              </a:solidFill>
            </a:rPr>
            <a:t>НРАВСТВЕННЫЙ</a:t>
          </a:r>
          <a:endParaRPr lang="ru-RU" sz="1300" b="1" kern="1200" dirty="0">
            <a:solidFill>
              <a:srgbClr val="FF0000"/>
            </a:solidFill>
          </a:endParaRPr>
        </a:p>
      </dsp:txBody>
      <dsp:txXfrm>
        <a:off x="5309654" y="1274997"/>
        <a:ext cx="1737969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FBB87-E295-4FCB-8CBC-99EF2A7CD1EA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6525B-8E5F-4B2B-8338-BEEBC6AB4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48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8BF447-B10D-4DB2-8377-C8A1A9A59A40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F2C46E-3E53-439C-AB23-FC0800D0CC8B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3CE808-FE2A-45EF-855C-FFC6CFABCD8F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84F5A6-3AB3-4222-AB3C-7F546AB75DCF}" type="slidenum">
              <a:rPr lang="en-US" altLang="ru-RU"/>
              <a:pPr/>
              <a:t>24</a:t>
            </a:fld>
            <a:endParaRPr lang="en-US" altLang="ru-RU"/>
          </a:p>
        </p:txBody>
      </p:sp>
      <p:sp>
        <p:nvSpPr>
          <p:cNvPr id="993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93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FE5D1E-40BC-4C3B-9D05-1BE692B37C04}" type="slidenum">
              <a:rPr lang="en-US" altLang="ru-RU"/>
              <a:pPr/>
              <a:t>25</a:t>
            </a:fld>
            <a:endParaRPr lang="en-US" altLang="ru-RU"/>
          </a:p>
        </p:txBody>
      </p:sp>
      <p:sp>
        <p:nvSpPr>
          <p:cNvPr id="1034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34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8EE-117A-42D6-A671-EAE1B45F40B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BAD2-9B82-4E84-9D90-06E3F5F0D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45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8EE-117A-42D6-A671-EAE1B45F40B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BAD2-9B82-4E84-9D90-06E3F5F0D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9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8EE-117A-42D6-A671-EAE1B45F40B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BAD2-9B82-4E84-9D90-06E3F5F0D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5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83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1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95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46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61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12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91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6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8EE-117A-42D6-A671-EAE1B45F40B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BAD2-9B82-4E84-9D90-06E3F5F0D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736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90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91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1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8EE-117A-42D6-A671-EAE1B45F40B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BAD2-9B82-4E84-9D90-06E3F5F0D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7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8EE-117A-42D6-A671-EAE1B45F40B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BAD2-9B82-4E84-9D90-06E3F5F0D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5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8EE-117A-42D6-A671-EAE1B45F40B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BAD2-9B82-4E84-9D90-06E3F5F0D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74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8EE-117A-42D6-A671-EAE1B45F40B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BAD2-9B82-4E84-9D90-06E3F5F0D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2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8EE-117A-42D6-A671-EAE1B45F40B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BAD2-9B82-4E84-9D90-06E3F5F0D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4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8EE-117A-42D6-A671-EAE1B45F40B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BAD2-9B82-4E84-9D90-06E3F5F0D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8EE-117A-42D6-A671-EAE1B45F40B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BAD2-9B82-4E84-9D90-06E3F5F0D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5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B58EE-117A-42D6-A671-EAE1B45F40B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7BAD2-9B82-4E84-9D90-06E3F5F0D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5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02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0;&#1088;-&#1076;&#1077;&#1090;&#1077;&#1081;.&#1076;&#1077;&#1090;&#1080;/vospitatelyam-uchitelyam-pedagogam/razvlecheniya-dlya-detej-stsenarii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BC06B99-BB92-40EB-AAF6-A69864ACF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77345" y="698520"/>
            <a:ext cx="6801284" cy="194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000"/>
              </a:lnSpc>
            </a:pPr>
            <a:r>
              <a:rPr lang="ru-RU" altLang="ru-RU" sz="2800" dirty="0"/>
              <a:t>«</a:t>
            </a:r>
            <a:r>
              <a:rPr lang="ru-RU" sz="2800" b="1" dirty="0"/>
              <a:t>Гражданско-патриотическое воспитание </a:t>
            </a:r>
            <a:endParaRPr lang="ru-RU" sz="2800" b="1" dirty="0" smtClean="0"/>
          </a:p>
          <a:p>
            <a:pPr algn="ctr">
              <a:lnSpc>
                <a:spcPts val="5000"/>
              </a:lnSpc>
            </a:pPr>
            <a:r>
              <a:rPr lang="ru-RU" sz="2800" b="1" dirty="0" smtClean="0"/>
              <a:t>дошкольников </a:t>
            </a:r>
            <a:r>
              <a:rPr lang="ru-RU" sz="2800" b="1" dirty="0"/>
              <a:t>посредством </a:t>
            </a:r>
            <a:endParaRPr lang="ru-RU" sz="2800" b="1" dirty="0" smtClean="0"/>
          </a:p>
          <a:p>
            <a:pPr algn="ctr">
              <a:lnSpc>
                <a:spcPts val="5000"/>
              </a:lnSpc>
            </a:pPr>
            <a:r>
              <a:rPr lang="ru-RU" sz="2800" b="1" dirty="0" smtClean="0"/>
              <a:t>музыкальных </a:t>
            </a:r>
            <a:r>
              <a:rPr lang="ru-RU" sz="2800" b="1" dirty="0"/>
              <a:t>занятий и праздников.</a:t>
            </a:r>
            <a:r>
              <a:rPr lang="ru-RU" altLang="ru-RU" sz="2800" dirty="0"/>
              <a:t>»</a:t>
            </a:r>
            <a:endParaRPr lang="ru-RU" sz="2800" b="1" dirty="0">
              <a:ln w="28575">
                <a:noFill/>
              </a:ln>
              <a:solidFill>
                <a:srgbClr val="901615"/>
              </a:solidFill>
              <a:effectLst/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566BA89-9889-4E6C-A02C-BE889F0100AF}"/>
              </a:ext>
            </a:extLst>
          </p:cNvPr>
          <p:cNvSpPr/>
          <p:nvPr/>
        </p:nvSpPr>
        <p:spPr>
          <a:xfrm>
            <a:off x="4967411" y="3429000"/>
            <a:ext cx="419178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dirty="0" smtClean="0"/>
              <a:t>М</a:t>
            </a:r>
            <a:r>
              <a:rPr lang="en-US" altLang="ru-RU" sz="2400" b="1" dirty="0" err="1" smtClean="0"/>
              <a:t>узыкальн</a:t>
            </a:r>
            <a:r>
              <a:rPr lang="ru-RU" altLang="ru-RU" sz="2400" b="1" dirty="0" err="1" smtClean="0"/>
              <a:t>ый</a:t>
            </a:r>
            <a:r>
              <a:rPr lang="en-US" altLang="ru-RU" sz="2400" b="1" dirty="0" smtClean="0"/>
              <a:t> </a:t>
            </a:r>
            <a:r>
              <a:rPr lang="en-US" altLang="ru-RU" sz="2400" b="1" dirty="0" err="1" smtClean="0"/>
              <a:t>руководител</a:t>
            </a:r>
            <a:r>
              <a:rPr lang="ru-RU" altLang="ru-RU" sz="2400" b="1" dirty="0" smtClean="0"/>
              <a:t>ь</a:t>
            </a:r>
          </a:p>
          <a:p>
            <a:pPr algn="ctr">
              <a:lnSpc>
                <a:spcPct val="150000"/>
              </a:lnSpc>
            </a:pPr>
            <a:r>
              <a:rPr lang="en-US" altLang="ru-RU" sz="2400" b="1" dirty="0" smtClean="0"/>
              <a:t> </a:t>
            </a:r>
            <a:r>
              <a:rPr lang="en-US" altLang="ru-RU" sz="2400" b="1" dirty="0"/>
              <a:t>МБДОУ д/с № 7</a:t>
            </a:r>
            <a:r>
              <a:rPr lang="ru-RU" altLang="ru-RU" sz="2400" b="1" dirty="0"/>
              <a:t> </a:t>
            </a:r>
            <a:r>
              <a:rPr lang="ru-RU" altLang="ru-RU" sz="2400" b="1" dirty="0" smtClean="0"/>
              <a:t>«Ёлочка»</a:t>
            </a:r>
          </a:p>
          <a:p>
            <a:pPr algn="ctr">
              <a:lnSpc>
                <a:spcPct val="150000"/>
              </a:lnSpc>
            </a:pPr>
            <a:r>
              <a:rPr lang="ru-RU" altLang="ru-RU" sz="2400" b="1" dirty="0" smtClean="0"/>
              <a:t>г</a:t>
            </a:r>
            <a:r>
              <a:rPr lang="ru-RU" altLang="ru-RU" sz="2400" b="1" dirty="0"/>
              <a:t>. Североморска</a:t>
            </a:r>
            <a:r>
              <a:rPr lang="en-US" altLang="ru-RU" sz="2400" b="1" dirty="0"/>
              <a:t/>
            </a:r>
            <a:br>
              <a:rPr lang="en-US" altLang="ru-RU" sz="2400" b="1" dirty="0"/>
            </a:br>
            <a:r>
              <a:rPr lang="en-US" altLang="ru-RU" sz="2400" b="1" dirty="0" err="1" smtClean="0"/>
              <a:t>Потапов</a:t>
            </a:r>
            <a:r>
              <a:rPr lang="ru-RU" altLang="ru-RU" sz="2400" b="1" dirty="0" smtClean="0"/>
              <a:t>а</a:t>
            </a:r>
            <a:r>
              <a:rPr lang="en-US" altLang="ru-RU" sz="2400" b="1" dirty="0" smtClean="0"/>
              <a:t> Г</a:t>
            </a:r>
            <a:r>
              <a:rPr lang="ru-RU" altLang="ru-RU" sz="2400" b="1" dirty="0" smtClean="0"/>
              <a:t>.</a:t>
            </a:r>
            <a:r>
              <a:rPr lang="en-US" altLang="ru-RU" sz="2400" b="1" dirty="0" smtClean="0"/>
              <a:t> В</a:t>
            </a:r>
            <a:r>
              <a:rPr lang="ru-RU" altLang="ru-RU" sz="2400" b="1" dirty="0" smtClean="0"/>
              <a:t>.</a:t>
            </a:r>
            <a:endParaRPr lang="en-US" altLang="ru-RU" sz="2400" b="1" dirty="0"/>
          </a:p>
          <a:p>
            <a:pPr lvl="0"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560840" cy="868958"/>
          </a:xfrm>
        </p:spPr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</a:rPr>
              <a:t>Как на масляной </a:t>
            </a:r>
            <a:r>
              <a:rPr lang="ru-RU" altLang="ru-RU" b="1" dirty="0" smtClean="0">
                <a:solidFill>
                  <a:srgbClr val="FF0000"/>
                </a:solidFill>
              </a:rPr>
              <a:t>неделе</a:t>
            </a:r>
            <a:r>
              <a:rPr lang="ru-RU" altLang="ru-RU" b="1" dirty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C00000"/>
              </a:solidFill>
              <a:latin typeface="Matilda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1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04856" cy="868958"/>
          </a:xfrm>
        </p:spPr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</a:rPr>
              <a:t>Ой, блины, блины, </a:t>
            </a:r>
            <a:r>
              <a:rPr lang="ru-RU" altLang="ru-RU" b="1" dirty="0" smtClean="0">
                <a:solidFill>
                  <a:srgbClr val="FF0000"/>
                </a:solidFill>
              </a:rPr>
              <a:t>блины</a:t>
            </a:r>
            <a:r>
              <a:rPr lang="ru-RU" altLang="ru-RU" b="1" dirty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C00000"/>
              </a:solidFill>
              <a:latin typeface="Matilda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84784"/>
            <a:ext cx="7848873" cy="489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6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912768" cy="868958"/>
          </a:xfrm>
        </p:spPr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</a:rPr>
              <a:t>Масленица</a:t>
            </a:r>
            <a:endParaRPr lang="ru-RU" dirty="0">
              <a:solidFill>
                <a:srgbClr val="C00000"/>
              </a:solidFill>
              <a:latin typeface="Matilda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20880" cy="48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25552" y="672158"/>
            <a:ext cx="6318448" cy="3933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8000"/>
              </a:lnSpc>
            </a:pP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более интересной и многогранной подачи  материала, я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МДИ:</a:t>
            </a:r>
          </a:p>
          <a:p>
            <a:pPr>
              <a:lnSpc>
                <a:spcPct val="78000"/>
              </a:lnSpc>
            </a:pPr>
            <a:endParaRPr lang="ru-RU" altLang="ru-RU" sz="3200" dirty="0"/>
          </a:p>
          <a:p>
            <a:pPr>
              <a:lnSpc>
                <a:spcPct val="78000"/>
              </a:lnSpc>
              <a:buFont typeface="Times New Roman" pitchFamily="18" charset="0"/>
              <a:buChar char="•"/>
            </a:pPr>
            <a:r>
              <a:rPr lang="ru-RU" altLang="ru-RU" sz="3200" dirty="0"/>
              <a:t>«Волшебный теремок» </a:t>
            </a:r>
            <a:endParaRPr lang="ru-RU" altLang="ru-RU" sz="3200" i="1" dirty="0"/>
          </a:p>
          <a:p>
            <a:pPr>
              <a:lnSpc>
                <a:spcPct val="78000"/>
              </a:lnSpc>
              <a:buFont typeface="Times New Roman" pitchFamily="18" charset="0"/>
              <a:buChar char="•"/>
            </a:pPr>
            <a:r>
              <a:rPr lang="ru-RU" altLang="ru-RU" sz="3200" dirty="0"/>
              <a:t> «Василисин ларец»</a:t>
            </a:r>
          </a:p>
          <a:p>
            <a:pPr>
              <a:lnSpc>
                <a:spcPct val="78000"/>
              </a:lnSpc>
              <a:buFont typeface="Times New Roman" pitchFamily="18" charset="0"/>
              <a:buChar char="•"/>
            </a:pPr>
            <a:r>
              <a:rPr lang="ru-RU" altLang="ru-RU" sz="3200" dirty="0"/>
              <a:t> «Детский альбом»</a:t>
            </a:r>
          </a:p>
          <a:p>
            <a:pPr>
              <a:lnSpc>
                <a:spcPct val="78000"/>
              </a:lnSpc>
              <a:buFont typeface="Times New Roman" pitchFamily="18" charset="0"/>
              <a:buChar char="•"/>
            </a:pPr>
            <a:r>
              <a:rPr lang="ru-RU" altLang="ru-RU" sz="3200" dirty="0"/>
              <a:t> «Русские музыкальные инструменты»</a:t>
            </a:r>
          </a:p>
          <a:p>
            <a:pPr>
              <a:lnSpc>
                <a:spcPct val="78000"/>
              </a:lnSpc>
              <a:buFont typeface="Times New Roman" pitchFamily="18" charset="0"/>
              <a:buChar char="•"/>
            </a:pPr>
            <a:r>
              <a:rPr lang="ru-RU" altLang="ru-RU" sz="3200" dirty="0"/>
              <a:t> «Три медведя» и </a:t>
            </a:r>
            <a:r>
              <a:rPr lang="ru-RU" altLang="ru-RU" sz="3200" dirty="0" err="1" smtClean="0"/>
              <a:t>мн.др</a:t>
            </a:r>
            <a:r>
              <a:rPr lang="ru-RU" altLang="ru-RU" sz="3200" dirty="0" smtClean="0"/>
              <a:t>.  </a:t>
            </a:r>
            <a:endParaRPr lang="ru-RU" altLang="ru-RU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088232" cy="156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9" y="2195736"/>
            <a:ext cx="2075656" cy="187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2" y="4161273"/>
            <a:ext cx="208823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7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912768" cy="868958"/>
          </a:xfrm>
        </p:spPr>
        <p:txBody>
          <a:bodyPr/>
          <a:lstStyle/>
          <a:p>
            <a:r>
              <a:rPr lang="ru-RU" altLang="ru-RU" b="1" i="1" dirty="0"/>
              <a:t>«А для милой мамочки</a:t>
            </a:r>
            <a:br>
              <a:rPr lang="ru-RU" altLang="ru-RU" b="1" i="1" dirty="0"/>
            </a:br>
            <a:r>
              <a:rPr lang="ru-RU" altLang="ru-RU" b="1" i="1" dirty="0"/>
              <a:t>Испеку два пряничка…»</a:t>
            </a:r>
            <a:endParaRPr lang="ru-RU" dirty="0">
              <a:solidFill>
                <a:srgbClr val="C00000"/>
              </a:solidFill>
              <a:latin typeface="Matilda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2309665"/>
            <a:ext cx="5598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/>
              <a:t>Для ребенка-дошкольника Родина – это мама, близкие родные люди, окружающие его. </a:t>
            </a:r>
          </a:p>
          <a:p>
            <a:r>
              <a:rPr lang="ru-RU" altLang="ru-RU" sz="2800" dirty="0"/>
              <a:t>    Это дом, где он живет, двор, где играет, это детский сад с его воспитателями и друзьями</a:t>
            </a:r>
            <a:endParaRPr lang="ru-RU" sz="2800" dirty="0"/>
          </a:p>
        </p:txBody>
      </p:sp>
      <p:pic>
        <p:nvPicPr>
          <p:cNvPr id="13316" name="Picture 4" descr="C:\Users\МБДОУ ДС №34\Desktop\BAhT_ubV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94" y="4139240"/>
            <a:ext cx="2147748" cy="21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МБДОУ ДС №34\Desktop\yCQms9cmB7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94" y="2139531"/>
            <a:ext cx="2191106" cy="19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868958"/>
          </a:xfrm>
        </p:spPr>
        <p:txBody>
          <a:bodyPr/>
          <a:lstStyle/>
          <a:p>
            <a:pPr algn="l"/>
            <a:r>
              <a:rPr lang="ru-RU" altLang="ru-RU" sz="4000" dirty="0">
                <a:solidFill>
                  <a:srgbClr val="FF0000"/>
                </a:solidFill>
              </a:rPr>
              <a:t>"</a:t>
            </a:r>
            <a:r>
              <a:rPr lang="ru-RU" altLang="ru-RU" sz="4000" b="1" dirty="0">
                <a:solidFill>
                  <a:srgbClr val="FF0000"/>
                </a:solidFill>
              </a:rPr>
              <a:t>С чего 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начинается Родина</a:t>
            </a:r>
            <a:r>
              <a:rPr lang="ru-RU" altLang="ru-RU" sz="4000" b="1" dirty="0">
                <a:solidFill>
                  <a:srgbClr val="FF0000"/>
                </a:solidFill>
              </a:rPr>
              <a:t>?»…</a:t>
            </a:r>
            <a:endParaRPr lang="ru-RU" sz="4000" dirty="0">
              <a:solidFill>
                <a:srgbClr val="FF0000"/>
              </a:solidFill>
              <a:latin typeface="Matilda" pitchFamily="2" charset="0"/>
            </a:endParaRPr>
          </a:p>
        </p:txBody>
      </p:sp>
      <p:pic>
        <p:nvPicPr>
          <p:cNvPr id="12290" name="Picture 2" descr="C:\Users\МБДОУ ДС №34\Desktop\Cugk1I4W8AAoTh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3" y="3594949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МБДОУ ДС №34\Desktop\14926962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4279"/>
            <a:ext cx="2145084" cy="157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Музыкальный руководитель\фото баева\сад ёл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6" y="5251133"/>
            <a:ext cx="2142012" cy="122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1589691"/>
            <a:ext cx="5419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В продолжение этой темы хочется отметить еще один аспект – это знакомство с малой Родиной. Дети любят узнавать о том месте, где они родились и живут в настоящее время. Родной город.… Надо показать ребенку, что он славен своей историей, традициями, достопримечательностями, памятниками, знаменитыми людьми.</a:t>
            </a:r>
          </a:p>
        </p:txBody>
      </p:sp>
    </p:spTree>
    <p:extLst>
      <p:ext uri="{BB962C8B-B14F-4D97-AF65-F5344CB8AC3E}">
        <p14:creationId xmlns:p14="http://schemas.microsoft.com/office/powerpoint/2010/main" val="2358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912768" cy="868958"/>
          </a:xfrm>
        </p:spPr>
        <p:txBody>
          <a:bodyPr/>
          <a:lstStyle/>
          <a:p>
            <a:r>
              <a:rPr lang="ru-RU" altLang="ru-RU" sz="2800" b="1" i="1" dirty="0">
                <a:solidFill>
                  <a:srgbClr val="FF0000"/>
                </a:solidFill>
              </a:rPr>
              <a:t>Чувство любви к родной природе – еще одно из слагаемых патриотизма!</a:t>
            </a:r>
            <a:r>
              <a:rPr lang="ru-RU" altLang="ru-RU" sz="2800" b="1" dirty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  <a:latin typeface="Matilda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870240"/>
            <a:ext cx="6318448" cy="383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8000"/>
              </a:lnSpc>
            </a:pPr>
            <a:r>
              <a:rPr lang="ru-RU" altLang="ru-RU" sz="2400" dirty="0"/>
              <a:t>Поэтому в разделе слушания музыки , я знакомлю детей с инструментальной музыкой, характеризующей образы природы:</a:t>
            </a:r>
          </a:p>
          <a:p>
            <a:pPr>
              <a:lnSpc>
                <a:spcPct val="78000"/>
              </a:lnSpc>
            </a:pPr>
            <a:endParaRPr lang="ru-RU" altLang="ru-RU" sz="2400" dirty="0"/>
          </a:p>
          <a:p>
            <a:pPr>
              <a:lnSpc>
                <a:spcPct val="78000"/>
              </a:lnSpc>
            </a:pPr>
            <a:r>
              <a:rPr lang="ru-RU" altLang="ru-RU" sz="2400" dirty="0"/>
              <a:t> </a:t>
            </a:r>
            <a:r>
              <a:rPr lang="ru-RU" altLang="ru-RU" sz="2400" dirty="0" err="1"/>
              <a:t>П.Чайковский</a:t>
            </a:r>
            <a:r>
              <a:rPr lang="ru-RU" altLang="ru-RU" sz="2400" dirty="0"/>
              <a:t> цикл “Времена года”</a:t>
            </a:r>
          </a:p>
          <a:p>
            <a:pPr>
              <a:lnSpc>
                <a:spcPct val="78000"/>
              </a:lnSpc>
            </a:pPr>
            <a:r>
              <a:rPr lang="ru-RU" altLang="ru-RU" sz="2400" dirty="0"/>
              <a:t> </a:t>
            </a:r>
            <a:r>
              <a:rPr lang="ru-RU" altLang="ru-RU" sz="2400" dirty="0" err="1"/>
              <a:t>А.Вивальди</a:t>
            </a:r>
            <a:r>
              <a:rPr lang="ru-RU" altLang="ru-RU" sz="2400" dirty="0"/>
              <a:t> цикл “Времена года”</a:t>
            </a:r>
          </a:p>
          <a:p>
            <a:pPr>
              <a:lnSpc>
                <a:spcPct val="78000"/>
              </a:lnSpc>
              <a:buFont typeface="Times New Roman" pitchFamily="18" charset="0"/>
              <a:buChar char="•"/>
            </a:pPr>
            <a:r>
              <a:rPr lang="ru-RU" altLang="ru-RU" sz="2400" dirty="0"/>
              <a:t> Ж.К. Сен-Санс цикл “Карнавал животных”</a:t>
            </a:r>
          </a:p>
          <a:p>
            <a:pPr>
              <a:lnSpc>
                <a:spcPct val="78000"/>
              </a:lnSpc>
              <a:buFont typeface="Times New Roman" pitchFamily="18" charset="0"/>
              <a:buChar char="•"/>
            </a:pPr>
            <a:r>
              <a:rPr lang="ru-RU" altLang="ru-RU" sz="2400" dirty="0"/>
              <a:t> С. Прокофьев цикл “Детская музыка”</a:t>
            </a:r>
          </a:p>
          <a:p>
            <a:pPr>
              <a:lnSpc>
                <a:spcPct val="78000"/>
              </a:lnSpc>
              <a:buFont typeface="Times New Roman" pitchFamily="18" charset="0"/>
              <a:buChar char="•"/>
            </a:pPr>
            <a:r>
              <a:rPr lang="ru-RU" altLang="ru-RU" sz="2400" dirty="0"/>
              <a:t> С. Прокофьев симфоническая сказка “Петя и волк”</a:t>
            </a:r>
          </a:p>
          <a:p>
            <a:pPr>
              <a:lnSpc>
                <a:spcPct val="78000"/>
              </a:lnSpc>
              <a:buFont typeface="Times New Roman" pitchFamily="18" charset="0"/>
              <a:buChar char="•"/>
            </a:pPr>
            <a:r>
              <a:rPr lang="ru-RU" altLang="ru-RU" sz="2400" dirty="0"/>
              <a:t> Э. Григ сюита “Пер </a:t>
            </a:r>
            <a:r>
              <a:rPr lang="ru-RU" altLang="ru-RU" sz="2400" dirty="0" err="1"/>
              <a:t>Гюнт</a:t>
            </a:r>
            <a:r>
              <a:rPr lang="ru-RU" altLang="ru-RU" sz="2400" dirty="0"/>
              <a:t>” и мн. Др.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30" y="1712243"/>
            <a:ext cx="172819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C:\Users\МБДОУ ДС №34\Desktop\im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0" y="2985517"/>
            <a:ext cx="1708881" cy="157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МБДОУ ДС №34\Desktop\10118356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4" y="4558258"/>
            <a:ext cx="1360975" cy="174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FF0000"/>
                </a:solidFill>
              </a:rPr>
              <a:t>Особое значение в рамках патриотического воспитания имеет тема “Защитников Отечества”.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5"/>
            <a:ext cx="510625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94" y="3212976"/>
            <a:ext cx="4187957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7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ru-RU" altLang="ru-RU" sz="4000" b="1" dirty="0">
                <a:solidFill>
                  <a:srgbClr val="FF0000"/>
                </a:solidFill>
              </a:rPr>
              <a:t>Выступление детей в конкурсе </a:t>
            </a:r>
            <a:br>
              <a:rPr lang="ru-RU" altLang="ru-RU" sz="4000" b="1" dirty="0">
                <a:solidFill>
                  <a:srgbClr val="FF0000"/>
                </a:solidFill>
              </a:rPr>
            </a:br>
            <a:r>
              <a:rPr lang="ru-RU" altLang="ru-RU" sz="4000" b="1" dirty="0">
                <a:solidFill>
                  <a:srgbClr val="FF0000"/>
                </a:solidFill>
              </a:rPr>
              <a:t>«Под звездой МЧС»</a:t>
            </a:r>
            <a:endParaRPr lang="ru-RU" sz="4000" dirty="0"/>
          </a:p>
        </p:txBody>
      </p:sp>
      <p:pic>
        <p:nvPicPr>
          <p:cNvPr id="17410" name="Picture 2" descr="C:\Users\МБДОУ ДС №34\Desktop\1-1024x1024-5-0_bd607cefa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4552652" cy="302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МБДОУ ДС №34\Desktop\31-05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50790"/>
            <a:ext cx="4248472" cy="25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2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На развлечение по ПДД мы приглашаем </a:t>
            </a:r>
            <a:r>
              <a:rPr lang="ru-RU" sz="3600" dirty="0">
                <a:solidFill>
                  <a:srgbClr val="FF0000"/>
                </a:solidFill>
              </a:rPr>
              <a:t>сотрудников ГИБДД.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92888" cy="454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6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912768" cy="868958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  <a:latin typeface="Matilda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0058" y="278174"/>
            <a:ext cx="1620658" cy="216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7344" y="1359009"/>
            <a:ext cx="5310336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>
              <a:spcBef>
                <a:spcPts val="650"/>
              </a:spcBef>
            </a:pPr>
            <a:r>
              <a:rPr lang="ru-RU" altLang="ru-RU" sz="2800" i="1" dirty="0">
                <a:latin typeface="Calibri" pitchFamily="34" charset="0"/>
              </a:rPr>
              <a:t>«Как нет человека без самолюбия,</a:t>
            </a:r>
            <a:r>
              <a:rPr lang="ru-RU" altLang="ru-RU" sz="2800" dirty="0">
                <a:latin typeface="Calibri" pitchFamily="34" charset="0"/>
              </a:rPr>
              <a:t> </a:t>
            </a:r>
            <a:r>
              <a:rPr lang="ru-RU" altLang="ru-RU" sz="2800" i="1" dirty="0">
                <a:latin typeface="Calibri" pitchFamily="34" charset="0"/>
              </a:rPr>
              <a:t>так и нет человека</a:t>
            </a:r>
            <a:r>
              <a:rPr lang="ru-RU" altLang="ru-RU" sz="2800" dirty="0">
                <a:latin typeface="Calibri" pitchFamily="34" charset="0"/>
              </a:rPr>
              <a:t> </a:t>
            </a:r>
            <a:r>
              <a:rPr lang="ru-RU" altLang="ru-RU" sz="2800" i="1" dirty="0">
                <a:latin typeface="Calibri" pitchFamily="34" charset="0"/>
              </a:rPr>
              <a:t>без любви к Отечеству, и эта любовь дает воспитанию верный ключ к сердцу человека...»</a:t>
            </a:r>
          </a:p>
          <a:p>
            <a:pPr>
              <a:spcBef>
                <a:spcPts val="650"/>
              </a:spcBef>
            </a:pPr>
            <a:r>
              <a:rPr lang="ru-RU" altLang="ru-RU" sz="2800" dirty="0">
                <a:latin typeface="Calibri" pitchFamily="34" charset="0"/>
              </a:rPr>
              <a:t>					</a:t>
            </a:r>
          </a:p>
          <a:p>
            <a:pPr>
              <a:spcBef>
                <a:spcPts val="650"/>
              </a:spcBef>
            </a:pPr>
            <a:r>
              <a:rPr lang="ru-RU" altLang="ru-RU" sz="2800" dirty="0">
                <a:latin typeface="Calibri" pitchFamily="34" charset="0"/>
              </a:rPr>
              <a:t>					</a:t>
            </a:r>
            <a:r>
              <a:rPr lang="ru-RU" altLang="ru-RU" sz="2800" dirty="0" err="1">
                <a:latin typeface="Calibri" pitchFamily="34" charset="0"/>
              </a:rPr>
              <a:t>К.Д.Ушинский</a:t>
            </a:r>
            <a:r>
              <a:rPr lang="ru-RU" altLang="ru-RU" sz="280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96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Возложение цветов памятнику Б.Ф. Сафонову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Музыкальный руководитель\Опыт работы\IMG_8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3" y="1649732"/>
            <a:ext cx="3671218" cy="245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Музыкальный руководитель\Опыт работы\IMG_8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86" y="1649732"/>
            <a:ext cx="3871164" cy="228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Музыкальный руководитель\Опыт работы\IMG_87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4" y="4004788"/>
            <a:ext cx="3671218" cy="245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Музыкальный руководитель\Опыт работы\IMG_87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86" y="3934966"/>
            <a:ext cx="3871164" cy="253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01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68" y="404664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Никто не забыт и ничто не забыто!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Музыкальный руководитель\фото 9 мая 2018\DSC01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" y="1196752"/>
            <a:ext cx="8208912" cy="538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4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Праздник Великой Победы.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0569"/>
            <a:ext cx="8136904" cy="52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0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0964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Военные песни исполняют дети.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4786"/>
            <a:ext cx="8064896" cy="470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84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ru-RU" altLang="ru-RU" sz="3600" dirty="0" smtClean="0">
                <a:solidFill>
                  <a:srgbClr val="FF0000"/>
                </a:solidFill>
              </a:rPr>
              <a:t>Салют цветами в честь Дня Победы</a:t>
            </a:r>
            <a:endParaRPr lang="ru-RU" altLang="ru-RU" sz="3600" dirty="0">
              <a:solidFill>
                <a:srgbClr val="FF0000"/>
              </a:solidFill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5" y="1092079"/>
            <a:ext cx="8056190" cy="53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918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ru-RU" altLang="ru-RU" sz="3600" dirty="0">
                <a:solidFill>
                  <a:srgbClr val="FF0000"/>
                </a:solidFill>
              </a:rPr>
              <a:t>Детям очень интересно, если в праздниках участвуют взрослые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89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059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В гостях бабушки и дедушки из Дома одиноких престарелых.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Музыкальный руководитель\фото 9 мая 2018\DSC01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7704856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6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37" y="548680"/>
            <a:ext cx="8254466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Для малышей даётся образец –  традиция празднования 9 мая.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Музыкальный руководитель\фото 9 мая 2018\DSC01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929637" cy="495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8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l"/>
            <a:r>
              <a:rPr lang="ru-RU" altLang="ru-RU" sz="3200" dirty="0">
                <a:solidFill>
                  <a:srgbClr val="FF0000"/>
                </a:solidFill>
              </a:rPr>
              <a:t>Справедливость, милосердие,  достоинство, любовь, почитание родителей, забота о старших и младших. </a:t>
            </a:r>
            <a:r>
              <a:rPr lang="ru-RU" altLang="ru-RU" sz="3200" dirty="0" smtClean="0">
                <a:solidFill>
                  <a:srgbClr val="FF0000"/>
                </a:solidFill>
              </a:rPr>
              <a:t>				Представления </a:t>
            </a:r>
            <a:r>
              <a:rPr lang="ru-RU" altLang="ru-RU" sz="3200" dirty="0">
                <a:solidFill>
                  <a:srgbClr val="FF0000"/>
                </a:solidFill>
              </a:rPr>
              <a:t>о вере, </a:t>
            </a:r>
            <a:r>
              <a:rPr lang="ru-RU" altLang="ru-RU" sz="3200" dirty="0" smtClean="0">
                <a:solidFill>
                  <a:srgbClr val="FF0000"/>
                </a:solidFill>
              </a:rPr>
              <a:t>				духовности</a:t>
            </a:r>
            <a:r>
              <a:rPr lang="ru-RU" altLang="ru-RU" sz="3200" dirty="0">
                <a:solidFill>
                  <a:srgbClr val="FF0000"/>
                </a:solidFill>
              </a:rPr>
              <a:t>. 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4" descr="IMG_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980904"/>
            <a:ext cx="3924436" cy="24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" y="2060848"/>
            <a:ext cx="278818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 descr="C:\Музыкальный руководитель\Акция спаси ребёнка 2017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6" y="4131146"/>
            <a:ext cx="3174934" cy="234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5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</a:rPr>
              <a:t>Акция «Спаси ребёнка</a:t>
            </a:r>
            <a:r>
              <a:rPr lang="ru-RU" altLang="ru-RU" b="1" dirty="0" smtClean="0">
                <a:solidFill>
                  <a:srgbClr val="FF0000"/>
                </a:solidFill>
              </a:rPr>
              <a:t>»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2454"/>
            <a:ext cx="3168352" cy="22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05062"/>
            <a:ext cx="3456384" cy="221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6" y="1268760"/>
            <a:ext cx="4007668" cy="24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30" y="3880707"/>
            <a:ext cx="3993534" cy="247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52195"/>
            <a:ext cx="3236007" cy="242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0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692696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u="sng" dirty="0">
                <a:solidFill>
                  <a:srgbClr val="FFC000"/>
                </a:solidFill>
              </a:rPr>
              <a:t>Мы провозглашаем</a:t>
            </a:r>
            <a:r>
              <a:rPr lang="ru-RU" sz="3600" b="1" u="sng" dirty="0" smtClean="0">
                <a:solidFill>
                  <a:srgbClr val="FFC000"/>
                </a:solidFill>
              </a:rPr>
              <a:t>:</a:t>
            </a:r>
          </a:p>
          <a:p>
            <a:r>
              <a:rPr lang="ru-RU" sz="3600" b="1" u="sng" dirty="0">
                <a:solidFill>
                  <a:srgbClr val="FFC000"/>
                </a:solidFill>
              </a:rPr>
              <a:t/>
            </a:r>
            <a:br>
              <a:rPr lang="ru-RU" sz="3600" b="1" u="sng" dirty="0">
                <a:solidFill>
                  <a:srgbClr val="FFC000"/>
                </a:solidFill>
              </a:rPr>
            </a:br>
            <a:r>
              <a:rPr lang="ru-RU" sz="3600" dirty="0"/>
              <a:t>-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веру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в добро и справедливость, </a:t>
            </a:r>
            <a:b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-почитание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памяти предков, </a:t>
            </a:r>
            <a:b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ценности российской 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государственности;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-ценность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патриотизма и интернационализма;</a:t>
            </a:r>
            <a:b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-любовь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и уважение к Отечеству. </a:t>
            </a:r>
            <a:r>
              <a:rPr lang="ru-RU" alt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5128739-684F-4436-91F4-1F53CF545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91780" y="1628800"/>
            <a:ext cx="64087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/>
              <a:t>Любой уголок нашей страны неповторим. В </a:t>
            </a:r>
            <a:r>
              <a:rPr lang="ru-RU" altLang="ru-RU" sz="3200" dirty="0" smtClean="0"/>
              <a:t>каждом</a:t>
            </a:r>
            <a:r>
              <a:rPr lang="ru-RU" altLang="ru-RU" sz="3200" dirty="0"/>
              <a:t> есть свои артисты, музыканты, поэты, выдающиеся люди, прославляющие  Отечество.</a:t>
            </a:r>
          </a:p>
          <a:p>
            <a:r>
              <a:rPr lang="ru-RU" altLang="ru-RU" sz="3200" dirty="0"/>
              <a:t> И это МЫ должны сообщить </a:t>
            </a:r>
            <a:r>
              <a:rPr lang="ru-RU" altLang="ru-RU" sz="3200" dirty="0" smtClean="0"/>
              <a:t>	нашим </a:t>
            </a:r>
            <a:r>
              <a:rPr lang="ru-RU" altLang="ru-RU" sz="3200" dirty="0"/>
              <a:t>детям эти  </a:t>
            </a:r>
            <a:r>
              <a:rPr lang="ru-RU" altLang="ru-RU" sz="3200" dirty="0" smtClean="0"/>
              <a:t>      	удивительные </a:t>
            </a:r>
            <a:r>
              <a:rPr lang="ru-RU" altLang="ru-RU" sz="3200" dirty="0"/>
              <a:t>вещи!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91780" y="263501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i="1" dirty="0">
                <a:solidFill>
                  <a:srgbClr val="FF0000"/>
                </a:solidFill>
              </a:rPr>
              <a:t>Чувство патриотизма неотделимо от духовно-нравственного воспитания и чувства национальной гордости</a:t>
            </a:r>
            <a:r>
              <a:rPr lang="ru-RU" altLang="ru-RU" sz="2000" dirty="0">
                <a:solidFill>
                  <a:srgbClr val="FF0000"/>
                </a:solidFill>
              </a:rPr>
              <a:t> 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40810" y="5369015"/>
            <a:ext cx="10795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4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altLang="ru-RU" sz="4000" dirty="0" smtClean="0">
                <a:latin typeface="Calibri" pitchFamily="34" charset="0"/>
              </a:rPr>
              <a:t>Использовала </a:t>
            </a:r>
            <a:r>
              <a:rPr lang="ru-RU" altLang="ru-RU" sz="4000" dirty="0">
                <a:latin typeface="Calibri" pitchFamily="34" charset="0"/>
              </a:rPr>
              <a:t>материалы </a:t>
            </a:r>
            <a:r>
              <a:rPr lang="ru-RU" altLang="ru-RU" sz="4000" dirty="0" smtClean="0">
                <a:latin typeface="Calibri" pitchFamily="34" charset="0"/>
              </a:rPr>
              <a:t/>
            </a:r>
            <a:br>
              <a:rPr lang="ru-RU" altLang="ru-RU" sz="4000" dirty="0" smtClean="0">
                <a:latin typeface="Calibri" pitchFamily="34" charset="0"/>
              </a:rPr>
            </a:br>
            <a:r>
              <a:rPr lang="ru-RU" altLang="ru-RU" sz="4000" dirty="0" err="1" smtClean="0">
                <a:latin typeface="Calibri" pitchFamily="34" charset="0"/>
              </a:rPr>
              <a:t>интернет-ресурса</a:t>
            </a:r>
            <a:r>
              <a:rPr lang="ru-RU" altLang="ru-RU" sz="4000" dirty="0">
                <a:latin typeface="Calibri" pitchFamily="34" charset="0"/>
              </a:rPr>
              <a:t>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650"/>
              </a:spcBef>
            </a:pPr>
            <a:endParaRPr lang="ru-RU" altLang="ru-RU" sz="2000" dirty="0">
              <a:latin typeface="Calibri" pitchFamily="34" charset="0"/>
            </a:endParaRPr>
          </a:p>
          <a:p>
            <a:pPr marL="458787" indent="-457200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Calibri" pitchFamily="34" charset="0"/>
              </a:rPr>
              <a:t>     </a:t>
            </a:r>
            <a:r>
              <a:rPr lang="en-US" altLang="ru-RU" sz="2000" dirty="0">
                <a:latin typeface="Calibri" pitchFamily="34" charset="0"/>
              </a:rPr>
              <a:t>https://</a:t>
            </a:r>
            <a:r>
              <a:rPr lang="ru-RU" altLang="ru-RU" sz="2000" dirty="0">
                <a:latin typeface="Calibri" pitchFamily="34" charset="0"/>
              </a:rPr>
              <a:t>сезоны-</a:t>
            </a:r>
            <a:r>
              <a:rPr lang="ru-RU" altLang="ru-RU" sz="2000" dirty="0" err="1">
                <a:latin typeface="Calibri" pitchFamily="34" charset="0"/>
              </a:rPr>
              <a:t>года.рф</a:t>
            </a:r>
            <a:r>
              <a:rPr lang="ru-RU" altLang="ru-RU" sz="2000" dirty="0">
                <a:latin typeface="Calibri" pitchFamily="34" charset="0"/>
              </a:rPr>
              <a:t>/Русский%20народ.</a:t>
            </a:r>
            <a:r>
              <a:rPr lang="en-US" altLang="ru-RU" sz="2000" dirty="0">
                <a:latin typeface="Calibri" pitchFamily="34" charset="0"/>
              </a:rPr>
              <a:t>html</a:t>
            </a:r>
            <a:r>
              <a:rPr lang="ru-RU" altLang="ru-RU" sz="2000" dirty="0">
                <a:latin typeface="Calibri" pitchFamily="34" charset="0"/>
              </a:rPr>
              <a:t> </a:t>
            </a:r>
          </a:p>
          <a:p>
            <a:pPr marL="458787" indent="-457200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Calibri" pitchFamily="34" charset="0"/>
              </a:rPr>
              <a:t>    </a:t>
            </a:r>
            <a:r>
              <a:rPr lang="en-US" altLang="ru-RU" sz="2000" u="sng" dirty="0">
                <a:latin typeface="Calibri" pitchFamily="34" charset="0"/>
                <a:hlinkClick r:id="rId2"/>
              </a:rPr>
              <a:t>https://</a:t>
            </a:r>
            <a:r>
              <a:rPr lang="ru-RU" altLang="ru-RU" sz="2000" u="sng" dirty="0">
                <a:latin typeface="Calibri" pitchFamily="34" charset="0"/>
                <a:hlinkClick r:id="rId2"/>
              </a:rPr>
              <a:t>мир-</a:t>
            </a:r>
            <a:r>
              <a:rPr lang="ru-RU" altLang="ru-RU" sz="2000" u="sng" dirty="0" err="1">
                <a:latin typeface="Calibri" pitchFamily="34" charset="0"/>
                <a:hlinkClick r:id="rId2"/>
              </a:rPr>
              <a:t>детей.дети</a:t>
            </a:r>
            <a:r>
              <a:rPr lang="ru-RU" altLang="ru-RU" sz="2000" u="sng" dirty="0">
                <a:latin typeface="Calibri" pitchFamily="34" charset="0"/>
                <a:hlinkClick r:id="rId2"/>
              </a:rPr>
              <a:t>/</a:t>
            </a:r>
            <a:r>
              <a:rPr lang="en-US" altLang="ru-RU" sz="2000" u="sng" dirty="0" err="1">
                <a:latin typeface="Calibri" pitchFamily="34" charset="0"/>
                <a:hlinkClick r:id="rId2"/>
              </a:rPr>
              <a:t>vospitatelyam-uchitelyam-pedagogam</a:t>
            </a:r>
            <a:r>
              <a:rPr lang="en-US" altLang="ru-RU" sz="2000" u="sng" dirty="0">
                <a:latin typeface="Calibri" pitchFamily="34" charset="0"/>
                <a:hlinkClick r:id="rId2"/>
              </a:rPr>
              <a:t>/</a:t>
            </a:r>
            <a:r>
              <a:rPr lang="en-US" altLang="ru-RU" sz="2000" u="sng" dirty="0" err="1">
                <a:latin typeface="Calibri" pitchFamily="34" charset="0"/>
                <a:hlinkClick r:id="rId2"/>
              </a:rPr>
              <a:t>razvlecheniya-dlya-detej-stsenarii</a:t>
            </a:r>
            <a:r>
              <a:rPr lang="en-US" altLang="ru-RU" sz="2000" u="sng" dirty="0">
                <a:latin typeface="Calibri" pitchFamily="34" charset="0"/>
                <a:hlinkClick r:id="rId2"/>
              </a:rPr>
              <a:t>/</a:t>
            </a:r>
            <a:endParaRPr lang="ru-RU" altLang="ru-RU" sz="2000" u="sng" dirty="0">
              <a:latin typeface="Calibri" pitchFamily="34" charset="0"/>
            </a:endParaRPr>
          </a:p>
          <a:p>
            <a:pPr marL="458787" indent="-457200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Calibri" pitchFamily="34" charset="0"/>
              </a:rPr>
              <a:t>    </a:t>
            </a:r>
            <a:r>
              <a:rPr lang="en-US" altLang="ru-RU" sz="2000" dirty="0">
                <a:latin typeface="Calibri" pitchFamily="34" charset="0"/>
              </a:rPr>
              <a:t>http://pedsovet.su/publ/115-1-0-4773</a:t>
            </a:r>
            <a:endParaRPr lang="ru-RU" altLang="ru-RU" sz="2000" dirty="0">
              <a:latin typeface="Calibri" pitchFamily="34" charset="0"/>
            </a:endParaRPr>
          </a:p>
          <a:p>
            <a:pPr>
              <a:spcBef>
                <a:spcPts val="650"/>
              </a:spcBef>
            </a:pPr>
            <a:r>
              <a:rPr lang="ru-RU" altLang="ru-RU" sz="2000" dirty="0">
                <a:latin typeface="Calibri" pitchFamily="34" charset="0"/>
              </a:rPr>
              <a:t>Цитаты:</a:t>
            </a:r>
          </a:p>
          <a:p>
            <a:pPr marL="344487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  </a:t>
            </a:r>
            <a:r>
              <a:rPr lang="ru-RU" sz="2000" dirty="0" err="1"/>
              <a:t>К.Д.Ушинский</a:t>
            </a:r>
            <a:r>
              <a:rPr lang="ru-RU" sz="2000" dirty="0"/>
              <a:t> «Человек как предмет воспитания»</a:t>
            </a:r>
          </a:p>
          <a:p>
            <a:pPr marL="344487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 Левчук Д.Г., </a:t>
            </a:r>
            <a:r>
              <a:rPr lang="ru-RU" sz="2000" dirty="0" err="1"/>
              <a:t>Потаповская</a:t>
            </a:r>
            <a:r>
              <a:rPr lang="ru-RU" sz="2000" dirty="0"/>
              <a:t> О.М. Духовно-нравственное воспитание детей и молодежи России: комплексное решение проблемы М.: Издательство "Планета 2000</a:t>
            </a:r>
          </a:p>
        </p:txBody>
      </p:sp>
    </p:spTree>
    <p:extLst>
      <p:ext uri="{BB962C8B-B14F-4D97-AF65-F5344CB8AC3E}">
        <p14:creationId xmlns:p14="http://schemas.microsoft.com/office/powerpoint/2010/main" val="225030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00" b="1" dirty="0">
                <a:solidFill>
                  <a:srgbClr val="FF0000"/>
                </a:solidFill>
              </a:rPr>
              <a:t/>
            </a:r>
            <a:br>
              <a:rPr lang="ru-RU" sz="900" b="1" dirty="0">
                <a:solidFill>
                  <a:srgbClr val="FF0000"/>
                </a:solidFill>
              </a:rPr>
            </a:br>
            <a:r>
              <a:rPr lang="ru-RU" sz="900" b="1" dirty="0" smtClean="0">
                <a:solidFill>
                  <a:srgbClr val="FF0000"/>
                </a:solidFill>
              </a:rPr>
              <a:t/>
            </a:r>
            <a:br>
              <a:rPr lang="ru-RU" sz="9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3 БЛОКА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542186"/>
              </p:ext>
            </p:extLst>
          </p:nvPr>
        </p:nvGraphicFramePr>
        <p:xfrm>
          <a:off x="552674" y="87402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Picture 3" descr="C:\Users\МБДОУ ДС №34\Desktop\DSC013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2277616" cy="17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Музыкальный руководитель\Концерт в Доме престарелых\фото спецдом\P106061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427094"/>
            <a:ext cx="2448273" cy="17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МБДОУ ДС №34\Desktop\IMG_259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725144"/>
            <a:ext cx="2492499" cy="149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912768" cy="868958"/>
          </a:xfrm>
        </p:spPr>
        <p:txBody>
          <a:bodyPr/>
          <a:lstStyle/>
          <a:p>
            <a:r>
              <a:rPr lang="ru-RU" altLang="ru-RU" sz="2400" dirty="0">
                <a:solidFill>
                  <a:srgbClr val="FF0000"/>
                </a:solidFill>
              </a:rPr>
              <a:t>«Ладушки» И. М. </a:t>
            </a:r>
            <a:r>
              <a:rPr lang="ru-RU" altLang="ru-RU" sz="2400" dirty="0" err="1">
                <a:solidFill>
                  <a:srgbClr val="FF0000"/>
                </a:solidFill>
              </a:rPr>
              <a:t>Каплуновой</a:t>
            </a:r>
            <a:r>
              <a:rPr lang="ru-RU" altLang="ru-RU" sz="2400" dirty="0">
                <a:solidFill>
                  <a:srgbClr val="FF0000"/>
                </a:solidFill>
              </a:rPr>
              <a:t>,</a:t>
            </a:r>
            <a:br>
              <a:rPr lang="ru-RU" altLang="ru-RU" sz="2400" dirty="0">
                <a:solidFill>
                  <a:srgbClr val="FF0000"/>
                </a:solidFill>
              </a:rPr>
            </a:br>
            <a:r>
              <a:rPr lang="ru-RU" altLang="ru-RU" sz="2400" dirty="0">
                <a:solidFill>
                  <a:srgbClr val="FF0000"/>
                </a:solidFill>
              </a:rPr>
              <a:t>«Ритмическая мозаика» А.И. Бурениной</a:t>
            </a:r>
            <a:br>
              <a:rPr lang="ru-RU" altLang="ru-RU" sz="2400" dirty="0">
                <a:solidFill>
                  <a:srgbClr val="FF0000"/>
                </a:solidFill>
              </a:rPr>
            </a:br>
            <a:r>
              <a:rPr lang="ru-RU" altLang="ru-RU" sz="2400" dirty="0">
                <a:solidFill>
                  <a:srgbClr val="FF0000"/>
                </a:solidFill>
              </a:rPr>
              <a:t>выпуски «</a:t>
            </a:r>
            <a:r>
              <a:rPr lang="ru-RU" altLang="ru-RU" sz="2400" dirty="0" err="1">
                <a:solidFill>
                  <a:srgbClr val="FF0000"/>
                </a:solidFill>
              </a:rPr>
              <a:t>Гусельки</a:t>
            </a:r>
            <a:r>
              <a:rPr lang="ru-RU" altLang="ru-RU" sz="2400" dirty="0">
                <a:solidFill>
                  <a:srgbClr val="FF0000"/>
                </a:solidFill>
              </a:rPr>
              <a:t>»</a:t>
            </a:r>
            <a:endParaRPr lang="ru-RU" sz="2400" dirty="0">
              <a:solidFill>
                <a:srgbClr val="C00000"/>
              </a:solidFill>
              <a:latin typeface="Matilda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55" y="2132856"/>
            <a:ext cx="2447503" cy="331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C:\Users\МБДОУ ДС №34\Desktop\5b475a94074b3e4649085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296108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46" y="1891816"/>
            <a:ext cx="2725737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3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ru-RU" altLang="ru-RU" sz="3600" b="1" dirty="0" err="1" smtClean="0">
                <a:solidFill>
                  <a:srgbClr val="FF0000"/>
                </a:solidFill>
              </a:rPr>
              <a:t>Попевки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: </a:t>
            </a:r>
            <a:r>
              <a:rPr lang="ru-RU" altLang="ru-RU" sz="3600" b="1" dirty="0">
                <a:solidFill>
                  <a:srgbClr val="FF0000"/>
                </a:solidFill>
              </a:rPr>
              <a:t>«Петушок», «Солнышко».</a:t>
            </a:r>
            <a:r>
              <a:rPr lang="ru-RU" altLang="ru-RU" sz="3600" b="1" dirty="0"/>
              <a:t> 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35881"/>
            <a:ext cx="807524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441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384175" y="62068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ru-RU" altLang="ru-RU" sz="3600" b="1" dirty="0">
                <a:solidFill>
                  <a:srgbClr val="FF0000"/>
                </a:solidFill>
              </a:rPr>
              <a:t>«Теремок» II младшая группа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136904" cy="501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673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2952948" cy="396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62" y="3657454"/>
            <a:ext cx="21399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34" y="3657455"/>
            <a:ext cx="21399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888432" cy="259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6856" y="62068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Народные музыкальные произведения ненавязчиво, часто в весёлой игровой форме знакомят детей с обычаями и бытом русского </a:t>
            </a:r>
            <a:r>
              <a:rPr lang="ru-RU" sz="2800" dirty="0" smtClean="0"/>
              <a:t>народа.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749907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767" y="620688"/>
            <a:ext cx="6912768" cy="868958"/>
          </a:xfrm>
        </p:spPr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</a:rPr>
              <a:t>Солнышко-вёдрышко.</a:t>
            </a:r>
            <a:endParaRPr lang="ru-RU" b="1" dirty="0">
              <a:solidFill>
                <a:srgbClr val="C00000"/>
              </a:solidFill>
              <a:latin typeface="Matilda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40081" y="2539649"/>
            <a:ext cx="1737969" cy="246212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93063" cy="499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1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7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481</Words>
  <Application>Microsoft Office PowerPoint</Application>
  <PresentationFormat>Экран (4:3)</PresentationFormat>
  <Paragraphs>73</Paragraphs>
  <Slides>31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  3 БЛОКА</vt:lpstr>
      <vt:lpstr>«Ладушки» И. М. Каплуновой, «Ритмическая мозаика» А.И. Бурениной выпуски «Гусельки»</vt:lpstr>
      <vt:lpstr>Попевки: «Петушок», «Солнышко». </vt:lpstr>
      <vt:lpstr>«Теремок» II младшая группа</vt:lpstr>
      <vt:lpstr>Презентация PowerPoint</vt:lpstr>
      <vt:lpstr>Солнышко-вёдрышко.</vt:lpstr>
      <vt:lpstr>Как на масляной неделе!</vt:lpstr>
      <vt:lpstr>Ой, блины, блины, блины!</vt:lpstr>
      <vt:lpstr>Масленица</vt:lpstr>
      <vt:lpstr>Презентация PowerPoint</vt:lpstr>
      <vt:lpstr>«А для милой мамочки Испеку два пряничка…»</vt:lpstr>
      <vt:lpstr>"С чего начинается Родина?»…</vt:lpstr>
      <vt:lpstr>Чувство любви к родной природе – еще одно из слагаемых патриотизма! </vt:lpstr>
      <vt:lpstr>Особое значение в рамках патриотического воспитания имеет тема “Защитников Отечества”.</vt:lpstr>
      <vt:lpstr>Выступление детей в конкурсе  «Под звездой МЧС»</vt:lpstr>
      <vt:lpstr>На развлечение по ПДД мы приглашаем сотрудников ГИБДД. </vt:lpstr>
      <vt:lpstr>Возложение цветов памятнику Б.Ф. Сафонову</vt:lpstr>
      <vt:lpstr>Никто не забыт и ничто не забыто!</vt:lpstr>
      <vt:lpstr>Праздник Великой Победы.</vt:lpstr>
      <vt:lpstr>Военные песни исполняют дети.</vt:lpstr>
      <vt:lpstr>Салют цветами в честь Дня Победы</vt:lpstr>
      <vt:lpstr>Детям очень интересно, если в праздниках участвуют взрослые</vt:lpstr>
      <vt:lpstr>В гостях бабушки и дедушки из Дома одиноких престарелых.</vt:lpstr>
      <vt:lpstr>Для малышей даётся образец –  традиция празднования 9 мая.</vt:lpstr>
      <vt:lpstr>Справедливость, милосердие,  достоинство, любовь, почитание родителей, забота о старших и младших.     Представления о вере,     духовности.  </vt:lpstr>
      <vt:lpstr>Акция «Спаси ребёнка»</vt:lpstr>
      <vt:lpstr>Презентация PowerPoint</vt:lpstr>
      <vt:lpstr>Использовала материалы  интернет-ресурса: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«Патриотическое и духовно-нравственное воспитание дошкольников на музыкальных занятиях, праздниках, развлечениях.»</dc:title>
  <dc:creator>МБДОУ ДС №34</dc:creator>
  <cp:lastModifiedBy>МБДОУ ДС №34</cp:lastModifiedBy>
  <cp:revision>30</cp:revision>
  <dcterms:created xsi:type="dcterms:W3CDTF">2018-04-17T08:28:24Z</dcterms:created>
  <dcterms:modified xsi:type="dcterms:W3CDTF">2019-02-15T12:58:48Z</dcterms:modified>
</cp:coreProperties>
</file>