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61" r:id="rId3"/>
    <p:sldId id="269" r:id="rId4"/>
    <p:sldId id="270" r:id="rId5"/>
    <p:sldId id="263" r:id="rId6"/>
    <p:sldId id="271" r:id="rId7"/>
    <p:sldId id="272" r:id="rId8"/>
    <p:sldId id="273" r:id="rId9"/>
    <p:sldId id="285" r:id="rId10"/>
    <p:sldId id="288" r:id="rId11"/>
    <p:sldId id="289" r:id="rId12"/>
    <p:sldId id="290" r:id="rId13"/>
    <p:sldId id="291" r:id="rId14"/>
    <p:sldId id="292" r:id="rId15"/>
    <p:sldId id="293" r:id="rId16"/>
    <p:sldId id="301" r:id="rId17"/>
    <p:sldId id="302" r:id="rId18"/>
    <p:sldId id="303" r:id="rId19"/>
    <p:sldId id="306" r:id="rId20"/>
    <p:sldId id="308" r:id="rId21"/>
    <p:sldId id="264" r:id="rId22"/>
    <p:sldId id="321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9" r:id="rId33"/>
    <p:sldId id="268" r:id="rId34"/>
    <p:sldId id="322" r:id="rId35"/>
    <p:sldId id="325" r:id="rId36"/>
    <p:sldId id="326" r:id="rId37"/>
    <p:sldId id="327" r:id="rId38"/>
    <p:sldId id="328" r:id="rId39"/>
    <p:sldId id="329" r:id="rId40"/>
    <p:sldId id="330" r:id="rId41"/>
    <p:sldId id="265" r:id="rId42"/>
    <p:sldId id="334" r:id="rId43"/>
    <p:sldId id="333" r:id="rId44"/>
    <p:sldId id="332" r:id="rId45"/>
    <p:sldId id="258" r:id="rId46"/>
    <p:sldId id="259" r:id="rId47"/>
    <p:sldId id="260" r:id="rId48"/>
    <p:sldId id="304" r:id="rId4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1650B-0D6E-4E56-9B17-206966A7F0DF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78305-ED22-495D-867E-9FD0B301E4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76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E985AE-47A8-474C-AEC8-9FE4B7CB68C2}" type="slidenum">
              <a:rPr lang="ru-RU" smtClean="0"/>
              <a:pPr/>
              <a:t>32</a:t>
            </a:fld>
            <a:endParaRPr lang="ru-RU" smtClean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50443" y="9429197"/>
            <a:ext cx="2945659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F3FB8D7-B011-4082-9369-64ED25C7DDDF}" type="slidenum">
              <a:rPr lang="ru-RU" sz="1200"/>
              <a:pPr algn="r"/>
              <a:t>32</a:t>
            </a:fld>
            <a:endParaRPr lang="ru-RU" sz="1200"/>
          </a:p>
        </p:txBody>
      </p:sp>
      <p:sp>
        <p:nvSpPr>
          <p:cNvPr id="4198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6600"/>
            <a:ext cx="4984750" cy="3738563"/>
          </a:xfrm>
          <a:ln/>
        </p:spPr>
      </p:sp>
      <p:sp>
        <p:nvSpPr>
          <p:cNvPr id="41989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3373D-993D-47A8-AEE5-8B149EF5E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Внеурочная деятельность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Структура: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i="1" dirty="0">
                <a:latin typeface="Times New Roman" pitchFamily="18" charset="0"/>
              </a:rPr>
              <a:t>базовые национальные ценности</a:t>
            </a:r>
            <a:r>
              <a:rPr lang="ru-RU" sz="2000" dirty="0">
                <a:latin typeface="Times New Roman" pitchFamily="18" charset="0"/>
              </a:rPr>
              <a:t>, хранимые в религиозных, культурных, социально-исторических, семейных традициях народов России, передаваемые от поколения к поколению и обеспечивающие эффективное развитие страны в современных условиях;</a:t>
            </a:r>
            <a:endParaRPr lang="ru-RU" sz="2000" i="1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i="1" dirty="0">
                <a:latin typeface="Times New Roman" pitchFamily="18" charset="0"/>
              </a:rPr>
              <a:t>основные элементы  научного знания </a:t>
            </a:r>
            <a:r>
              <a:rPr lang="ru-RU" sz="2000" dirty="0">
                <a:latin typeface="Times New Roman" pitchFamily="18" charset="0"/>
              </a:rPr>
              <a:t>методологического, </a:t>
            </a:r>
            <a:r>
              <a:rPr lang="ru-RU" sz="2000" dirty="0" err="1">
                <a:latin typeface="Times New Roman" pitchFamily="18" charset="0"/>
              </a:rPr>
              <a:t>системообразующего</a:t>
            </a:r>
            <a:r>
              <a:rPr lang="ru-RU" sz="2000" dirty="0">
                <a:latin typeface="Times New Roman" pitchFamily="18" charset="0"/>
              </a:rPr>
              <a:t> и мировоззренческого характера, как  универсального свойства, так и относящиеся к отдельным отраслям знания и культуры, предназначенные для обязательного изучения в общеобразовательной школе: ключевые теории, идеи, понятия, факты, методы; </a:t>
            </a:r>
            <a:endParaRPr lang="ru-RU" sz="2000" i="1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i="1" dirty="0">
                <a:latin typeface="Times New Roman" pitchFamily="18" charset="0"/>
              </a:rPr>
              <a:t>универсальные учебные действия</a:t>
            </a:r>
            <a:r>
              <a:rPr lang="ru-RU" sz="2000" dirty="0">
                <a:latin typeface="Times New Roman" pitchFamily="18" charset="0"/>
              </a:rPr>
              <a:t>, на формирование которых направлен образовательный процесс. К ним относятся личностные универсальные учебные действия; ориентировочные действия; конкретные способы преобразования учебного материала; коммуникативные действия.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800" b="1" dirty="0">
                <a:solidFill>
                  <a:srgbClr val="FF0000"/>
                </a:solidFill>
              </a:rPr>
              <a:t>БАЗОВЫЕ НАЦИОНАЛЬНЫЕ ЦЕННОСТИ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200">
                <a:latin typeface="Times New Roman" pitchFamily="18" charset="0"/>
              </a:rPr>
              <a:t>патриотизм (любовь к России, к своему народу, к своей малой родине; служение Отечеству);</a:t>
            </a:r>
          </a:p>
          <a:p>
            <a:pPr>
              <a:lnSpc>
                <a:spcPct val="90000"/>
              </a:lnSpc>
            </a:pPr>
            <a:r>
              <a:rPr lang="ru-RU" sz="2200">
                <a:latin typeface="Times New Roman" pitchFamily="18" charset="0"/>
              </a:rPr>
              <a:t>социальная солидарность (свобода личная и национальная; доверие к людям, институтам государства и гражданского общества; справедливость, милосердие, честь, достоинство);</a:t>
            </a:r>
          </a:p>
          <a:p>
            <a:pPr>
              <a:lnSpc>
                <a:spcPct val="90000"/>
              </a:lnSpc>
            </a:pPr>
            <a:r>
              <a:rPr lang="ru-RU" sz="2200">
                <a:latin typeface="Times New Roman" pitchFamily="18" charset="0"/>
              </a:rPr>
              <a:t>гражданственность (правовое государство, гражданское общество, долг перед Отечеством, старшим поколением и  семьей, закон и правопорядок, межэтнический мир, свобода совести и вероисповедания);</a:t>
            </a:r>
          </a:p>
          <a:p>
            <a:pPr>
              <a:lnSpc>
                <a:spcPct val="90000"/>
              </a:lnSpc>
            </a:pPr>
            <a:r>
              <a:rPr lang="ru-RU" sz="2200">
                <a:latin typeface="Times New Roman" pitchFamily="18" charset="0"/>
              </a:rPr>
              <a:t>семья (любовь и верность, здоровье, достаток, почитание родителей, забота о старших и младших, забота о продолжении рода);</a:t>
            </a:r>
          </a:p>
          <a:p>
            <a:pPr>
              <a:lnSpc>
                <a:spcPct val="90000"/>
              </a:lnSpc>
            </a:pPr>
            <a:r>
              <a:rPr lang="ru-RU" sz="2200">
                <a:latin typeface="Times New Roman" pitchFamily="18" charset="0"/>
              </a:rPr>
              <a:t>труд и творчество (творчество и созидание, целеустремленность и настойчивость, трудолюбие, бережливость);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800" b="1" dirty="0">
                <a:solidFill>
                  <a:srgbClr val="FF0000"/>
                </a:solidFill>
              </a:rPr>
              <a:t>БАЗОВЫЕ НАЦИОНАЛЬНЫЕ ЦЕННОСТИ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300">
                <a:latin typeface="Times New Roman" pitchFamily="18" charset="0"/>
              </a:rPr>
              <a:t>наука (познание, истина, научная картина мира, экологическое сознание);</a:t>
            </a:r>
          </a:p>
          <a:p>
            <a:pPr>
              <a:lnSpc>
                <a:spcPct val="90000"/>
              </a:lnSpc>
            </a:pPr>
            <a:r>
              <a:rPr lang="ru-RU" sz="2300">
                <a:latin typeface="Times New Roman" pitchFamily="18" charset="0"/>
              </a:rPr>
              <a:t>традиционные российские религии. Учитывая светский характер обучения, ценности традиционных российских религий принимаются школьниками в виде системных культурологических представлений о религиозных идеалах;</a:t>
            </a:r>
          </a:p>
          <a:p>
            <a:pPr>
              <a:lnSpc>
                <a:spcPct val="90000"/>
              </a:lnSpc>
            </a:pPr>
            <a:r>
              <a:rPr lang="ru-RU" sz="2300">
                <a:latin typeface="Times New Roman" pitchFamily="18" charset="0"/>
              </a:rPr>
              <a:t>искусство и литература (красота, гармония, духовный мир человека, нравственный выбор, смысл жизни, эстетическое развитие);</a:t>
            </a:r>
          </a:p>
          <a:p>
            <a:pPr>
              <a:lnSpc>
                <a:spcPct val="90000"/>
              </a:lnSpc>
            </a:pPr>
            <a:r>
              <a:rPr lang="ru-RU" sz="2300">
                <a:latin typeface="Times New Roman" pitchFamily="18" charset="0"/>
              </a:rPr>
              <a:t>природа (жизнь, родная земля, заповедная природа, планета Земля);</a:t>
            </a:r>
          </a:p>
          <a:p>
            <a:pPr>
              <a:lnSpc>
                <a:spcPct val="90000"/>
              </a:lnSpc>
            </a:pPr>
            <a:r>
              <a:rPr lang="ru-RU" sz="2300">
                <a:latin typeface="Times New Roman" pitchFamily="18" charset="0"/>
              </a:rPr>
              <a:t>человечество (мир во всем мире, многообразие культур и народов, прогресс человечества, международное сотрудничество).</a:t>
            </a:r>
          </a:p>
          <a:p>
            <a:pPr>
              <a:lnSpc>
                <a:spcPct val="90000"/>
              </a:lnSpc>
            </a:pPr>
            <a:endParaRPr lang="ru-RU" sz="23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>
                <a:solidFill>
                  <a:srgbClr val="FF0000"/>
                </a:solidFill>
              </a:rPr>
              <a:t>Национальный воспитательный идеал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/>
              <a:t>Высшая цель образования, высоконравственное (идеальное) представление о человеке, на воспитание, обучение и развитие которого направлены усилия основных субъектов национальной жизни: государства, семьи, школы, политических партий, религиозных и общественных организаций. </a:t>
            </a:r>
          </a:p>
          <a:p>
            <a:pPr>
              <a:lnSpc>
                <a:spcPct val="90000"/>
              </a:lnSpc>
            </a:pPr>
            <a:r>
              <a:rPr lang="ru-RU"/>
              <a:t>Основа для цели и задач воспитания и социализации российских школьников, воспитанников, студентов.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высшая цель образования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i="1"/>
          </a:p>
          <a:p>
            <a:pPr algn="ctr">
              <a:buFont typeface="Wingdings" pitchFamily="2" charset="2"/>
              <a:buNone/>
            </a:pPr>
            <a:r>
              <a:rPr lang="ru-RU" i="1"/>
              <a:t>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укорененный в духовных и культурных традициях российского народа</a:t>
            </a:r>
            <a:r>
              <a:rPr lang="ru-RU"/>
              <a:t>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Основная педагогическая цель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i="1"/>
          </a:p>
          <a:p>
            <a:pPr>
              <a:buFont typeface="Wingdings" pitchFamily="2" charset="2"/>
              <a:buNone/>
            </a:pPr>
            <a:endParaRPr lang="ru-RU" i="1"/>
          </a:p>
          <a:p>
            <a:pPr algn="ctr">
              <a:buFont typeface="Wingdings" pitchFamily="2" charset="2"/>
              <a:buNone/>
            </a:pPr>
            <a:r>
              <a:rPr lang="ru-RU" i="1"/>
              <a:t>Воспитание нравственного, ответственного, инициативного и компетентного гражданина России</a:t>
            </a:r>
            <a:r>
              <a:rPr lang="ru-RU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800" dirty="0">
                <a:solidFill>
                  <a:srgbClr val="FF0000"/>
                </a:solidFill>
              </a:rPr>
              <a:t>Личностные универсальные учебные действия: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/>
              <a:t>жизненное, личностное, профессиональное самоопределение; </a:t>
            </a:r>
          </a:p>
          <a:p>
            <a:r>
              <a:rPr lang="ru-RU" sz="2400"/>
              <a:t>действия смыслообразования и нравственно-этического оценивания, реализуемые на основе готовности к жизненному и личностному самоопределению, знания моральных норм, умения выделить нравственный аспект поведения и соотносить поступки и события с принятыми этическими принципами</a:t>
            </a:r>
          </a:p>
          <a:p>
            <a:r>
              <a:rPr lang="ru-RU" sz="2400"/>
              <a:t>ориентации в социальных ролях и межличностных отношениях.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ПЛАНИРУЕМЫЕ РЕЗУЛЬТАТЫ ВОСПИТАНИЯ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И СОЦИАЛИЗАЦИИ ОБУЧАЮЩИХСЯ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i="1"/>
          </a:p>
          <a:p>
            <a:endParaRPr lang="ru-RU" i="1"/>
          </a:p>
          <a:p>
            <a:r>
              <a:rPr lang="ru-RU" i="1"/>
              <a:t>Воспитательный результат</a:t>
            </a:r>
            <a:r>
              <a:rPr lang="ru-RU"/>
              <a:t> – это те духовно-нравственные приобретения, которые получил школьник вследствие участия в той или иной деятельности.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Воспитательный результат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248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/>
              <a:t>Первый уровень результатов</a:t>
            </a:r>
            <a:r>
              <a:rPr lang="ru-RU" sz="2400"/>
              <a:t> – приобретение  социальных знаний (об общественных нормах, об устройстве общества, о социально одобряемых и неодобряемых формах поведения в обществе и т.п.), первичного понимания социальной реальности и повседневной жизни.</a:t>
            </a:r>
          </a:p>
          <a:p>
            <a:pPr>
              <a:lnSpc>
                <a:spcPct val="90000"/>
              </a:lnSpc>
            </a:pPr>
            <a:r>
              <a:rPr lang="ru-RU" sz="2400" i="1"/>
              <a:t>Второй уровень результатов</a:t>
            </a:r>
            <a:r>
              <a:rPr lang="ru-RU" sz="2400"/>
              <a:t> – получение  опыта переживания и позитивного отношения к базовым ценностям общества,  ценностного отношения к социальной реальности в целом. </a:t>
            </a:r>
          </a:p>
          <a:p>
            <a:pPr>
              <a:lnSpc>
                <a:spcPct val="90000"/>
              </a:lnSpc>
            </a:pPr>
            <a:r>
              <a:rPr lang="ru-RU" sz="2400" i="1"/>
              <a:t>Третий уровень результатов</a:t>
            </a:r>
            <a:r>
              <a:rPr lang="ru-RU" sz="2400"/>
              <a:t> – получение   опыта самостоятельного общественного действия.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Направления внеурочной деятельности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72608"/>
          </a:xfrm>
        </p:spPr>
        <p:txBody>
          <a:bodyPr numCol="2">
            <a:normAutofit fontScale="77500" lnSpcReduction="20000"/>
          </a:bodyPr>
          <a:lstStyle/>
          <a:p>
            <a:r>
              <a:rPr lang="ru-RU" dirty="0" smtClean="0"/>
              <a:t>Начальное общее </a:t>
            </a:r>
          </a:p>
          <a:p>
            <a:r>
              <a:rPr lang="ru-RU" dirty="0" smtClean="0"/>
              <a:t>духовно-­</a:t>
            </a:r>
            <a:r>
              <a:rPr lang="ru-RU" dirty="0" smtClean="0"/>
              <a:t>нравственное</a:t>
            </a:r>
          </a:p>
          <a:p>
            <a:r>
              <a:rPr lang="ru-RU" dirty="0" smtClean="0"/>
              <a:t> социальное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общеинтеллектуальное</a:t>
            </a:r>
            <a:endParaRPr lang="ru-RU" dirty="0" smtClean="0"/>
          </a:p>
          <a:p>
            <a:r>
              <a:rPr lang="ru-RU" dirty="0" smtClean="0"/>
              <a:t> общекультурное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спортивно-­</a:t>
            </a:r>
            <a:r>
              <a:rPr lang="ru-RU" dirty="0" smtClean="0"/>
              <a:t>оздоровительное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Основное общее</a:t>
            </a:r>
          </a:p>
          <a:p>
            <a:r>
              <a:rPr lang="ru-RU" dirty="0" smtClean="0"/>
              <a:t>познавательная деятельность; </a:t>
            </a:r>
          </a:p>
          <a:p>
            <a:r>
              <a:rPr lang="ru-RU" dirty="0" smtClean="0"/>
              <a:t>игровая деятельность; </a:t>
            </a:r>
          </a:p>
          <a:p>
            <a:r>
              <a:rPr lang="ru-RU" dirty="0" smtClean="0"/>
              <a:t>проблемно-ценностное общение; </a:t>
            </a:r>
          </a:p>
          <a:p>
            <a:r>
              <a:rPr lang="ru-RU" dirty="0" smtClean="0"/>
              <a:t>художественное творчество; </a:t>
            </a:r>
          </a:p>
          <a:p>
            <a:r>
              <a:rPr lang="ru-RU" dirty="0" smtClean="0"/>
              <a:t>досуговое общение; </a:t>
            </a:r>
          </a:p>
          <a:p>
            <a:r>
              <a:rPr lang="ru-RU" dirty="0" smtClean="0"/>
              <a:t>спортивно-оздоровительная деятельность; </a:t>
            </a:r>
          </a:p>
          <a:p>
            <a:r>
              <a:rPr lang="ru-RU" dirty="0" smtClean="0"/>
              <a:t>туристско-краеведческая деятельность; </a:t>
            </a:r>
          </a:p>
          <a:p>
            <a:r>
              <a:rPr lang="ru-RU" dirty="0" smtClean="0"/>
              <a:t>социальное творчество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Одна из задач ООП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обеспечение эффективного сочетания урочных и внеурочных форм организации учебных занятий, взаимодействия всех участников образовательных </a:t>
            </a:r>
            <a:r>
              <a:rPr lang="ru-RU" dirty="0" smtClean="0"/>
              <a:t>отношений </a:t>
            </a:r>
          </a:p>
          <a:p>
            <a:pPr lvl="0"/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Формы организации внеурочной деятельности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 numCol="2">
            <a:normAutofit/>
          </a:bodyPr>
          <a:lstStyle/>
          <a:p>
            <a:r>
              <a:rPr lang="ru-RU" dirty="0" smtClean="0"/>
              <a:t>экскурсии</a:t>
            </a:r>
          </a:p>
          <a:p>
            <a:r>
              <a:rPr lang="ru-RU" dirty="0" smtClean="0"/>
              <a:t> кружки</a:t>
            </a:r>
          </a:p>
          <a:p>
            <a:r>
              <a:rPr lang="ru-RU" dirty="0" smtClean="0"/>
              <a:t> секции</a:t>
            </a:r>
          </a:p>
          <a:p>
            <a:r>
              <a:rPr lang="ru-RU" dirty="0" smtClean="0"/>
              <a:t> круглые столы</a:t>
            </a:r>
          </a:p>
          <a:p>
            <a:r>
              <a:rPr lang="ru-RU" dirty="0" smtClean="0"/>
              <a:t>конференции</a:t>
            </a:r>
          </a:p>
          <a:p>
            <a:r>
              <a:rPr lang="ru-RU" dirty="0" smtClean="0"/>
              <a:t> диспуты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олимпиады</a:t>
            </a:r>
          </a:p>
          <a:p>
            <a:r>
              <a:rPr lang="ru-RU" dirty="0" smtClean="0"/>
              <a:t> соревнования</a:t>
            </a:r>
          </a:p>
          <a:p>
            <a:r>
              <a:rPr lang="ru-RU" dirty="0" smtClean="0"/>
              <a:t> общественно полезные практики…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Формы организации учебно-исследовательской деятельности на внеурочных занятиях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ru-RU" dirty="0" smtClean="0"/>
              <a:t>исследовательская </a:t>
            </a:r>
            <a:r>
              <a:rPr lang="ru-RU" dirty="0"/>
              <a:t>практика обучающихся;</a:t>
            </a:r>
          </a:p>
          <a:p>
            <a:pPr lvl="0" fontAlgn="base"/>
            <a:r>
              <a:rPr lang="ru-RU" dirty="0"/>
              <a:t>образовательные </a:t>
            </a:r>
            <a:r>
              <a:rPr lang="ru-RU" dirty="0" smtClean="0"/>
              <a:t>экспедиции;</a:t>
            </a:r>
            <a:endParaRPr lang="ru-RU" dirty="0"/>
          </a:p>
          <a:p>
            <a:pPr lvl="0" fontAlgn="base"/>
            <a:r>
              <a:rPr lang="ru-RU" dirty="0"/>
              <a:t>факультативные занятия, предполагающие углубленное изучение </a:t>
            </a:r>
            <a:r>
              <a:rPr lang="ru-RU" dirty="0" smtClean="0"/>
              <a:t>предмета;</a:t>
            </a:r>
            <a:endParaRPr lang="ru-RU" dirty="0"/>
          </a:p>
          <a:p>
            <a:pPr lvl="0" fontAlgn="base"/>
            <a:r>
              <a:rPr lang="ru-RU" dirty="0"/>
              <a:t>ученическое научно-исследовательское </a:t>
            </a:r>
            <a:r>
              <a:rPr lang="ru-RU" dirty="0" smtClean="0"/>
              <a:t>общество;</a:t>
            </a:r>
            <a:endParaRPr lang="ru-RU" dirty="0"/>
          </a:p>
          <a:p>
            <a:pPr lvl="0" fontAlgn="base"/>
            <a:r>
              <a:rPr lang="ru-RU" dirty="0"/>
              <a:t>участие обучающихся в олимпиадах, конкурсах, конференциях, в том числе дистанционных, предметных неделях, интеллектуальных </a:t>
            </a:r>
            <a:r>
              <a:rPr lang="ru-RU" dirty="0" smtClean="0"/>
              <a:t>марафонах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22456" cy="605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4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361224"/>
              </p:ext>
            </p:extLst>
          </p:nvPr>
        </p:nvGraphicFramePr>
        <p:xfrm>
          <a:off x="107950" y="476250"/>
          <a:ext cx="8712200" cy="5851604"/>
        </p:xfrm>
        <a:graphic>
          <a:graphicData uri="http://schemas.openxmlformats.org/drawingml/2006/table">
            <a:tbl>
              <a:tblPr/>
              <a:tblGrid>
                <a:gridCol w="2906713"/>
                <a:gridCol w="5805487"/>
              </a:tblGrid>
              <a:tr h="7314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120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Познавательная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Познавательные беседы, интеллектуальные клубы,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кружки познавательной направленности,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научное общество учащихся, библиотечные вечера,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познавательные экскурсии, викторины, </a:t>
                      </a:r>
                      <a:r>
                        <a:rPr lang="ru-RU" sz="28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олимпиады</a:t>
                      </a: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дидактические театры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90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234697"/>
              </p:ext>
            </p:extLst>
          </p:nvPr>
        </p:nvGraphicFramePr>
        <p:xfrm>
          <a:off x="107950" y="476250"/>
          <a:ext cx="8712200" cy="5848350"/>
        </p:xfrm>
        <a:graphic>
          <a:graphicData uri="http://schemas.openxmlformats.org/drawingml/2006/table">
            <a:tbl>
              <a:tblPr/>
              <a:tblGrid>
                <a:gridCol w="2906713"/>
                <a:gridCol w="5805487"/>
              </a:tblGrid>
              <a:tr h="1169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783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Художественное творчество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Занятия объединений художественной направленности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Художественные выставки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Фестивали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Спектакли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Художественные акции  школьников в окружающем школу социуме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2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915992"/>
              </p:ext>
            </p:extLst>
          </p:nvPr>
        </p:nvGraphicFramePr>
        <p:xfrm>
          <a:off x="107950" y="476250"/>
          <a:ext cx="8712200" cy="6229560"/>
        </p:xfrm>
        <a:graphic>
          <a:graphicData uri="http://schemas.openxmlformats.org/drawingml/2006/table">
            <a:tbl>
              <a:tblPr/>
              <a:tblGrid>
                <a:gridCol w="2906713"/>
                <a:gridCol w="5805487"/>
              </a:tblGrid>
              <a:tr h="11698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5947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Проблемно-ценностное общение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Этические беседы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Дебаты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Тематические диспуты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Ситуационные классные часы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Групповая проблемная работа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Проблемно-ценностные дискуссии с участием внешних экспертов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53" name="Group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054088"/>
              </p:ext>
            </p:extLst>
          </p:nvPr>
        </p:nvGraphicFramePr>
        <p:xfrm>
          <a:off x="107950" y="476250"/>
          <a:ext cx="8712200" cy="6121102"/>
        </p:xfrm>
        <a:graphic>
          <a:graphicData uri="http://schemas.openxmlformats.org/drawingml/2006/table">
            <a:tbl>
              <a:tblPr/>
              <a:tblGrid>
                <a:gridCol w="2906713"/>
                <a:gridCol w="5805487"/>
              </a:tblGrid>
              <a:tr h="117003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5106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Досугово- развлекательная деятельность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(досуговое общение)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Культпоходы в театры, музеи, концертные залы, выставки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Концерты, инсценировки, праздничные «огоньки» на уровне класса и школы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Досугово-развлекательные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акции школьников в окружающем школу социуме (благотворительные концерты, гастроли школьной самодеятельности и т.п.)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14337"/>
              </p:ext>
            </p:extLst>
          </p:nvPr>
        </p:nvGraphicFramePr>
        <p:xfrm>
          <a:off x="107950" y="476250"/>
          <a:ext cx="8712200" cy="5848350"/>
        </p:xfrm>
        <a:graphic>
          <a:graphicData uri="http://schemas.openxmlformats.org/drawingml/2006/table">
            <a:tbl>
              <a:tblPr/>
              <a:tblGrid>
                <a:gridCol w="2906713"/>
                <a:gridCol w="5805487"/>
              </a:tblGrid>
              <a:tr h="1169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783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Игровая деятельность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с ролевой акцентуацией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с деловой акцентуацией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 моделирующая игра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828346"/>
              </p:ext>
            </p:extLst>
          </p:nvPr>
        </p:nvGraphicFramePr>
        <p:xfrm>
          <a:off x="107950" y="476250"/>
          <a:ext cx="8712200" cy="5848350"/>
        </p:xfrm>
        <a:graphic>
          <a:graphicData uri="http://schemas.openxmlformats.org/drawingml/2006/table">
            <a:tbl>
              <a:tblPr/>
              <a:tblGrid>
                <a:gridCol w="2906713"/>
                <a:gridCol w="5805487"/>
              </a:tblGrid>
              <a:tr h="1169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783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творчество (социально- преобразующая добровольческая деятельность)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проба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КТД (коллективное творческое дело)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Социально-образовательный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Социально-образовательный проект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10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555463"/>
              </p:ext>
            </p:extLst>
          </p:nvPr>
        </p:nvGraphicFramePr>
        <p:xfrm>
          <a:off x="179512" y="404664"/>
          <a:ext cx="8712200" cy="6121102"/>
        </p:xfrm>
        <a:graphic>
          <a:graphicData uri="http://schemas.openxmlformats.org/drawingml/2006/table">
            <a:tbl>
              <a:tblPr/>
              <a:tblGrid>
                <a:gridCol w="2906713"/>
                <a:gridCol w="5805487"/>
              </a:tblGrid>
              <a:tr h="9614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внеурочной деятельности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159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Трудовая (производственная деятельность)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Занятия по конструированию, кружки технического творчества, домашних ремесел.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Трудовые десанты, сюжетно-ролевые продуктивные игры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(«Почта», «Город мастеров», «Фабрика»),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детская производственная бригада под руководством взрослого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Детско-взрослое образовательное производство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Внеурочная деятельность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образовательная деятельность, осуществляемая в формах, отличных от классно-урочной, и направленная на достижение планируемых результатов освоения основной образовательной программы.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8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716510"/>
              </p:ext>
            </p:extLst>
          </p:nvPr>
        </p:nvGraphicFramePr>
        <p:xfrm>
          <a:off x="107950" y="476250"/>
          <a:ext cx="8712200" cy="5864225"/>
        </p:xfrm>
        <a:graphic>
          <a:graphicData uri="http://schemas.openxmlformats.org/drawingml/2006/table">
            <a:tbl>
              <a:tblPr/>
              <a:tblGrid>
                <a:gridCol w="2906713"/>
                <a:gridCol w="5805487"/>
              </a:tblGrid>
              <a:tr h="11700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941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Спортивно-оздоровительная деятельность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Спортивные секции,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Оздоровительные процедуры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Школьные спортивные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турниры и оздоровительные акции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Спортивные и оздоровительные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проекты школьников в окружающем школу социуме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78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935400"/>
              </p:ext>
            </p:extLst>
          </p:nvPr>
        </p:nvGraphicFramePr>
        <p:xfrm>
          <a:off x="251520" y="260648"/>
          <a:ext cx="8712200" cy="6381750"/>
        </p:xfrm>
        <a:graphic>
          <a:graphicData uri="http://schemas.openxmlformats.org/drawingml/2006/table">
            <a:tbl>
              <a:tblPr/>
              <a:tblGrid>
                <a:gridCol w="2906713"/>
                <a:gridCol w="5805487"/>
              </a:tblGrid>
              <a:tr h="10189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внеурочной деятельности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36276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Туристско-краеведческая деятельность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экскурсия, туристическая поездка, краеведческий кружок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Туристский поход, краеведческий клуб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Туристско-краеведческая экспедиция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Поисково-краеведческая экспедиция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Школьный краеведческий музей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BA37604-5A73-4272-BE6B-26D7F5B8925B}" type="slidenum">
              <a:rPr lang="ru-RU" sz="14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32</a:t>
            </a:fld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285750"/>
            <a:ext cx="9144000" cy="1110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 algn="ct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Методические материалы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  <a:p>
            <a:pPr lvl="1" algn="ct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организации внеурочной деятельности школьников</a:t>
            </a:r>
          </a:p>
          <a:p>
            <a:pPr lvl="1" algn="ct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ru-RU" b="1" i="1" dirty="0">
                <a:solidFill>
                  <a:srgbClr val="0E0E0E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Серия «Стандарты второго поколения» (начальная и основная школа</a:t>
            </a:r>
            <a:r>
              <a:rPr lang="ru-RU" sz="1400" i="1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pic>
        <p:nvPicPr>
          <p:cNvPr id="901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524000"/>
            <a:ext cx="3311525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011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1850" y="3200400"/>
            <a:ext cx="1962150" cy="297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4" name="Rectangle 9"/>
          <p:cNvSpPr>
            <a:spLocks noGrp="1" noChangeArrowheads="1"/>
          </p:cNvSpPr>
          <p:nvPr>
            <p:ph type="body" sz="half" idx="3"/>
          </p:nvPr>
        </p:nvSpPr>
        <p:spPr>
          <a:xfrm>
            <a:off x="304800" y="2209800"/>
            <a:ext cx="3352800" cy="4343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i="1" dirty="0" smtClean="0"/>
              <a:t>Методический</a:t>
            </a:r>
          </a:p>
          <a:p>
            <a:pPr algn="ctr" eaLnBrk="1" hangingPunct="1">
              <a:buFontTx/>
              <a:buNone/>
            </a:pPr>
            <a:r>
              <a:rPr lang="ru-RU" sz="2800" i="1" dirty="0" smtClean="0"/>
              <a:t>конструктор</a:t>
            </a:r>
            <a:r>
              <a:rPr lang="ru-RU" sz="2800" dirty="0" smtClean="0"/>
              <a:t> </a:t>
            </a:r>
          </a:p>
          <a:p>
            <a:pPr algn="ctr" eaLnBrk="1" hangingPunct="1">
              <a:buFontTx/>
              <a:buNone/>
            </a:pPr>
            <a:r>
              <a:rPr lang="ru-RU" sz="2800" b="1" dirty="0" smtClean="0"/>
              <a:t>ВНЕУРОЧНАЯ</a:t>
            </a:r>
          </a:p>
          <a:p>
            <a:pPr algn="ctr" eaLnBrk="1" hangingPunct="1">
              <a:buFontTx/>
              <a:buNone/>
            </a:pPr>
            <a:r>
              <a:rPr lang="ru-RU" sz="2800" b="1" dirty="0" smtClean="0"/>
              <a:t>ДЕЯТЕЛЬНОСТЬ</a:t>
            </a:r>
          </a:p>
          <a:p>
            <a:pPr algn="ctr" eaLnBrk="1" hangingPunct="1">
              <a:buFontTx/>
              <a:buNone/>
            </a:pPr>
            <a:r>
              <a:rPr lang="ru-RU" sz="2800" b="1" dirty="0" smtClean="0"/>
              <a:t>ШКОЛЬНИКОВ</a:t>
            </a:r>
          </a:p>
          <a:p>
            <a:pPr algn="ctr" eaLnBrk="1" hangingPunct="1">
              <a:buFontTx/>
              <a:buNone/>
            </a:pPr>
            <a:r>
              <a:rPr lang="ru-RU" sz="2800" dirty="0" smtClean="0"/>
              <a:t>Авторы:</a:t>
            </a:r>
          </a:p>
          <a:p>
            <a:pPr algn="ctr" eaLnBrk="1" hangingPunct="1">
              <a:buFontTx/>
              <a:buNone/>
            </a:pPr>
            <a:r>
              <a:rPr lang="ru-RU" sz="2800" dirty="0" smtClean="0"/>
              <a:t>Д.В.Григорьев</a:t>
            </a:r>
          </a:p>
          <a:p>
            <a:pPr algn="ctr" eaLnBrk="1" hangingPunct="1">
              <a:buFontTx/>
              <a:buNone/>
            </a:pPr>
            <a:r>
              <a:rPr lang="ru-RU" sz="2800" dirty="0" smtClean="0"/>
              <a:t>П.В.Степанов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Организация внеурочной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533599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войная стрелка влево/вправо 8"/>
          <p:cNvSpPr/>
          <p:nvPr/>
        </p:nvSpPr>
        <p:spPr>
          <a:xfrm>
            <a:off x="3657600" y="4267200"/>
            <a:ext cx="1512888" cy="6477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1" name="TextBox 9"/>
          <p:cNvSpPr txBox="1">
            <a:spLocks noChangeArrowheads="1"/>
          </p:cNvSpPr>
          <p:nvPr/>
        </p:nvSpPr>
        <p:spPr bwMode="auto">
          <a:xfrm>
            <a:off x="304800" y="4267200"/>
            <a:ext cx="32004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УДОД: </a:t>
            </a:r>
          </a:p>
          <a:p>
            <a:r>
              <a:rPr lang="ru-RU" sz="2800" i="1"/>
              <a:t>ЦДТ, ДЮСШ, школы искусств</a:t>
            </a:r>
          </a:p>
        </p:txBody>
      </p:sp>
      <p:sp>
        <p:nvSpPr>
          <p:cNvPr id="32772" name="TextBox 11"/>
          <p:cNvSpPr txBox="1">
            <a:spLocks noChangeArrowheads="1"/>
          </p:cNvSpPr>
          <p:nvPr/>
        </p:nvSpPr>
        <p:spPr bwMode="auto">
          <a:xfrm>
            <a:off x="6324600" y="4343400"/>
            <a:ext cx="2070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Calibri" pitchFamily="34" charset="0"/>
              </a:rPr>
              <a:t>Школа</a:t>
            </a:r>
          </a:p>
        </p:txBody>
      </p:sp>
      <p:sp>
        <p:nvSpPr>
          <p:cNvPr id="32773" name="Заголовок 1"/>
          <p:cNvSpPr txBox="1">
            <a:spLocks/>
          </p:cNvSpPr>
          <p:nvPr/>
        </p:nvSpPr>
        <p:spPr bwMode="auto">
          <a:xfrm>
            <a:off x="304800" y="228600"/>
            <a:ext cx="85772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4000" b="1">
              <a:solidFill>
                <a:srgbClr val="C00000"/>
              </a:solidFill>
            </a:endParaRPr>
          </a:p>
          <a:p>
            <a:pPr algn="ctr" eaLnBrk="0" hangingPunct="0"/>
            <a:endParaRPr lang="ru-RU" sz="4000" b="1">
              <a:solidFill>
                <a:srgbClr val="C00000"/>
              </a:solidFill>
            </a:endParaRPr>
          </a:p>
          <a:p>
            <a:pPr algn="ctr" eaLnBrk="0" hangingPunct="0"/>
            <a:r>
              <a:rPr lang="ru-RU" sz="4000" b="1">
                <a:solidFill>
                  <a:srgbClr val="C00000"/>
                </a:solidFill>
              </a:rPr>
              <a:t>О</a:t>
            </a:r>
            <a:r>
              <a:rPr lang="ru-RU" sz="4000" b="1">
                <a:solidFill>
                  <a:srgbClr val="C00000"/>
                </a:solidFill>
                <a:latin typeface="Calibri" pitchFamily="34" charset="0"/>
              </a:rPr>
              <a:t>рганизационны</a:t>
            </a:r>
            <a:r>
              <a:rPr lang="ru-RU" sz="4000" b="1">
                <a:solidFill>
                  <a:srgbClr val="C00000"/>
                </a:solidFill>
              </a:rPr>
              <a:t>е</a:t>
            </a:r>
            <a:r>
              <a:rPr lang="ru-RU" sz="4000" b="1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600" b="1">
                <a:solidFill>
                  <a:srgbClr val="C00000"/>
                </a:solidFill>
              </a:rPr>
              <a:t>модели внеурочной деятельности</a:t>
            </a:r>
            <a:r>
              <a:rPr lang="ru-RU" sz="4000" b="1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4000" b="1">
              <a:solidFill>
                <a:srgbClr val="C00000"/>
              </a:solidFill>
            </a:endParaRPr>
          </a:p>
          <a:p>
            <a:pPr algn="ctr" eaLnBrk="0" hangingPunct="0"/>
            <a:r>
              <a:rPr lang="ru-RU" sz="4000" b="1">
                <a:solidFill>
                  <a:srgbClr val="C00000"/>
                </a:solidFill>
                <a:latin typeface="Calibri" pitchFamily="34" charset="0"/>
              </a:rPr>
              <a:t> </a:t>
            </a:r>
            <a:br>
              <a:rPr lang="ru-RU" sz="4000" b="1">
                <a:solidFill>
                  <a:srgbClr val="C00000"/>
                </a:solidFill>
                <a:latin typeface="Calibri" pitchFamily="34" charset="0"/>
              </a:rPr>
            </a:br>
            <a:endParaRPr lang="ru-RU" sz="4000" b="1">
              <a:solidFill>
                <a:srgbClr val="C00000"/>
              </a:solidFill>
            </a:endParaRPr>
          </a:p>
        </p:txBody>
      </p:sp>
      <p:sp>
        <p:nvSpPr>
          <p:cNvPr id="32774" name="Прямоугольник 9"/>
          <p:cNvSpPr>
            <a:spLocks noChangeArrowheads="1"/>
          </p:cNvSpPr>
          <p:nvPr/>
        </p:nvSpPr>
        <p:spPr bwMode="auto">
          <a:xfrm>
            <a:off x="1676400" y="2209800"/>
            <a:ext cx="58578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17A978"/>
                </a:solidFill>
                <a:latin typeface="Georgia" pitchFamily="18" charset="0"/>
              </a:rPr>
              <a:t>1. Модель дополнительного </a:t>
            </a:r>
          </a:p>
          <a:p>
            <a:pPr algn="ctr"/>
            <a:r>
              <a:rPr lang="ru-RU" sz="3200" b="1">
                <a:solidFill>
                  <a:srgbClr val="17A978"/>
                </a:solidFill>
                <a:latin typeface="Georgia" pitchFamily="18" charset="0"/>
              </a:rPr>
              <a:t>образования детей</a:t>
            </a:r>
            <a:r>
              <a:rPr lang="ru-RU" sz="3200" b="1">
                <a:solidFill>
                  <a:srgbClr val="0070C0"/>
                </a:solidFill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9"/>
          <p:cNvSpPr>
            <a:spLocks noChangeArrowheads="1"/>
          </p:cNvSpPr>
          <p:nvPr/>
        </p:nvSpPr>
        <p:spPr bwMode="auto">
          <a:xfrm>
            <a:off x="1371600" y="533400"/>
            <a:ext cx="685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17A978"/>
                </a:solidFill>
                <a:latin typeface="Georgia" pitchFamily="18" charset="0"/>
              </a:rPr>
              <a:t>2. Модель </a:t>
            </a:r>
          </a:p>
          <a:p>
            <a:pPr algn="ctr"/>
            <a:r>
              <a:rPr lang="ru-RU" sz="3200" b="1">
                <a:solidFill>
                  <a:srgbClr val="17A978"/>
                </a:solidFill>
                <a:latin typeface="Georgia" pitchFamily="18" charset="0"/>
              </a:rPr>
              <a:t>«Школа полного дня»</a:t>
            </a:r>
          </a:p>
        </p:txBody>
      </p:sp>
      <p:sp>
        <p:nvSpPr>
          <p:cNvPr id="33795" name="TextBox 11"/>
          <p:cNvSpPr txBox="1">
            <a:spLocks noChangeArrowheads="1"/>
          </p:cNvSpPr>
          <p:nvPr/>
        </p:nvSpPr>
        <p:spPr bwMode="auto">
          <a:xfrm>
            <a:off x="304800" y="2362200"/>
            <a:ext cx="2062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Calibri" pitchFamily="34" charset="0"/>
              </a:rPr>
              <a:t>Школа</a:t>
            </a:r>
          </a:p>
        </p:txBody>
      </p:sp>
      <p:sp>
        <p:nvSpPr>
          <p:cNvPr id="33796" name="TextBox 11"/>
          <p:cNvSpPr txBox="1">
            <a:spLocks noChangeArrowheads="1"/>
          </p:cNvSpPr>
          <p:nvPr/>
        </p:nvSpPr>
        <p:spPr bwMode="auto">
          <a:xfrm>
            <a:off x="5181600" y="1981200"/>
            <a:ext cx="37861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alibri" pitchFamily="34" charset="0"/>
              </a:rPr>
              <a:t>Группа </a:t>
            </a:r>
          </a:p>
          <a:p>
            <a:pPr algn="ctr"/>
            <a:r>
              <a:rPr lang="ru-RU" sz="3600" b="1">
                <a:latin typeface="Calibri" pitchFamily="34" charset="0"/>
              </a:rPr>
              <a:t>продленного дня</a:t>
            </a: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3352800" y="2286000"/>
            <a:ext cx="1512888" cy="6477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798" name="Прямоугольник 11"/>
          <p:cNvSpPr>
            <a:spLocks noChangeArrowheads="1"/>
          </p:cNvSpPr>
          <p:nvPr/>
        </p:nvSpPr>
        <p:spPr bwMode="auto">
          <a:xfrm>
            <a:off x="609600" y="3505200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17A978"/>
                </a:solidFill>
                <a:latin typeface="Georgia" pitchFamily="18" charset="0"/>
              </a:rPr>
              <a:t>3. Оптимизационная модель</a:t>
            </a:r>
          </a:p>
        </p:txBody>
      </p:sp>
      <p:sp>
        <p:nvSpPr>
          <p:cNvPr id="33799" name="TextBox 11"/>
          <p:cNvSpPr txBox="1">
            <a:spLocks noChangeArrowheads="1"/>
          </p:cNvSpPr>
          <p:nvPr/>
        </p:nvSpPr>
        <p:spPr bwMode="auto">
          <a:xfrm>
            <a:off x="304800" y="44958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Calibri" pitchFamily="34" charset="0"/>
              </a:rPr>
              <a:t>Школа</a:t>
            </a:r>
          </a:p>
        </p:txBody>
      </p:sp>
      <p:sp>
        <p:nvSpPr>
          <p:cNvPr id="33800" name="TextBox 11"/>
          <p:cNvSpPr txBox="1">
            <a:spLocks noChangeArrowheads="1"/>
          </p:cNvSpPr>
          <p:nvPr/>
        </p:nvSpPr>
        <p:spPr bwMode="auto">
          <a:xfrm>
            <a:off x="5286375" y="4648200"/>
            <a:ext cx="3857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Педагоги школы</a:t>
            </a:r>
          </a:p>
        </p:txBody>
      </p:sp>
      <p:sp>
        <p:nvSpPr>
          <p:cNvPr id="2" name="Двойная стрелка влево/вправо 8"/>
          <p:cNvSpPr/>
          <p:nvPr/>
        </p:nvSpPr>
        <p:spPr>
          <a:xfrm>
            <a:off x="3352800" y="4648200"/>
            <a:ext cx="1512888" cy="6477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ольник 13"/>
          <p:cNvSpPr>
            <a:spLocks noChangeArrowheads="1"/>
          </p:cNvSpPr>
          <p:nvPr/>
        </p:nvSpPr>
        <p:spPr bwMode="auto">
          <a:xfrm>
            <a:off x="304800" y="685800"/>
            <a:ext cx="8286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17A978"/>
                </a:solidFill>
                <a:latin typeface="Georgia" pitchFamily="18" charset="0"/>
              </a:rPr>
              <a:t>4. Инновационно-образовательная  модель</a:t>
            </a:r>
          </a:p>
        </p:txBody>
      </p:sp>
      <p:sp>
        <p:nvSpPr>
          <p:cNvPr id="17" name="Двойная стрелка влево/вправо 16"/>
          <p:cNvSpPr/>
          <p:nvPr/>
        </p:nvSpPr>
        <p:spPr>
          <a:xfrm rot="8513394">
            <a:off x="5441950" y="2959100"/>
            <a:ext cx="1116013" cy="2635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0" name="TextBox 11"/>
          <p:cNvSpPr txBox="1">
            <a:spLocks noChangeArrowheads="1"/>
          </p:cNvSpPr>
          <p:nvPr/>
        </p:nvSpPr>
        <p:spPr bwMode="auto">
          <a:xfrm>
            <a:off x="5143500" y="5643563"/>
            <a:ext cx="328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</a:rPr>
              <a:t>Учреждения ВПО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19" name="Двойная стрелка влево/вправо 18"/>
          <p:cNvSpPr/>
          <p:nvPr/>
        </p:nvSpPr>
        <p:spPr>
          <a:xfrm rot="2099176">
            <a:off x="2046288" y="2940050"/>
            <a:ext cx="1116012" cy="2619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Двойная стрелка влево/вправо 21"/>
          <p:cNvSpPr/>
          <p:nvPr/>
        </p:nvSpPr>
        <p:spPr>
          <a:xfrm rot="19774937">
            <a:off x="2203450" y="4979988"/>
            <a:ext cx="1116013" cy="2619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3" name="TextBox 11"/>
          <p:cNvSpPr txBox="1">
            <a:spLocks noChangeArrowheads="1"/>
          </p:cNvSpPr>
          <p:nvPr/>
        </p:nvSpPr>
        <p:spPr bwMode="auto">
          <a:xfrm>
            <a:off x="285750" y="5715000"/>
            <a:ext cx="426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</a:rPr>
              <a:t>Учреждения культуры 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34824" name="TextBox 11"/>
          <p:cNvSpPr txBox="1">
            <a:spLocks noChangeArrowheads="1"/>
          </p:cNvSpPr>
          <p:nvPr/>
        </p:nvSpPr>
        <p:spPr bwMode="auto">
          <a:xfrm>
            <a:off x="642938" y="2000250"/>
            <a:ext cx="3330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</a:rPr>
              <a:t>Учреждения ДПО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25" name="Двойная стрелка влево/вправо 24"/>
          <p:cNvSpPr/>
          <p:nvPr/>
        </p:nvSpPr>
        <p:spPr>
          <a:xfrm rot="12550357">
            <a:off x="5422900" y="4827588"/>
            <a:ext cx="1116013" cy="2619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4572000" y="2000250"/>
            <a:ext cx="4159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</a:rPr>
              <a:t>Научные организации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34827" name="TextBox 11"/>
          <p:cNvSpPr txBox="1">
            <a:spLocks noChangeArrowheads="1"/>
          </p:cNvSpPr>
          <p:nvPr/>
        </p:nvSpPr>
        <p:spPr bwMode="auto">
          <a:xfrm>
            <a:off x="2895600" y="35814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Calibri" pitchFamily="34" charset="0"/>
              </a:rPr>
              <a:t>Школа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Примерный перечень</a:t>
            </a:r>
            <a:br>
              <a:rPr lang="ru-RU" sz="2400" b="1" dirty="0" smtClean="0"/>
            </a:br>
            <a:r>
              <a:rPr lang="ru-RU" sz="2400" b="1" dirty="0" smtClean="0"/>
              <a:t>локальных актов ОО, обеспечивающих реализацию внеурочной деятельности в рамках ФГОС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Устав образовательного учреждения.</a:t>
            </a:r>
          </a:p>
          <a:p>
            <a:r>
              <a:rPr lang="ru-RU" dirty="0" smtClean="0"/>
              <a:t>2. Правила внутреннего распорядка образовательного учреждения.</a:t>
            </a:r>
          </a:p>
          <a:p>
            <a:r>
              <a:rPr lang="ru-RU" dirty="0" smtClean="0"/>
              <a:t>3. Договор образовательного учреждения с учредителем.</a:t>
            </a:r>
          </a:p>
          <a:p>
            <a:r>
              <a:rPr lang="ru-RU" dirty="0" smtClean="0"/>
              <a:t>4. Договор образовательного учреждения с родителями (законными представителями) обучающихся.</a:t>
            </a:r>
          </a:p>
          <a:p>
            <a:r>
              <a:rPr lang="ru-RU" dirty="0" smtClean="0"/>
              <a:t>5. Положение о деятельности в образовательном учреждении общественных (в том числе детских и молодежных) организаций (объединений).</a:t>
            </a:r>
          </a:p>
          <a:p>
            <a:r>
              <a:rPr lang="ru-RU" dirty="0" smtClean="0"/>
              <a:t>6. Положения о формах самоуправления образовательного учреждения.</a:t>
            </a:r>
          </a:p>
          <a:p>
            <a:r>
              <a:rPr lang="ru-RU" dirty="0" smtClean="0"/>
              <a:t>7. Договор о сотрудничестве общеобразовательного учреждения и учреждений дополнительного образования детей.</a:t>
            </a:r>
          </a:p>
          <a:p>
            <a:r>
              <a:rPr lang="ru-RU" dirty="0" smtClean="0"/>
              <a:t>8. Положение о группе продленного дня ("школе полного дня").</a:t>
            </a:r>
          </a:p>
          <a:p>
            <a:r>
              <a:rPr lang="ru-RU" dirty="0" smtClean="0"/>
              <a:t>9. Должностные инструкции работников образовательного учреждения.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Примерный перечень</a:t>
            </a:r>
            <a:br>
              <a:rPr lang="ru-RU" sz="2400" b="1" dirty="0" smtClean="0"/>
            </a:br>
            <a:r>
              <a:rPr lang="ru-RU" sz="2400" b="1" dirty="0" smtClean="0"/>
              <a:t>локальных актов ОО, обеспечивающих реализацию внеурочной деятельности в рамках ФГОС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10. Приказы об утверждении рабочих программ учебных курсов, дисциплин (модулей).</a:t>
            </a:r>
          </a:p>
          <a:p>
            <a:r>
              <a:rPr lang="ru-RU" dirty="0" smtClean="0"/>
              <a:t>11. Положение о распределении стимулирующей части фонда оплаты труда работников образовательного учреждения.</a:t>
            </a:r>
          </a:p>
          <a:p>
            <a:r>
              <a:rPr lang="ru-RU" dirty="0" smtClean="0"/>
              <a:t>12. Положение об оказании платных дополнительных образовательных услуг.</a:t>
            </a:r>
          </a:p>
          <a:p>
            <a:r>
              <a:rPr lang="ru-RU" dirty="0" smtClean="0"/>
              <a:t>13. Положение об организации и проведении публичного отчета образовательного учреждения.</a:t>
            </a:r>
          </a:p>
          <a:p>
            <a:r>
              <a:rPr lang="ru-RU" dirty="0" smtClean="0"/>
              <a:t>Положения о различных объектах инфраструктуры учреждения с учетом федеральных требований к образовательным учреждениям в части минимальной оснащенности учебного процесса и оборудования учебных помещений, например:</a:t>
            </a:r>
          </a:p>
          <a:p>
            <a:r>
              <a:rPr lang="ru-RU" dirty="0" smtClean="0"/>
              <a:t>14. Положение об учебном кабинете.</a:t>
            </a:r>
          </a:p>
          <a:p>
            <a:r>
              <a:rPr lang="ru-RU" dirty="0" smtClean="0"/>
              <a:t>15. Положение об информационно-библиотечном центре.</a:t>
            </a:r>
          </a:p>
          <a:p>
            <a:r>
              <a:rPr lang="ru-RU" dirty="0" smtClean="0"/>
              <a:t>16. Положение о </a:t>
            </a:r>
            <a:r>
              <a:rPr lang="ru-RU" dirty="0" err="1" smtClean="0"/>
              <a:t>культурно-досуговом</a:t>
            </a:r>
            <a:r>
              <a:rPr lang="ru-RU" dirty="0" smtClean="0"/>
              <a:t> центре.</a:t>
            </a:r>
          </a:p>
          <a:p>
            <a:r>
              <a:rPr lang="ru-RU" dirty="0" smtClean="0"/>
              <a:t>17. Положение о физкультурно-оздоровительном центре.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Внеурочная деятельность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понятие, объединяющее все виды деятельности школьников (кроме учебной), в которых возможно и целесообразно решение задач их воспитания и социализации.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Содержание плана внеурочной деятельности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Количество часов, выделяемых на внеурочную деятельность, составляет за 5 лет обучения на этапе основной школы не более 1750 часов, в год – не более 350 часов.</a:t>
            </a:r>
          </a:p>
          <a:p>
            <a:r>
              <a:rPr lang="ru-RU" dirty="0" smtClean="0"/>
              <a:t>Величина недельной образовательной нагрузки (количество занятий), реализуемой через внеурочную деятельность, определяется за пределами количества часов, отведенных на освоение обучающимися учебного плана, но не более 10 часов. </a:t>
            </a:r>
          </a:p>
          <a:p>
            <a:r>
              <a:rPr lang="ru-RU" dirty="0" smtClean="0"/>
              <a:t>Для недопущения перегрузки обучающихся допускается перенос образовательной нагрузки, реализуемой через внеурочную деятельность, на периоды каникул, но не более 1/2 количества часов. </a:t>
            </a:r>
          </a:p>
          <a:p>
            <a:r>
              <a:rPr lang="ru-RU" dirty="0" smtClean="0"/>
              <a:t>Внеурочная деятельность в каникулярное время может реализовываться в рамках тематических программ (лагерь с дневным пребыванием на базе общеобразовательной организации или на базе загородных детских центров, в походах, поездках и т. д.).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Примерный план внеурочной деятельности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4726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план </a:t>
            </a:r>
            <a:r>
              <a:rPr lang="ru-RU" dirty="0"/>
              <a:t>организации деятельности ученических сообществ (подростковых коллективов), в том числе ученических классов, разновозрастных объединений по интересам, клубов; детских, подростковых и юношеских общественных объединений, организаций и т. д.; </a:t>
            </a:r>
          </a:p>
          <a:p>
            <a:pPr lvl="0"/>
            <a:r>
              <a:rPr lang="ru-RU" dirty="0"/>
              <a:t>план внеурочной деятельности по учебным предметам образовательной программы (предметные кружки, факультативы, ученические научные общества, школьные олимпиады по предметам программы основной школы);</a:t>
            </a:r>
          </a:p>
          <a:p>
            <a:pPr lvl="0"/>
            <a:r>
              <a:rPr lang="ru-RU" dirty="0"/>
              <a:t>план организационного обеспечения учебной деятельности (ведение организационной и учебной документации, организационные собрания, взаимодействие с родителями по обеспечению успешной реализации образовательной программы и т. д.);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Примерный план внеурочной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план работы по организации педагогической поддержки обучающихся (проектирование индивидуальных образовательных маршрутов, работа </a:t>
            </a:r>
            <a:r>
              <a:rPr lang="ru-RU" dirty="0" err="1"/>
              <a:t>тьюторов</a:t>
            </a:r>
            <a:r>
              <a:rPr lang="ru-RU" dirty="0"/>
              <a:t>, педагогов-психологов);</a:t>
            </a:r>
          </a:p>
          <a:p>
            <a:r>
              <a:rPr lang="ru-RU" dirty="0"/>
              <a:t>план работы по обеспечению благополучия обучающихся в пространстве общеобразовательной школы (безопасности жизни и здоровья школьников, безопасных межличностных отношений в учебных группах, профилактики неуспеваемости, профилактики различных рисков, возникающих в процессе взаимодействия школьника с окружающей средой, социальной защиты учащихся); </a:t>
            </a:r>
          </a:p>
          <a:p>
            <a:r>
              <a:rPr lang="ru-RU" dirty="0"/>
              <a:t>план воспитательных мероприятий. </a:t>
            </a:r>
          </a:p>
        </p:txBody>
      </p:sp>
    </p:spTree>
    <p:extLst>
      <p:ext uri="{BB962C8B-B14F-4D97-AF65-F5344CB8AC3E}">
        <p14:creationId xmlns:p14="http://schemas.microsoft.com/office/powerpoint/2010/main" val="1818692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План внеурочной деятельности (5-6-е классы)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052736"/>
            <a:ext cx="8732986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9240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054096"/>
              </p:ext>
            </p:extLst>
          </p:nvPr>
        </p:nvGraphicFramePr>
        <p:xfrm>
          <a:off x="624762" y="260649"/>
          <a:ext cx="8267719" cy="6268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4011"/>
                <a:gridCol w="1948664"/>
                <a:gridCol w="2352522"/>
                <a:gridCol w="2352522"/>
              </a:tblGrid>
              <a:tr h="180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Критерий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Показатели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Диагностические средства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Сроки реализации; объект мониторинга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54" marR="54654" marT="0" marB="0"/>
                </a:tc>
              </a:tr>
              <a:tr h="1253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воспитанности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Отношение к определенным видам социальной активности: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к обществу;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к умственному труду;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к физическому труду;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к людям;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к себе.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 Методики А.Н. Капустина и М.И. Шиловой для изучения воспитанности учащихся;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 Педагогическое наблюдение;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 Методы экспертной оценки педагогов и самооценки учащихся.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январь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– 11 классы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</a:tr>
              <a:tr h="716189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развития  коллектива и отношений участников воспитательного процесса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Мотивация социальной активности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Методика О.В. Лишина «Выявление мотивов участия учащихся в делах классного и общешкольного коллектива»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февраль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 – 8 классы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</a:tr>
              <a:tr h="537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развития самоуправления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Методика М.И. Рожкова «Определение уровня развития ученического самоуправления»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март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 – 11 классы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</a:tr>
              <a:tr h="895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Удовлетворенность членов коллектива взаимоотношениями, процессом организации деятельности, руководством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Методика Е.Н. Степанова для исследования удовлетворенности педагогов и родителей жизнедеятельностью в ОУ.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апрель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родители 1 – 4 классов;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педагоги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</a:tr>
              <a:tr h="35809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профессиональной деятельности классных руководителей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Воспитательная эффективность классного руководителя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Методика Г.А. Карповой «Классный руководитель глазами учащегося»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ноябрь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 – 11 классы (выборочно)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</a:tr>
              <a:tr h="2327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профессиональной деятельности (мастерство)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Метод-анализ результатов деятельности и школьной документации: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анализ планов классных руководителей;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анализ мероприятий;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анализ воспитательной работы классных руководителей;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анализ работы ШМО классных руководителей;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анализ работы объединений дополнительного образования.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сентябрь - октябрь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течение учебного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май – июнь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ежемесячно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(за год) май – июнь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май – июнь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54" marR="546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3588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П.1. Педагогические работники обязаны:</a:t>
            </a:r>
          </a:p>
          <a:p>
            <a:r>
              <a:rPr lang="ru-RU" dirty="0" smtClean="0"/>
              <a:t>1) осуществлять свою деятельность на высоком профессиональном уровне, обеспечивать в полном объеме реализацию преподаваемых учебных предмета, курса, дисциплины (модуля) в соответствии с утвержденной </a:t>
            </a:r>
            <a:r>
              <a:rPr lang="ru-RU" b="1" dirty="0" smtClean="0"/>
              <a:t>рабочей программой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FF0000"/>
                </a:solidFill>
              </a:rPr>
              <a:t>Статья 48. Обязанности и ответственность педагогических работников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Изменения в Стандарте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01532"/>
            <a:ext cx="7787208" cy="327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Структура рабочей программы внеурочной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Результаты освоения курса внеурочной деятельности</a:t>
            </a:r>
          </a:p>
          <a:p>
            <a:r>
              <a:rPr lang="ru-RU" dirty="0" smtClean="0"/>
              <a:t>Содержание курса внеурочной деятельности с указанием форм организации и видов деятельности</a:t>
            </a:r>
          </a:p>
          <a:p>
            <a:r>
              <a:rPr lang="ru-RU" dirty="0" smtClean="0"/>
              <a:t>Тематическое планирование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3" name="Picture 11" descr="brilliantovui_doc-1151246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875" cy="6858000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7724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/>
              <a:t>          </a:t>
            </a:r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Внеурочная деятельность направлена на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Достижение предметных,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личностных результатов освоения ООП</a:t>
            </a:r>
          </a:p>
          <a:p>
            <a:r>
              <a:rPr lang="ru-RU" dirty="0" smtClean="0"/>
              <a:t>Формирование и развитие универсальных учебных действий</a:t>
            </a:r>
          </a:p>
          <a:p>
            <a:pPr lvl="0"/>
            <a:r>
              <a:rPr lang="ru-RU" dirty="0" smtClean="0"/>
              <a:t>Внеурочная </a:t>
            </a:r>
            <a:r>
              <a:rPr lang="ru-RU" dirty="0"/>
              <a:t>учебно-исследовательская деятельность учащихся, </a:t>
            </a:r>
            <a:r>
              <a:rPr lang="ru-RU" dirty="0" smtClean="0"/>
              <a:t>является </a:t>
            </a:r>
            <a:r>
              <a:rPr lang="ru-RU" dirty="0"/>
              <a:t>логическим продолжением урочной деятельности: научно-исследовательская и реферативная работа, интеллектуальные марафоны, конференции </a:t>
            </a:r>
            <a:r>
              <a:rPr lang="ru-RU" dirty="0" smtClean="0"/>
              <a:t>…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 внеурочной деятельность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Способствовать достижению результатов освоения основной образовательной программы соответствующего уровня   общего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Задачи внеурочной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</a:rPr>
              <a:t>способствовать достижению результатов освоения основной образовательной программы общего образования;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</a:rPr>
              <a:t>способствовать возникновению у учащихся потребностей в саморазвитии, самоопределении;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</a:rPr>
              <a:t>формировать  готовность и привычку к творческой деятельности;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</a:rPr>
              <a:t>повышать самооценку ученика, его статус в глазах сверстниках, педагогов, родителей;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</a:rPr>
              <a:t>расширять его представление об окружающем мире.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Нормативная основа организации внеурочной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ru-RU" sz="3300" dirty="0" smtClean="0"/>
              <a:t>Закон РФ«Об образовании» (в действующей редакции) </a:t>
            </a:r>
          </a:p>
          <a:p>
            <a:r>
              <a:rPr lang="ru-RU" sz="3300" dirty="0" smtClean="0"/>
              <a:t>ФГОС начального, основного, среднего общего образования (в действующей редакции) </a:t>
            </a:r>
          </a:p>
          <a:p>
            <a:r>
              <a:rPr lang="ru-RU" sz="3600" dirty="0" smtClean="0"/>
              <a:t>Концепция духовно-нравственного развития и воспитания личности гражданина России</a:t>
            </a:r>
            <a:endParaRPr lang="ru-RU" sz="3300" dirty="0" smtClean="0"/>
          </a:p>
          <a:p>
            <a:r>
              <a:rPr lang="ru-RU" sz="3300" dirty="0" smtClean="0"/>
              <a:t>Методические рекомендации об организации внеурочной деятельности при введении ФГОС  общего образования (Письмо Департамента общего образования </a:t>
            </a:r>
            <a:r>
              <a:rPr lang="ru-RU" sz="3300" dirty="0" err="1" smtClean="0"/>
              <a:t>Минобрнауки</a:t>
            </a:r>
            <a:r>
              <a:rPr lang="ru-RU" sz="3300" dirty="0" smtClean="0"/>
              <a:t> России от 12 мая 2011 г. №03-296)</a:t>
            </a:r>
          </a:p>
          <a:p>
            <a:r>
              <a:rPr lang="ru-RU" dirty="0" smtClean="0"/>
              <a:t>Национальная стратегии действий в интересах детей на 2012 - 2017 годы (Указ Президента РФ от 01.06.2012 N 761); </a:t>
            </a:r>
          </a:p>
          <a:p>
            <a:r>
              <a:rPr lang="ru-RU" dirty="0" smtClean="0"/>
              <a:t>Стратегия развития воспитания в Российской Федерации на период до 2025 года (Распоряжение Правительства РФ от 29.05.2015 N 996-р); </a:t>
            </a:r>
          </a:p>
          <a:p>
            <a:r>
              <a:rPr lang="ru-RU" dirty="0" smtClean="0"/>
              <a:t>Программа развития воспитательной компоненты в общеобразовательных учреждениях (Письмо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13.05.2013 N ИР-352/09);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800" dirty="0">
                <a:solidFill>
                  <a:srgbClr val="FF0000"/>
                </a:solidFill>
              </a:rPr>
              <a:t>Фундаментальное ядро содержания общего образования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          </a:t>
            </a:r>
            <a:r>
              <a:rPr lang="ru-RU" sz="3000" dirty="0">
                <a:latin typeface="Times New Roman" pitchFamily="18" charset="0"/>
              </a:rPr>
              <a:t>Нормативный документ, в котором в обобщенном виде описаны универсальные учебные виды деятельности личностного, регулятивного, познавательного, коммуникативного характера, формирование и развитие которых осуществляется в ходе </a:t>
            </a:r>
            <a:r>
              <a:rPr lang="ru-RU" sz="3000" dirty="0" smtClean="0">
                <a:latin typeface="Times New Roman" pitchFamily="18" charset="0"/>
              </a:rPr>
              <a:t>образовательной деятельности. </a:t>
            </a:r>
            <a:endParaRPr lang="ru-RU" sz="3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2153</Words>
  <Application>Microsoft Office PowerPoint</Application>
  <PresentationFormat>Экран (4:3)</PresentationFormat>
  <Paragraphs>349</Paragraphs>
  <Slides>48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Внеурочная деятельность</vt:lpstr>
      <vt:lpstr>Одна из задач ООП</vt:lpstr>
      <vt:lpstr>Внеурочная деятельность</vt:lpstr>
      <vt:lpstr>Внеурочная деятельность</vt:lpstr>
      <vt:lpstr>Внеурочная деятельность направлена на </vt:lpstr>
      <vt:lpstr>Цель внеурочной деятельность</vt:lpstr>
      <vt:lpstr>Задачи внеурочной деятельности</vt:lpstr>
      <vt:lpstr>Нормативная основа организации внеурочной деятельности</vt:lpstr>
      <vt:lpstr>Фундаментальное ядро содержания общего образования</vt:lpstr>
      <vt:lpstr>Структура:</vt:lpstr>
      <vt:lpstr>БАЗОВЫЕ НАЦИОНАЛЬНЫЕ ЦЕННОСТИ</vt:lpstr>
      <vt:lpstr>БАЗОВЫЕ НАЦИОНАЛЬНЫЕ ЦЕННОСТИ</vt:lpstr>
      <vt:lpstr>Национальный воспитательный идеал</vt:lpstr>
      <vt:lpstr>высшая цель образования</vt:lpstr>
      <vt:lpstr>Основная педагогическая цель </vt:lpstr>
      <vt:lpstr>Личностные универсальные учебные действия: </vt:lpstr>
      <vt:lpstr>ПЛАНИРУЕМЫЕ РЕЗУЛЬТАТЫ ВОСПИТАНИЯ  И СОЦИАЛИЗАЦИИ ОБУЧАЮЩИХСЯ</vt:lpstr>
      <vt:lpstr>Воспитательный результат</vt:lpstr>
      <vt:lpstr>Направления внеурочной деятельности</vt:lpstr>
      <vt:lpstr>Формы организации внеурочной деятельности</vt:lpstr>
      <vt:lpstr>Формы организации учебно-исследовательской деятельности на внеурочных занятиях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Примерный перечень локальных актов ОО, обеспечивающих реализацию внеурочной деятельности в рамках ФГОС </vt:lpstr>
      <vt:lpstr>Примерный перечень локальных актов ОО, обеспечивающих реализацию внеурочной деятельности в рамках ФГОС </vt:lpstr>
      <vt:lpstr>Содержание плана внеурочной деятельности</vt:lpstr>
      <vt:lpstr>Примерный план внеурочной деятельности</vt:lpstr>
      <vt:lpstr>Примерный план внеурочной деятельности</vt:lpstr>
      <vt:lpstr>План внеурочной деятельности (5-6-е классы) </vt:lpstr>
      <vt:lpstr>Презентация PowerPoint</vt:lpstr>
      <vt:lpstr>Статья 48. Обязанности и ответственность педагогических работников </vt:lpstr>
      <vt:lpstr>Изменения в Стандарте</vt:lpstr>
      <vt:lpstr>Структура рабочей программы внеурочной деятельности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Внеурочная деятельность</dc:title>
  <dc:creator>prorektor_sni</dc:creator>
  <cp:lastModifiedBy>Стрельская</cp:lastModifiedBy>
  <cp:revision>38</cp:revision>
  <cp:lastPrinted>2016-11-16T11:11:53Z</cp:lastPrinted>
  <dcterms:modified xsi:type="dcterms:W3CDTF">2016-11-16T13:03:57Z</dcterms:modified>
</cp:coreProperties>
</file>