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12" r:id="rId3"/>
    <p:sldId id="313" r:id="rId4"/>
    <p:sldId id="31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57" r:id="rId23"/>
    <p:sldId id="258" r:id="rId24"/>
    <p:sldId id="277" r:id="rId25"/>
    <p:sldId id="278" r:id="rId26"/>
    <p:sldId id="279" r:id="rId27"/>
    <p:sldId id="280" r:id="rId28"/>
    <p:sldId id="281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15" r:id="rId49"/>
    <p:sldId id="316" r:id="rId50"/>
    <p:sldId id="305" r:id="rId51"/>
    <p:sldId id="306" r:id="rId52"/>
    <p:sldId id="310" r:id="rId53"/>
    <p:sldId id="307" r:id="rId54"/>
    <p:sldId id="308" r:id="rId55"/>
    <p:sldId id="31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BC0C3-45BF-4A3D-B9DA-217E43836BF9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92DD6-3E67-484F-BEA2-9DCF77EC3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8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5248D4-B695-49DC-8E36-AD38A5092365}" type="slidenum">
              <a:rPr lang="ru-RU" smtClean="0">
                <a:solidFill>
                  <a:srgbClr val="000000"/>
                </a:solidFill>
              </a:rPr>
              <a:pPr/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7125" y="711200"/>
            <a:ext cx="4605338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404257-4E7D-4118-AE72-1E13097A2E51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F542FB-E847-4BE0-A0D6-A91B9EE2F78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69B5C5-9C3D-4398-B8E8-0D4458F3B076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E64905-77B4-46CE-9465-CE70B1C845D3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0A8918-6DA7-4B3E-A6A4-C696C7D66E39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0ACC-A30D-4449-9955-E7531743431C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4A7-AEE7-48A6-B80E-44AE1B25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0ACC-A30D-4449-9955-E7531743431C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4A7-AEE7-48A6-B80E-44AE1B25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0ACC-A30D-4449-9955-E7531743431C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4A7-AEE7-48A6-B80E-44AE1B25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0ACC-A30D-4449-9955-E7531743431C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4A7-AEE7-48A6-B80E-44AE1B25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0ACC-A30D-4449-9955-E7531743431C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4A7-AEE7-48A6-B80E-44AE1B25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0ACC-A30D-4449-9955-E7531743431C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4A7-AEE7-48A6-B80E-44AE1B25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0ACC-A30D-4449-9955-E7531743431C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4A7-AEE7-48A6-B80E-44AE1B25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0ACC-A30D-4449-9955-E7531743431C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4A7-AEE7-48A6-B80E-44AE1B25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0ACC-A30D-4449-9955-E7531743431C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4A7-AEE7-48A6-B80E-44AE1B25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0ACC-A30D-4449-9955-E7531743431C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4A7-AEE7-48A6-B80E-44AE1B25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0ACC-A30D-4449-9955-E7531743431C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4A7-AEE7-48A6-B80E-44AE1B25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D0ACC-A30D-4449-9955-E7531743431C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1F4A7-AEE7-48A6-B80E-44AE1B25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etodrekomendacGTO2808.do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etodrekompoorganizGTO3.do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insport.gov.ru/sport/physical-culture/fiz-rapapk/4384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экологической культуры и здорового образа жизни учащихся.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r>
              <a:rPr lang="ru-RU" dirty="0" err="1" smtClean="0"/>
              <a:t>Телёбина</a:t>
            </a:r>
            <a:r>
              <a:rPr lang="ru-RU" dirty="0" smtClean="0"/>
              <a:t> О.А.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t="12975" r="5014" b="22740"/>
          <a:stretch/>
        </p:blipFill>
        <p:spPr bwMode="auto">
          <a:xfrm>
            <a:off x="107504" y="0"/>
            <a:ext cx="8768804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hlinkClick r:id="rId2" action="ppaction://hlinkfile"/>
              </a:rPr>
              <a:t>МЕТОДИЧЕСКИЕ РЕКОМЕНДАЦИИ</a:t>
            </a:r>
            <a:r>
              <a:rPr lang="ru-RU" sz="2200" dirty="0" smtClean="0">
                <a:hlinkClick r:id="rId2" action="ppaction://hlinkfile"/>
              </a:rPr>
              <a:t/>
            </a:r>
            <a:br>
              <a:rPr lang="ru-RU" sz="2200" dirty="0" smtClean="0">
                <a:hlinkClick r:id="rId2" action="ppaction://hlinkfile"/>
              </a:rPr>
            </a:br>
            <a:r>
              <a:rPr lang="ru-RU" sz="2200" b="1" dirty="0" smtClean="0">
                <a:hlinkClick r:id="rId2" action="ppaction://hlinkfile"/>
              </a:rPr>
              <a:t> </a:t>
            </a:r>
            <a:r>
              <a:rPr lang="ru-RU" sz="2200" dirty="0" smtClean="0">
                <a:hlinkClick r:id="rId2" action="ppaction://hlinkfile"/>
              </a:rPr>
              <a:t/>
            </a:r>
            <a:br>
              <a:rPr lang="ru-RU" sz="2200" dirty="0" smtClean="0">
                <a:hlinkClick r:id="rId2" action="ppaction://hlinkfile"/>
              </a:rPr>
            </a:br>
            <a:r>
              <a:rPr lang="ru-RU" sz="2200" b="1" dirty="0" smtClean="0">
                <a:hlinkClick r:id="rId2" action="ppaction://hlinkfile"/>
              </a:rPr>
              <a:t>по тестированию населения в рамках Всероссийского физкультурно-спортивного комплекса «Готов к труду и обороне» (ГТО)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Одобрены на заседании Координационной комиссии Министерства спорта Российской Федерации по введению и реализации Всероссийского физкультурно-спортивного комплекса «Готов к труду и обороне» (ГТО) протоколом № 1 от 23.07.2014 пункт </a:t>
            </a:r>
            <a:r>
              <a:rPr lang="en-US" dirty="0" smtClean="0"/>
              <a:t>II</a:t>
            </a:r>
            <a:r>
              <a:rPr lang="ru-RU" dirty="0" smtClean="0"/>
              <a:t>/1 </a:t>
            </a:r>
          </a:p>
          <a:p>
            <a:r>
              <a:rPr lang="ru-RU" dirty="0" smtClean="0"/>
              <a:t>Одобрены на заседаниях Экспертного совета по вопросам Всероссийского физкультурно-спортивного комплекса 28.05.2014 и 27.08.2014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Тестирование населения в рамках Всероссийского физкультурно-спортивного комплекса «Готов к труду и обороне» (ГТО) (далее – тестирование, комплекс) проводится в центрах тестирования (местах тестирования). </a:t>
            </a:r>
          </a:p>
          <a:p>
            <a:r>
              <a:rPr lang="ru-RU" dirty="0" smtClean="0"/>
              <a:t>Тестирование осуществляется в порядке, установленном приказом Министерства спорта Российской Федерации от 29.08.2014 г. № 739 «Об утверждении Порядка организации и проведения тестирования населения в рамках Всероссийского физкультурно-спортивного комплекса «Готов к труду и обороне» (ГТО)».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Тестирование осуществляется в следующей последовательности по видам испытаний (тестов):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19256" cy="561662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Гибкость.</a:t>
            </a:r>
          </a:p>
          <a:p>
            <a:pPr marL="514350" indent="-514350">
              <a:buNone/>
            </a:pPr>
            <a:r>
              <a:rPr lang="ru-RU" dirty="0" smtClean="0"/>
              <a:t>      1.1. Наклон вперед из положения стоя с прямыми ногами на полу или на гимнастической скамье.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b="1" dirty="0" smtClean="0"/>
              <a:t>2. Координационные способности.</a:t>
            </a:r>
          </a:p>
          <a:p>
            <a:pPr marL="514350" indent="-514350">
              <a:buNone/>
            </a:pPr>
            <a:r>
              <a:rPr lang="ru-RU" dirty="0" smtClean="0"/>
              <a:t>      2.1. Метание теннисного мяча в цель.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b="1" dirty="0" smtClean="0"/>
              <a:t>3. Сила.</a:t>
            </a:r>
          </a:p>
          <a:p>
            <a:pPr marL="514350" indent="-514350">
              <a:buNone/>
            </a:pPr>
            <a:r>
              <a:rPr lang="ru-RU" dirty="0" smtClean="0"/>
              <a:t>      3.1. Подтягивание из виса лежа на низкой перекладине.</a:t>
            </a:r>
          </a:p>
          <a:p>
            <a:pPr marL="514350" indent="-514350">
              <a:buNone/>
            </a:pPr>
            <a:r>
              <a:rPr lang="ru-RU" dirty="0" smtClean="0"/>
              <a:t>      3.2. Подтягивание из виса на высокой перекладине. </a:t>
            </a:r>
          </a:p>
          <a:p>
            <a:pPr marL="514350" indent="-514350">
              <a:buNone/>
            </a:pPr>
            <a:r>
              <a:rPr lang="ru-RU" dirty="0" smtClean="0"/>
              <a:t>      3.3. Сгибание и разгибание рук в упоре лежа на полу</a:t>
            </a:r>
          </a:p>
          <a:p>
            <a:pPr marL="514350" indent="-514350">
              <a:buNone/>
            </a:pPr>
            <a:r>
              <a:rPr lang="ru-RU" dirty="0" smtClean="0"/>
              <a:t>      3.4. Сгибание и разгибание рук в упоре о гимнастическую скамью (сиденье стула).</a:t>
            </a:r>
          </a:p>
          <a:p>
            <a:pPr marL="514350" indent="-514350">
              <a:buNone/>
            </a:pPr>
            <a:r>
              <a:rPr lang="ru-RU" dirty="0" smtClean="0"/>
              <a:t>      3.5. Рывок гири.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b="1" dirty="0" smtClean="0"/>
              <a:t>4. Скоростные возможности.</a:t>
            </a:r>
          </a:p>
          <a:p>
            <a:pPr marL="514350" indent="-514350">
              <a:buNone/>
            </a:pPr>
            <a:r>
              <a:rPr lang="ru-RU" dirty="0" smtClean="0"/>
              <a:t>     4.1. Челночный бег 3х10 м.</a:t>
            </a:r>
          </a:p>
          <a:p>
            <a:pPr marL="514350" indent="-514350">
              <a:buNone/>
            </a:pPr>
            <a:r>
              <a:rPr lang="ru-RU" dirty="0" smtClean="0"/>
              <a:t>     4.2. Бег 30, 60, 100 м.</a:t>
            </a:r>
          </a:p>
          <a:p>
            <a:pPr marL="514350" indent="-514350">
              <a:buNone/>
            </a:pPr>
            <a:r>
              <a:rPr lang="ru-RU" b="1" dirty="0" smtClean="0"/>
              <a:t>5. Скоростно-силовые возможности.</a:t>
            </a:r>
          </a:p>
          <a:p>
            <a:pPr marL="514350" indent="-514350">
              <a:buNone/>
            </a:pPr>
            <a:r>
              <a:rPr lang="ru-RU" dirty="0" smtClean="0"/>
              <a:t>     5.1. Прыжок в длину с места толчком двумя ногами.</a:t>
            </a:r>
          </a:p>
          <a:p>
            <a:pPr marL="514350" indent="-514350">
              <a:buNone/>
            </a:pPr>
            <a:r>
              <a:rPr lang="ru-RU" dirty="0" smtClean="0"/>
              <a:t>     5.2. Прыжок в длину с разбега.</a:t>
            </a:r>
          </a:p>
          <a:p>
            <a:pPr marL="514350" indent="-514350">
              <a:buNone/>
            </a:pPr>
            <a:r>
              <a:rPr lang="ru-RU" dirty="0" smtClean="0"/>
              <a:t>     5.3. Метание мяча и спортивного снаряда.</a:t>
            </a:r>
          </a:p>
          <a:p>
            <a:pPr marL="514350" indent="-514350">
              <a:buNone/>
            </a:pPr>
            <a:r>
              <a:rPr lang="ru-RU" dirty="0" smtClean="0"/>
              <a:t>     5.4. Поднимание туловища из положения лежа на спине.</a:t>
            </a:r>
          </a:p>
          <a:p>
            <a:pPr marL="514350" indent="-514350">
              <a:buNone/>
            </a:pPr>
            <a:r>
              <a:rPr lang="ru-RU" b="1" dirty="0" smtClean="0"/>
              <a:t>6. Прикладные навыки.</a:t>
            </a:r>
          </a:p>
          <a:p>
            <a:pPr marL="514350" indent="-514350">
              <a:buNone/>
            </a:pPr>
            <a:r>
              <a:rPr lang="ru-RU" dirty="0" smtClean="0"/>
              <a:t>     6.1. Бег на лыжах на 1, 2, 3, 5 км.</a:t>
            </a:r>
          </a:p>
          <a:p>
            <a:pPr marL="514350" indent="-514350">
              <a:buNone/>
            </a:pPr>
            <a:r>
              <a:rPr lang="ru-RU" dirty="0" smtClean="0"/>
              <a:t>     6.2. Кросс по пересеченной местности на 1, 2, 3, 5 км.</a:t>
            </a:r>
          </a:p>
          <a:p>
            <a:pPr marL="514350" indent="-514350">
              <a:buNone/>
            </a:pPr>
            <a:r>
              <a:rPr lang="ru-RU" dirty="0" smtClean="0"/>
              <a:t>     6.3. Стрельба из пневматической винтовки или электронного оружия. </a:t>
            </a:r>
          </a:p>
          <a:p>
            <a:pPr marL="514350" indent="-514350">
              <a:buNone/>
            </a:pPr>
            <a:r>
              <a:rPr lang="ru-RU" dirty="0" smtClean="0"/>
              <a:t>     6.5. Плавание на 10, 15, 25, 50 м.</a:t>
            </a:r>
          </a:p>
          <a:p>
            <a:pPr marL="514350" indent="-514350">
              <a:buNone/>
            </a:pPr>
            <a:r>
              <a:rPr lang="ru-RU" b="1" dirty="0" smtClean="0"/>
              <a:t>7. Выносливость.</a:t>
            </a:r>
          </a:p>
          <a:p>
            <a:pPr>
              <a:buNone/>
            </a:pPr>
            <a:r>
              <a:rPr lang="ru-RU" dirty="0" smtClean="0"/>
              <a:t>   7.1. Бег 1; 1,5; 2; 3 км.</a:t>
            </a:r>
          </a:p>
          <a:p>
            <a:pPr>
              <a:buNone/>
            </a:pPr>
            <a:r>
              <a:rPr lang="ru-RU" dirty="0" smtClean="0"/>
              <a:t>   7.2. Смешанное передвижение на 1; 1,5; 2; 3; 4 км.</a:t>
            </a:r>
          </a:p>
          <a:p>
            <a:pPr>
              <a:buNone/>
            </a:pPr>
            <a:r>
              <a:rPr lang="ru-RU" dirty="0" smtClean="0"/>
              <a:t>   7.3. Скандинавская ходьба 2, 3, 4 км.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06613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hlinkClick r:id="rId2" action="ppaction://hlinkfile"/>
              </a:rPr>
              <a:t>МЕТОДИЧЕСКИЕ РЕКОМЕНДАЦИИ</a:t>
            </a:r>
            <a:r>
              <a:rPr lang="ru-RU" sz="2000" dirty="0" smtClean="0">
                <a:hlinkClick r:id="rId2" action="ppaction://hlinkfile"/>
              </a:rPr>
              <a:t/>
            </a:r>
            <a:br>
              <a:rPr lang="ru-RU" sz="2000" dirty="0" smtClean="0">
                <a:hlinkClick r:id="rId2" action="ppaction://hlinkfile"/>
              </a:rPr>
            </a:br>
            <a:r>
              <a:rPr lang="ru-RU" sz="2000" b="1" dirty="0" smtClean="0">
                <a:hlinkClick r:id="rId2" action="ppaction://hlinkfile"/>
              </a:rPr>
              <a:t>по организации проведения испытаний (тестов), входящих во </a:t>
            </a:r>
            <a:r>
              <a:rPr lang="ru-RU" sz="2000" dirty="0" smtClean="0">
                <a:hlinkClick r:id="rId2" action="ppaction://hlinkfile"/>
              </a:rPr>
              <a:t/>
            </a:r>
            <a:br>
              <a:rPr lang="ru-RU" sz="2000" dirty="0" smtClean="0">
                <a:hlinkClick r:id="rId2" action="ppaction://hlinkfile"/>
              </a:rPr>
            </a:br>
            <a:r>
              <a:rPr lang="ru-RU" sz="2000" b="1" dirty="0" smtClean="0">
                <a:hlinkClick r:id="rId2" action="ppaction://hlinkfile"/>
              </a:rPr>
              <a:t>Всероссийский физкультурно-спортивный комплекс  «Готов к труду и обороне» (ГТО)</a:t>
            </a:r>
            <a:r>
              <a:rPr lang="ru-RU" sz="4800" dirty="0" smtClean="0">
                <a:hlinkClick r:id="rId2" action="ppaction://hlinkfile"/>
              </a:rPr>
              <a:t/>
            </a:r>
            <a:br>
              <a:rPr lang="ru-RU" sz="4800" dirty="0" smtClean="0">
                <a:hlinkClick r:id="rId2" action="ppaction://hlinkfile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3"/>
            <a:ext cx="7920880" cy="4824536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400" dirty="0" smtClean="0"/>
              <a:t>Рекомендации по выбору  последовательности проведения тестирования</a:t>
            </a:r>
          </a:p>
          <a:p>
            <a:pPr>
              <a:buFont typeface="Arial" pitchFamily="34" charset="0"/>
              <a:buAutoNum type="arabicPeriod"/>
            </a:pPr>
            <a:r>
              <a:rPr lang="ru-RU" sz="2400" dirty="0" smtClean="0"/>
              <a:t>Дан наиболее эффективный порядок тестирования физической подготовленности населения</a:t>
            </a:r>
          </a:p>
          <a:p>
            <a:pPr>
              <a:buAutoNum type="arabicPeriod"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3" t="37157" r="6320" b="8049"/>
          <a:stretch/>
        </p:blipFill>
        <p:spPr bwMode="auto">
          <a:xfrm>
            <a:off x="251520" y="1340768"/>
            <a:ext cx="874354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0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t="35662" r="12119" b="15666"/>
          <a:stretch/>
        </p:blipFill>
        <p:spPr bwMode="auto">
          <a:xfrm>
            <a:off x="0" y="0"/>
            <a:ext cx="892084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2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20994" r="10683" b="23600"/>
          <a:stretch/>
        </p:blipFill>
        <p:spPr bwMode="auto">
          <a:xfrm>
            <a:off x="323528" y="332656"/>
            <a:ext cx="871097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t="19744" r="11659" b="42298"/>
          <a:stretch/>
        </p:blipFill>
        <p:spPr bwMode="auto">
          <a:xfrm>
            <a:off x="-24261" y="764704"/>
            <a:ext cx="9097910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4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tx2"/>
                </a:solidFill>
              </a:rPr>
              <a:t>Здоровье и образование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/>
              <a:t>По данным Министерства здравоохранения Российской Федерации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/>
              <a:t>	в начальной школе здоровы 11 - 12 % детей,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/>
              <a:t>	в основной – 8 %,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/>
              <a:t>	в средней – 5 %.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55560" r="13955" b="6789"/>
          <a:stretch/>
        </p:blipFill>
        <p:spPr bwMode="auto">
          <a:xfrm>
            <a:off x="251520" y="1844824"/>
            <a:ext cx="829438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2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hlinkClick r:id="rId2"/>
              </a:rPr>
              <a:t>Минспорта</a:t>
            </a:r>
            <a:r>
              <a:rPr lang="ru-RU" dirty="0" smtClean="0">
                <a:hlinkClick r:id="rId2"/>
              </a:rPr>
              <a:t> РФ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3" t="12404" r="9838" b="2009"/>
          <a:stretch>
            <a:fillRect/>
          </a:stretch>
        </p:blipFill>
        <p:spPr bwMode="auto">
          <a:xfrm>
            <a:off x="251519" y="1124744"/>
            <a:ext cx="803567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2000" b="1" dirty="0"/>
              <a:t>СТРАТЕГИЯ РАЗВИТИЯ ВОСПИТАНИЯ </a:t>
            </a:r>
            <a:br>
              <a:rPr lang="ru-RU" sz="2000" b="1" dirty="0"/>
            </a:br>
            <a:r>
              <a:rPr lang="ru-RU" sz="2000" b="1" dirty="0"/>
              <a:t>В РОССИЙСКОЙ ФЕДЕРАЦИИ</a:t>
            </a:r>
            <a:br>
              <a:rPr lang="ru-RU" sz="2000" b="1" dirty="0"/>
            </a:br>
            <a:r>
              <a:rPr lang="ru-RU" sz="2000" b="1" dirty="0"/>
              <a:t>(2015 </a:t>
            </a:r>
            <a:r>
              <a:rPr lang="ru-RU" sz="2000" b="1" dirty="0" smtClean="0"/>
              <a:t>–2025) </a:t>
            </a:r>
            <a:r>
              <a:rPr lang="ru-RU" sz="2000" dirty="0" smtClean="0"/>
              <a:t>(проект)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b="1" dirty="0"/>
              <a:t>Основа </a:t>
            </a:r>
            <a:r>
              <a:rPr lang="ru-RU" sz="2400" b="1" dirty="0" smtClean="0"/>
              <a:t>Стратегии базовые </a:t>
            </a:r>
            <a:r>
              <a:rPr lang="ru-RU" sz="2400" b="1" dirty="0"/>
              <a:t>национальные ценности </a:t>
            </a:r>
            <a:r>
              <a:rPr lang="ru-RU" sz="2400" b="1" dirty="0" smtClean="0"/>
              <a:t>российского общества, закрепленные </a:t>
            </a:r>
            <a:r>
              <a:rPr lang="ru-RU" sz="2400" b="1" dirty="0"/>
              <a:t>Конституцией Российской </a:t>
            </a:r>
            <a:r>
              <a:rPr lang="ru-RU" sz="2400" b="1" dirty="0" smtClean="0"/>
              <a:t>Федерации </a:t>
            </a:r>
            <a:r>
              <a:rPr lang="ru-RU" sz="2400" dirty="0" smtClean="0"/>
              <a:t>– </a:t>
            </a:r>
          </a:p>
          <a:p>
            <a:r>
              <a:rPr lang="ru-RU" sz="2400" dirty="0" smtClean="0"/>
              <a:t>здоровье</a:t>
            </a:r>
            <a:endParaRPr lang="ru-RU" sz="2400" dirty="0"/>
          </a:p>
          <a:p>
            <a:r>
              <a:rPr lang="ru-RU" sz="2400" dirty="0"/>
              <a:t>здоровый образ жизни, </a:t>
            </a:r>
            <a:endParaRPr lang="ru-RU" sz="2400" dirty="0" smtClean="0"/>
          </a:p>
          <a:p>
            <a:r>
              <a:rPr lang="ru-RU" sz="2400" dirty="0" smtClean="0"/>
              <a:t>здоровье физическое</a:t>
            </a:r>
            <a:r>
              <a:rPr lang="ru-RU" sz="2400" dirty="0"/>
              <a:t>, </a:t>
            </a:r>
            <a:r>
              <a:rPr lang="ru-RU" sz="2400" dirty="0" smtClean="0"/>
              <a:t>социально-психологическое </a:t>
            </a:r>
            <a:r>
              <a:rPr lang="ru-RU" sz="2400" dirty="0"/>
              <a:t>и духовное, </a:t>
            </a:r>
            <a:endParaRPr lang="ru-RU" sz="2400" dirty="0" smtClean="0"/>
          </a:p>
          <a:p>
            <a:r>
              <a:rPr lang="ru-RU" sz="2400" dirty="0" smtClean="0"/>
              <a:t>физическая </a:t>
            </a:r>
            <a:r>
              <a:rPr lang="ru-RU" sz="2400" dirty="0"/>
              <a:t>культура и спорт; </a:t>
            </a:r>
            <a:endParaRPr lang="ru-RU" sz="2400" dirty="0" smtClean="0"/>
          </a:p>
          <a:p>
            <a:r>
              <a:rPr lang="ru-RU" sz="2400" dirty="0" smtClean="0"/>
              <a:t>природа</a:t>
            </a:r>
            <a:endParaRPr lang="ru-RU" sz="2400" dirty="0"/>
          </a:p>
          <a:p>
            <a:r>
              <a:rPr lang="ru-RU" sz="2400" dirty="0"/>
              <a:t>эволюция, родная земля, заповедная природа, </a:t>
            </a:r>
            <a:endParaRPr lang="ru-RU" sz="2400" dirty="0" smtClean="0"/>
          </a:p>
          <a:p>
            <a:r>
              <a:rPr lang="ru-RU" sz="2400" dirty="0" smtClean="0"/>
              <a:t>планета Земля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экологическое </a:t>
            </a:r>
            <a:r>
              <a:rPr lang="ru-RU" sz="2400" dirty="0"/>
              <a:t>сознание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86625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90963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DD5FD-B06F-4445-9A0A-643CC3B960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87582" y="115888"/>
            <a:ext cx="5727337" cy="197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ФЕДЕРАЛЬНЫЙ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ОБРАЗОВАТЕЛЬНЫЙ СТАНДАРТ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ВТОРОГО ПОКОЛЕНИЯ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4105" name="Picture 49" descr="програм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88913"/>
            <a:ext cx="1728788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23528" y="2060848"/>
            <a:ext cx="835292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Программа формирования ценности здоровья и здорового образа жизни</a:t>
            </a:r>
            <a:r>
              <a:rPr lang="ru-RU" sz="2200" dirty="0"/>
              <a:t> обучающихся в соответствии с определением Стандарта — </a:t>
            </a:r>
          </a:p>
          <a:p>
            <a:pPr algn="ctr"/>
            <a:r>
              <a:rPr lang="ru-RU" sz="2200" dirty="0"/>
              <a:t>это комплексная программа формирования их знаний, установок, личностных ориентиров и норм поведения, обеспечивающих сохранение и укрепление физического и психологического здоровья как одного из ценностных составляющих, способствующих познавательному и </a:t>
            </a:r>
          </a:p>
          <a:p>
            <a:pPr algn="ctr"/>
            <a:r>
              <a:rPr lang="ru-RU" sz="2200" dirty="0"/>
              <a:t>эмоциональному развитию ребёнка, достижению планируемых результатов освоения основной образовательной программы</a:t>
            </a: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001000" cy="1216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Образовательные стандарты нового поколения ВКЛЮЧАЮТ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208962" cy="5322887"/>
          </a:xfrm>
        </p:spPr>
        <p:txBody>
          <a:bodyPr/>
          <a:lstStyle/>
          <a:p>
            <a:pPr>
              <a:lnSpc>
                <a:spcPct val="85000"/>
              </a:lnSpc>
              <a:buFont typeface="Wingdings" pitchFamily="2" charset="2"/>
              <a:buNone/>
            </a:pPr>
            <a:r>
              <a:rPr lang="ru-RU" smtClean="0">
                <a:solidFill>
                  <a:schemeClr val="tx1"/>
                </a:solidFill>
              </a:rPr>
              <a:t>Показатели здоровьесберегающей деятельности образовательных учреждений: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</a:rPr>
              <a:t>Степень невротизации, распространённости астенических состояний и вегетативных нарушений.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</a:rPr>
              <a:t>Физическое развитие учащихся.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</a:rPr>
              <a:t>Заболеваемость учащихся.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</a:rPr>
              <a:t>Физическая подготовленность учащихся.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</a:rPr>
              <a:t>Комплексная оценка состояния здоровья.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</a:rPr>
              <a:t>Здоровый образ жизни.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D7F9F-160A-44CD-ACD7-B1F6A68377F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856662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2"/>
                </a:solidFill>
              </a:rPr>
              <a:t>Образовательные стандарты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нового поколения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80400" cy="50339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600" smtClean="0">
                <a:solidFill>
                  <a:schemeClr val="tx1"/>
                </a:solidFill>
              </a:rPr>
              <a:t>Оценка показателей сформированности здорового образа жизни учащихся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600" smtClean="0">
                <a:solidFill>
                  <a:schemeClr val="tx1"/>
                </a:solidFill>
              </a:rPr>
              <a:t>проводится по показателям: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2600" smtClean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</a:rPr>
              <a:t>распространенности основных факторов риска нарушения здоровья школьников;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</a:rPr>
              <a:t>информированности школьников в отношении факторов риска;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</a:rPr>
              <a:t>сформированности у школьников установок на здоровый образ жизни.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00893-6050-48B5-8920-3F14B9D0160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6450012" cy="693737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2"/>
                </a:solidFill>
              </a:rPr>
              <a:t>Образовательные стандарты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нового поколения ВКЛЮЧАЮТ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80400" cy="5033962"/>
          </a:xfrm>
        </p:spPr>
        <p:txBody>
          <a:bodyPr/>
          <a:lstStyle/>
          <a:p>
            <a:pPr algn="ctr">
              <a:lnSpc>
                <a:spcPct val="85000"/>
              </a:lnSpc>
              <a:buFont typeface="Wingdings" pitchFamily="2" charset="2"/>
              <a:buNone/>
            </a:pPr>
            <a:endParaRPr lang="ru-RU" b="0" dirty="0" smtClean="0"/>
          </a:p>
          <a:p>
            <a:pPr>
              <a:lnSpc>
                <a:spcPct val="85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Гигиеническую оценку условий реализации общеобразовательных учреждений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Скрининг-оценка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С использованием специальных анкет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В том числе инструмент </a:t>
            </a:r>
            <a:r>
              <a:rPr lang="ru-RU" sz="2400" dirty="0" err="1" smtClean="0">
                <a:solidFill>
                  <a:schemeClr val="tx1"/>
                </a:solidFill>
              </a:rPr>
              <a:t>самоаудита</a:t>
            </a:r>
            <a:r>
              <a:rPr lang="ru-RU" sz="2400" dirty="0" smtClean="0">
                <a:solidFill>
                  <a:schemeClr val="tx1"/>
                </a:solidFill>
              </a:rPr>
              <a:t> школы.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50D81-FFA5-430C-9691-B5CFFD50DA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Оценка эффективности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8929687" cy="58578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Материально-технические условия;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Кадровое обеспечение;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Медицинское обслуживание;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Двигательная активность и физическое развитие детей;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Организация питания;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Обучение здоровью;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Оздоровительные мероприятия;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Взаимоотношения с родителями;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Внешние связи.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618BE-2338-47CC-BACA-C3B6D76EB4B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53251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85750"/>
            <a:ext cx="8429625" cy="6572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800080"/>
                </a:solidFill>
                <a:latin typeface="Arial" pitchFamily="34" charset="0"/>
              </a:rPr>
              <a:t>   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</a:rPr>
              <a:t>В концепции новых  федеральных государственных образовательных стандартов НОО, ООО </a:t>
            </a: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</a:rPr>
              <a:t>	позиции </a:t>
            </a:r>
            <a:r>
              <a:rPr lang="ru-RU" sz="2800" b="1" i="1" dirty="0" err="1" smtClean="0">
                <a:solidFill>
                  <a:schemeClr val="tx2"/>
                </a:solidFill>
                <a:latin typeface="Arial" pitchFamily="34" charset="0"/>
              </a:rPr>
              <a:t>здоровьесбережения</a:t>
            </a:r>
            <a:r>
              <a:rPr lang="ru-RU" sz="2800" b="1" i="1" dirty="0" smtClean="0">
                <a:solidFill>
                  <a:schemeClr val="tx2"/>
                </a:solidFill>
                <a:latin typeface="Arial" pitchFamily="34" charset="0"/>
              </a:rPr>
              <a:t> и </a:t>
            </a:r>
            <a:r>
              <a:rPr lang="ru-RU" sz="2800" b="1" i="1" dirty="0" err="1" smtClean="0">
                <a:solidFill>
                  <a:schemeClr val="tx2"/>
                </a:solidFill>
                <a:latin typeface="Arial" pitchFamily="34" charset="0"/>
              </a:rPr>
              <a:t>здоровьеформирования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</a:rPr>
              <a:t> впервые обрели в общем образовании собственную значимость: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</a:rPr>
              <a:t>	- получили структурированное воплощение.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713788" cy="5832475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По данным Института возрастной физиологии РАО, за период обучения в школе у детей в 5 раз возрастает частота нарушений зрения и осанки,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/>
              <a:t>в 4 раза – психоневрологических отклонений,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/>
              <a:t>в 3 раза – патологии органов пищеварения.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dirty="0" smtClean="0"/>
              <a:t>	</a:t>
            </a:r>
            <a:r>
              <a:rPr lang="en-US" b="1" dirty="0" smtClean="0"/>
              <a:t>I</a:t>
            </a:r>
            <a:r>
              <a:rPr lang="ru-RU" b="1" dirty="0" smtClean="0"/>
              <a:t> группу здоровья имеют менее 30 % детей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dirty="0" smtClean="0"/>
              <a:t>		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dirty="0" smtClean="0"/>
              <a:t>		Специалисты считают,  что на долю негативного влияния школы на здоровье детей и подростков приходится от 20 до 40 %.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19138"/>
          </a:xfrm>
        </p:spPr>
        <p:txBody>
          <a:bodyPr>
            <a:normAutofit fontScale="90000"/>
          </a:bodyPr>
          <a:lstStyle/>
          <a:p>
            <a:r>
              <a:rPr lang="ru-RU" sz="2400" b="1" smtClean="0">
                <a:solidFill>
                  <a:srgbClr val="800080"/>
                </a:solidFill>
              </a:rPr>
              <a:t>Что же нового привнесли ФГОС в решение проблемы сохранения здоровья, формирования здорового образа жизни учащихся?</a:t>
            </a:r>
            <a:br>
              <a:rPr lang="ru-RU" sz="2400" b="1" smtClean="0">
                <a:solidFill>
                  <a:srgbClr val="800080"/>
                </a:solidFill>
              </a:rPr>
            </a:br>
            <a:endParaRPr lang="ru-RU" sz="2400" b="1" smtClean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Во-1-х, - это новые смыслы образования: «от успешности школы (по результатам ГИА, ЕГЭ) к успехам ребенка, развивающегося как личность»;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во-2-х, - построение образования на основе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системно-деятельностного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обучения, наполненного личностным смыслом;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в-3-х, - это обязательное наличие самой программы формирования здорового и безопасного образа жизни у школьников разных ступеней обучения;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 4-х, - обозначены направления (блоки) деятельности учителя, ОУ по формированию здорового и безопасного образа жизни;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 5-х, - достаточно четко сформулированы цели и задачи деятельности учителя, ОУ по формированию ЗОЖ на разных ступенях обучения.</a:t>
            </a:r>
          </a:p>
          <a:p>
            <a:pPr>
              <a:defRPr/>
            </a:pPr>
            <a:endParaRPr lang="ru-RU" sz="2000" b="1" dirty="0" smtClean="0">
              <a:solidFill>
                <a:srgbClr val="404040"/>
              </a:solidFill>
            </a:endParaRPr>
          </a:p>
          <a:p>
            <a:pPr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360045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2"/>
                </a:solidFill>
                <a:ea typeface="+mn-ea"/>
                <a:cs typeface="+mn-cs"/>
              </a:rPr>
              <a:t>Исходя из логики новых стандартов, следует ожидать, что с их введением образование должно стать более безопасным, </a:t>
            </a:r>
            <a:r>
              <a:rPr lang="ru-RU" sz="2800" b="1" dirty="0" err="1" smtClean="0">
                <a:solidFill>
                  <a:schemeClr val="tx2"/>
                </a:solidFill>
                <a:ea typeface="+mn-ea"/>
                <a:cs typeface="+mn-cs"/>
              </a:rPr>
              <a:t>здоровьеформирующим</a:t>
            </a:r>
            <a:r>
              <a:rPr lang="ru-RU" sz="2800" b="1" dirty="0" smtClean="0">
                <a:solidFill>
                  <a:schemeClr val="tx2"/>
                </a:solidFill>
                <a:ea typeface="+mn-ea"/>
                <a:cs typeface="+mn-cs"/>
              </a:rPr>
              <a:t> и </a:t>
            </a:r>
            <a:r>
              <a:rPr lang="ru-RU" sz="2800" b="1" dirty="0" err="1" smtClean="0">
                <a:solidFill>
                  <a:schemeClr val="tx2"/>
                </a:solidFill>
                <a:ea typeface="+mn-ea"/>
                <a:cs typeface="+mn-cs"/>
              </a:rPr>
              <a:t>здоровьесберегающим</a:t>
            </a:r>
            <a:r>
              <a:rPr lang="ru-RU" sz="2800" b="1" dirty="0" smtClean="0">
                <a:solidFill>
                  <a:schemeClr val="tx2"/>
                </a:solidFill>
                <a:ea typeface="+mn-ea"/>
                <a:cs typeface="+mn-cs"/>
              </a:rPr>
              <a:t>, гарантирующим защиту учеников от перегрузок, формирование личности безопасного типа, умеющую заботиться о своем здоровье.</a:t>
            </a: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223235" name="Rectangle 3"/>
          <p:cNvSpPr>
            <a:spLocks noGrp="1"/>
          </p:cNvSpPr>
          <p:nvPr>
            <p:ph type="body" idx="1"/>
          </p:nvPr>
        </p:nvSpPr>
        <p:spPr>
          <a:xfrm>
            <a:off x="457200" y="4149725"/>
            <a:ext cx="8229600" cy="1976438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		</a:t>
            </a:r>
          </a:p>
          <a:p>
            <a:pPr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179388" y="188913"/>
            <a:ext cx="86407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Требования ФГОС НОО к структуре основной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образовательной программы </a:t>
            </a:r>
          </a:p>
        </p:txBody>
      </p:sp>
      <p:sp>
        <p:nvSpPr>
          <p:cNvPr id="41988" name="AutoShape 27"/>
          <p:cNvSpPr>
            <a:spLocks noChangeArrowheads="1"/>
          </p:cNvSpPr>
          <p:nvPr/>
        </p:nvSpPr>
        <p:spPr bwMode="auto">
          <a:xfrm rot="5400000">
            <a:off x="612775" y="2060576"/>
            <a:ext cx="719137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3200" b="1">
              <a:latin typeface="Bookman Old Style" pitchFamily="18" charset="0"/>
            </a:endParaRPr>
          </a:p>
        </p:txBody>
      </p:sp>
      <p:sp>
        <p:nvSpPr>
          <p:cNvPr id="62492" name="AutoShape 8"/>
          <p:cNvSpPr>
            <a:spLocks noChangeArrowheads="1"/>
          </p:cNvSpPr>
          <p:nvPr/>
        </p:nvSpPr>
        <p:spPr bwMode="auto">
          <a:xfrm>
            <a:off x="611188" y="3933825"/>
            <a:ext cx="865187" cy="11509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/>
          </a:p>
          <a:p>
            <a:pPr marL="342900" indent="-342900" algn="ctr">
              <a:defRPr/>
            </a:pPr>
            <a:endParaRPr lang="ru-RU" sz="3200" b="1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b="1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Планиру</a:t>
            </a: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емые</a:t>
            </a: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</a:t>
            </a: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таты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</p:txBody>
      </p:sp>
      <p:sp>
        <p:nvSpPr>
          <p:cNvPr id="62494" name="AutoShape 8"/>
          <p:cNvSpPr>
            <a:spLocks noChangeArrowheads="1"/>
          </p:cNvSpPr>
          <p:nvPr/>
        </p:nvSpPr>
        <p:spPr bwMode="auto">
          <a:xfrm>
            <a:off x="5508625" y="4221163"/>
            <a:ext cx="1150938" cy="18732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 dirty="0"/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r>
              <a:rPr lang="ru-RU" sz="1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</a:t>
            </a:r>
          </a:p>
          <a:p>
            <a:pPr marL="342900" indent="-342900" algn="ctr">
              <a:defRPr/>
            </a:pPr>
            <a:r>
              <a:rPr lang="ru-RU" sz="1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</a:t>
            </a:r>
            <a:r>
              <a:rPr lang="ru-RU" sz="1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  <a:p>
            <a:pPr marL="342900" indent="-342900" algn="ctr">
              <a:defRPr/>
            </a:pPr>
            <a:r>
              <a:rPr lang="ru-RU" sz="1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вания</a:t>
            </a:r>
            <a:endParaRPr lang="ru-RU" sz="1200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ru-RU" sz="1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эколог.</a:t>
            </a:r>
          </a:p>
          <a:p>
            <a:pPr marL="342900" indent="-342900" algn="ctr">
              <a:defRPr/>
            </a:pPr>
            <a:r>
              <a:rPr lang="ru-RU" sz="1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культуры,</a:t>
            </a:r>
          </a:p>
          <a:p>
            <a:pPr marL="342900" indent="-342900" algn="ctr">
              <a:defRPr/>
            </a:pPr>
            <a:r>
              <a:rPr lang="ru-RU" sz="1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здорового</a:t>
            </a:r>
          </a:p>
          <a:p>
            <a:pPr marL="342900" indent="-342900" algn="ctr">
              <a:defRPr/>
            </a:pPr>
            <a:r>
              <a:rPr lang="ru-RU" sz="1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</a:p>
          <a:p>
            <a:pPr marL="342900" indent="-342900" algn="ctr">
              <a:defRPr/>
            </a:pPr>
            <a:r>
              <a:rPr lang="ru-RU" sz="1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безопасного</a:t>
            </a:r>
          </a:p>
          <a:p>
            <a:pPr marL="342900" indent="-342900" algn="ctr">
              <a:defRPr/>
            </a:pPr>
            <a:r>
              <a:rPr lang="ru-RU" sz="1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образа</a:t>
            </a:r>
          </a:p>
          <a:p>
            <a:pPr marL="342900" indent="-342900" algn="ctr">
              <a:defRPr/>
            </a:pPr>
            <a:r>
              <a:rPr lang="ru-RU" sz="1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жизни</a:t>
            </a:r>
            <a:endParaRPr lang="ru-RU" sz="1200" b="1" u="sng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</p:txBody>
      </p:sp>
      <p:sp>
        <p:nvSpPr>
          <p:cNvPr id="62495" name="AutoShape 8"/>
          <p:cNvSpPr>
            <a:spLocks noChangeArrowheads="1"/>
          </p:cNvSpPr>
          <p:nvPr/>
        </p:nvSpPr>
        <p:spPr bwMode="auto">
          <a:xfrm>
            <a:off x="7380288" y="2565400"/>
            <a:ext cx="793750" cy="16557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/>
          </a:p>
          <a:p>
            <a:pPr marL="342900" indent="-342900" algn="ctr">
              <a:defRPr/>
            </a:pPr>
            <a:endParaRPr lang="ru-RU" sz="3200" b="1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Учебный</a:t>
            </a: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план и </a:t>
            </a: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план </a:t>
            </a: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внеуроч</a:t>
            </a: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ной д-ти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200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</p:txBody>
      </p:sp>
      <p:sp>
        <p:nvSpPr>
          <p:cNvPr id="62496" name="AutoShape 8"/>
          <p:cNvSpPr>
            <a:spLocks noChangeArrowheads="1"/>
          </p:cNvSpPr>
          <p:nvPr/>
        </p:nvSpPr>
        <p:spPr bwMode="auto">
          <a:xfrm>
            <a:off x="2268538" y="4365625"/>
            <a:ext cx="1046162" cy="16557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 dirty="0"/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</a:t>
            </a:r>
          </a:p>
          <a:p>
            <a:pPr marL="342900" indent="-342900" algn="ctr">
              <a:defRPr/>
            </a:pPr>
            <a:r>
              <a:rPr lang="ru-RU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</a:t>
            </a: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  <a:p>
            <a:pPr marL="342900" indent="-342900" algn="ctr">
              <a:defRPr/>
            </a:pPr>
            <a:r>
              <a:rPr lang="ru-RU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вания</a:t>
            </a:r>
            <a:endParaRPr lang="ru-RU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УУД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</p:txBody>
      </p:sp>
      <p:sp>
        <p:nvSpPr>
          <p:cNvPr id="62497" name="AutoShape 8"/>
          <p:cNvSpPr>
            <a:spLocks noChangeArrowheads="1"/>
          </p:cNvSpPr>
          <p:nvPr/>
        </p:nvSpPr>
        <p:spPr bwMode="auto">
          <a:xfrm>
            <a:off x="4284663" y="4365625"/>
            <a:ext cx="1143000" cy="16430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 dirty="0"/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en-US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</a:t>
            </a:r>
          </a:p>
          <a:p>
            <a:pPr marL="342900" indent="-342900"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духовно-</a:t>
            </a:r>
          </a:p>
          <a:p>
            <a:pPr marL="342900" indent="-342900"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нравственного</a:t>
            </a:r>
          </a:p>
          <a:p>
            <a:pPr marL="342900" indent="-342900"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развития </a:t>
            </a:r>
          </a:p>
          <a:p>
            <a:pPr marL="342900" indent="-342900"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</a:p>
          <a:p>
            <a:pPr marL="342900" indent="-342900"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воспитания</a:t>
            </a:r>
          </a:p>
          <a:p>
            <a:pPr marL="342900" indent="-342900" algn="ctr">
              <a:defRPr/>
            </a:pPr>
            <a:endParaRPr lang="ru-RU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</p:txBody>
      </p:sp>
      <p:sp>
        <p:nvSpPr>
          <p:cNvPr id="62498" name="AutoShape 8"/>
          <p:cNvSpPr>
            <a:spLocks noChangeArrowheads="1"/>
          </p:cNvSpPr>
          <p:nvPr/>
        </p:nvSpPr>
        <p:spPr bwMode="auto">
          <a:xfrm>
            <a:off x="3348038" y="4365625"/>
            <a:ext cx="863600" cy="16557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/>
          </a:p>
          <a:p>
            <a:pPr marL="342900" indent="-342900" algn="ctr">
              <a:defRPr/>
            </a:pPr>
            <a:endParaRPr lang="ru-RU" sz="3200" b="1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>
              <a:latin typeface="Bookman Old Style" pitchFamily="18" charset="0"/>
            </a:endParaRP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Программы</a:t>
            </a: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по</a:t>
            </a: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предметам </a:t>
            </a: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внеурочной </a:t>
            </a: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деятель</a:t>
            </a: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ности</a:t>
            </a:r>
            <a:endParaRPr lang="ru-RU" sz="1400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</p:txBody>
      </p:sp>
      <p:sp>
        <p:nvSpPr>
          <p:cNvPr id="62499" name="AutoShape 8"/>
          <p:cNvSpPr>
            <a:spLocks noChangeArrowheads="1"/>
          </p:cNvSpPr>
          <p:nvPr/>
        </p:nvSpPr>
        <p:spPr bwMode="auto">
          <a:xfrm>
            <a:off x="6659563" y="4437063"/>
            <a:ext cx="936625" cy="15843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 dirty="0"/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 </a:t>
            </a:r>
          </a:p>
          <a:p>
            <a:pPr marL="342900" indent="-342900" algn="ctr">
              <a:defRPr/>
            </a:pPr>
            <a:r>
              <a:rPr lang="ru-RU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коррек</a:t>
            </a:r>
            <a:endParaRPr lang="ru-RU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ru-RU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ционной</a:t>
            </a:r>
            <a:endParaRPr lang="ru-RU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работы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</p:txBody>
      </p:sp>
      <p:sp>
        <p:nvSpPr>
          <p:cNvPr id="41997" name="AutoShape 27"/>
          <p:cNvSpPr>
            <a:spLocks noChangeArrowheads="1"/>
          </p:cNvSpPr>
          <p:nvPr/>
        </p:nvSpPr>
        <p:spPr bwMode="auto">
          <a:xfrm rot="5400000">
            <a:off x="2566988" y="2995612"/>
            <a:ext cx="719138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3200" b="1">
              <a:latin typeface="Bookman Old Style" pitchFamily="18" charset="0"/>
            </a:endParaRPr>
          </a:p>
        </p:txBody>
      </p:sp>
      <p:sp>
        <p:nvSpPr>
          <p:cNvPr id="41998" name="AutoShape 27"/>
          <p:cNvSpPr>
            <a:spLocks noChangeArrowheads="1"/>
          </p:cNvSpPr>
          <p:nvPr/>
        </p:nvSpPr>
        <p:spPr bwMode="auto">
          <a:xfrm rot="5400000">
            <a:off x="3495675" y="2995613"/>
            <a:ext cx="719138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3200" b="1">
              <a:latin typeface="Bookman Old Style" pitchFamily="18" charset="0"/>
            </a:endParaRPr>
          </a:p>
        </p:txBody>
      </p:sp>
      <p:sp>
        <p:nvSpPr>
          <p:cNvPr id="41999" name="AutoShape 27"/>
          <p:cNvSpPr>
            <a:spLocks noChangeArrowheads="1"/>
          </p:cNvSpPr>
          <p:nvPr/>
        </p:nvSpPr>
        <p:spPr bwMode="auto">
          <a:xfrm rot="5400000">
            <a:off x="4572000" y="2995613"/>
            <a:ext cx="719138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3200" b="1">
              <a:latin typeface="Bookman Old Style" pitchFamily="18" charset="0"/>
            </a:endParaRPr>
          </a:p>
        </p:txBody>
      </p:sp>
      <p:sp>
        <p:nvSpPr>
          <p:cNvPr id="42000" name="AutoShape 27"/>
          <p:cNvSpPr>
            <a:spLocks noChangeArrowheads="1"/>
          </p:cNvSpPr>
          <p:nvPr/>
        </p:nvSpPr>
        <p:spPr bwMode="auto">
          <a:xfrm rot="5400000">
            <a:off x="5653088" y="2995612"/>
            <a:ext cx="719138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3200" b="1">
              <a:latin typeface="Bookman Old Style" pitchFamily="18" charset="0"/>
            </a:endParaRPr>
          </a:p>
        </p:txBody>
      </p:sp>
      <p:sp>
        <p:nvSpPr>
          <p:cNvPr id="42001" name="AutoShape 27"/>
          <p:cNvSpPr>
            <a:spLocks noChangeArrowheads="1"/>
          </p:cNvSpPr>
          <p:nvPr/>
        </p:nvSpPr>
        <p:spPr bwMode="auto">
          <a:xfrm rot="5400000">
            <a:off x="6588125" y="2995613"/>
            <a:ext cx="719138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3200" b="1">
              <a:latin typeface="Bookman Old Style" pitchFamily="18" charset="0"/>
            </a:endParaRPr>
          </a:p>
        </p:txBody>
      </p:sp>
      <p:sp>
        <p:nvSpPr>
          <p:cNvPr id="62510" name="AutoShape 8"/>
          <p:cNvSpPr>
            <a:spLocks noChangeArrowheads="1"/>
          </p:cNvSpPr>
          <p:nvPr/>
        </p:nvSpPr>
        <p:spPr bwMode="auto">
          <a:xfrm>
            <a:off x="1403350" y="2781300"/>
            <a:ext cx="863600" cy="1079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/>
          </a:p>
          <a:p>
            <a:pPr marL="342900" indent="-342900" algn="ctr">
              <a:defRPr/>
            </a:pPr>
            <a:endParaRPr lang="ru-RU" sz="3200" b="1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>
              <a:latin typeface="Bookman Old Style" pitchFamily="18" charset="0"/>
            </a:endParaRP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</a:t>
            </a: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оценки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</p:txBody>
      </p:sp>
      <p:sp>
        <p:nvSpPr>
          <p:cNvPr id="171032" name="Rectangle 24"/>
          <p:cNvSpPr>
            <a:spLocks noChangeArrowheads="1"/>
          </p:cNvSpPr>
          <p:nvPr/>
        </p:nvSpPr>
        <p:spPr bwMode="auto">
          <a:xfrm>
            <a:off x="6804025" y="981075"/>
            <a:ext cx="2160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Организационный </a:t>
            </a:r>
          </a:p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раздел</a:t>
            </a:r>
          </a:p>
        </p:txBody>
      </p:sp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0" y="2852738"/>
            <a:ext cx="827088" cy="10080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/>
          </a:p>
          <a:p>
            <a:pPr marL="342900" indent="-342900" algn="ctr">
              <a:defRPr/>
            </a:pPr>
            <a:endParaRPr lang="ru-RU" sz="3200" b="1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>
              <a:latin typeface="Bookman Old Style" pitchFamily="18" charset="0"/>
            </a:endParaRP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Пояснит. </a:t>
            </a:r>
          </a:p>
          <a:p>
            <a:pPr marL="342900" indent="-342900"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записка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8243888" y="2636838"/>
            <a:ext cx="755650" cy="12969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/>
          </a:p>
          <a:p>
            <a:pPr marL="342900" indent="-342900" algn="ctr">
              <a:defRPr/>
            </a:pPr>
            <a:endParaRPr lang="ru-RU" b="1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1200" b="1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b="1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Условия </a:t>
            </a:r>
          </a:p>
          <a:p>
            <a:pPr marL="342900" indent="-342900" algn="ctr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реализации</a:t>
            </a:r>
          </a:p>
          <a:p>
            <a:pPr marL="342900" indent="-342900" algn="ctr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ООП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/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 rot="5400000">
            <a:off x="7237413" y="1771650"/>
            <a:ext cx="719137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3200" b="1">
              <a:latin typeface="Bookman Old Style" pitchFamily="18" charset="0"/>
            </a:endParaRPr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 rot="5400000">
            <a:off x="-71437" y="2060575"/>
            <a:ext cx="719137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3200" b="1">
              <a:latin typeface="Bookman Old Style" pitchFamily="18" charset="0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 rot="5400000">
            <a:off x="1404938" y="2060575"/>
            <a:ext cx="719137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3200" b="1">
              <a:latin typeface="Bookman Old Style" pitchFamily="18" charset="0"/>
            </a:endParaRPr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 rot="5400000">
            <a:off x="8172450" y="1771651"/>
            <a:ext cx="719137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3200" b="1">
              <a:latin typeface="Bookman Old Style" pitchFamily="18" charset="0"/>
            </a:endParaRPr>
          </a:p>
        </p:txBody>
      </p:sp>
      <p:sp>
        <p:nvSpPr>
          <p:cNvPr id="41987" name="AutoShape 26"/>
          <p:cNvSpPr>
            <a:spLocks noChangeArrowheads="1"/>
          </p:cNvSpPr>
          <p:nvPr/>
        </p:nvSpPr>
        <p:spPr bwMode="auto">
          <a:xfrm>
            <a:off x="2627313" y="2060575"/>
            <a:ext cx="4321175" cy="792163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latin typeface="Calibri" pitchFamily="34" charset="0"/>
                <a:cs typeface="Tahoma" pitchFamily="34" charset="0"/>
              </a:rPr>
              <a:t> </a:t>
            </a:r>
            <a:r>
              <a:rPr lang="ru-RU" sz="2400" b="1">
                <a:latin typeface="Calibri" pitchFamily="34" charset="0"/>
                <a:cs typeface="Tahoma" pitchFamily="34" charset="0"/>
              </a:rPr>
              <a:t>Содержательный </a:t>
            </a:r>
          </a:p>
          <a:p>
            <a:pPr algn="ctr">
              <a:defRPr/>
            </a:pPr>
            <a:r>
              <a:rPr lang="ru-RU" sz="2400" b="1">
                <a:latin typeface="Calibri" pitchFamily="34" charset="0"/>
                <a:cs typeface="Tahoma" pitchFamily="34" charset="0"/>
              </a:rPr>
              <a:t>раздел</a:t>
            </a:r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auto">
          <a:xfrm>
            <a:off x="250825" y="1196975"/>
            <a:ext cx="1692275" cy="647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latin typeface="Calibri" pitchFamily="34" charset="0"/>
                <a:cs typeface="Tahoma" pitchFamily="34" charset="0"/>
              </a:rPr>
              <a:t> </a:t>
            </a:r>
            <a:endParaRPr lang="ru-RU" sz="2400" b="1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850" y="1125538"/>
            <a:ext cx="1584325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Целевой </a:t>
            </a:r>
          </a:p>
          <a:p>
            <a:pPr marL="342900" indent="-342900" algn="ctr">
              <a:defRPr/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раздел</a:t>
            </a: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6877050" y="908050"/>
            <a:ext cx="2159000" cy="7207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latin typeface="Calibri" pitchFamily="34" charset="0"/>
                <a:cs typeface="Tahoma" pitchFamily="34" charset="0"/>
              </a:rPr>
              <a:t> </a:t>
            </a:r>
            <a:endParaRPr lang="ru-RU" sz="2400" b="1"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179388" y="188913"/>
            <a:ext cx="86407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Требования ФГОС ООО к структуре основной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образовательной программы </a:t>
            </a:r>
          </a:p>
        </p:txBody>
      </p:sp>
      <p:sp>
        <p:nvSpPr>
          <p:cNvPr id="41988" name="AutoShape 27"/>
          <p:cNvSpPr>
            <a:spLocks noChangeArrowheads="1"/>
          </p:cNvSpPr>
          <p:nvPr/>
        </p:nvSpPr>
        <p:spPr bwMode="auto">
          <a:xfrm rot="5400000">
            <a:off x="396875" y="2995613"/>
            <a:ext cx="719138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3200" b="1">
              <a:latin typeface="Bookman Old Style" pitchFamily="18" charset="0"/>
            </a:endParaRPr>
          </a:p>
        </p:txBody>
      </p:sp>
      <p:sp>
        <p:nvSpPr>
          <p:cNvPr id="62492" name="AutoShape 8"/>
          <p:cNvSpPr>
            <a:spLocks noChangeArrowheads="1"/>
          </p:cNvSpPr>
          <p:nvPr/>
        </p:nvSpPr>
        <p:spPr bwMode="auto">
          <a:xfrm>
            <a:off x="2987675" y="3789363"/>
            <a:ext cx="982663" cy="16557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 dirty="0"/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</p:txBody>
      </p:sp>
      <p:sp>
        <p:nvSpPr>
          <p:cNvPr id="62494" name="AutoShape 8"/>
          <p:cNvSpPr>
            <a:spLocks noChangeArrowheads="1"/>
          </p:cNvSpPr>
          <p:nvPr/>
        </p:nvSpPr>
        <p:spPr bwMode="auto">
          <a:xfrm>
            <a:off x="6732588" y="3789363"/>
            <a:ext cx="935037" cy="16557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 dirty="0"/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</p:txBody>
      </p:sp>
      <p:sp>
        <p:nvSpPr>
          <p:cNvPr id="62495" name="AutoShape 8"/>
          <p:cNvSpPr>
            <a:spLocks noChangeArrowheads="1"/>
          </p:cNvSpPr>
          <p:nvPr/>
        </p:nvSpPr>
        <p:spPr bwMode="auto">
          <a:xfrm>
            <a:off x="4211638" y="3789363"/>
            <a:ext cx="1081087" cy="16557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 dirty="0"/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2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</p:txBody>
      </p:sp>
      <p:sp>
        <p:nvSpPr>
          <p:cNvPr id="62496" name="AutoShape 8"/>
          <p:cNvSpPr>
            <a:spLocks noChangeArrowheads="1"/>
          </p:cNvSpPr>
          <p:nvPr/>
        </p:nvSpPr>
        <p:spPr bwMode="auto">
          <a:xfrm>
            <a:off x="5580063" y="3789363"/>
            <a:ext cx="1008062" cy="16557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 dirty="0"/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</p:txBody>
      </p:sp>
      <p:sp>
        <p:nvSpPr>
          <p:cNvPr id="62497" name="AutoShape 8"/>
          <p:cNvSpPr>
            <a:spLocks noChangeArrowheads="1"/>
          </p:cNvSpPr>
          <p:nvPr/>
        </p:nvSpPr>
        <p:spPr bwMode="auto">
          <a:xfrm>
            <a:off x="1692275" y="3789363"/>
            <a:ext cx="1143000" cy="16430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 dirty="0"/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en-US" sz="3200" b="1" dirty="0">
              <a:latin typeface="Bookman Old Style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</p:txBody>
      </p:sp>
      <p:sp>
        <p:nvSpPr>
          <p:cNvPr id="62498" name="AutoShape 8"/>
          <p:cNvSpPr>
            <a:spLocks noChangeArrowheads="1"/>
          </p:cNvSpPr>
          <p:nvPr/>
        </p:nvSpPr>
        <p:spPr bwMode="auto">
          <a:xfrm>
            <a:off x="107950" y="3789363"/>
            <a:ext cx="1368425" cy="21605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 dirty="0"/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</p:txBody>
      </p:sp>
      <p:sp>
        <p:nvSpPr>
          <p:cNvPr id="62499" name="AutoShape 8"/>
          <p:cNvSpPr>
            <a:spLocks noChangeArrowheads="1"/>
          </p:cNvSpPr>
          <p:nvPr/>
        </p:nvSpPr>
        <p:spPr bwMode="auto">
          <a:xfrm>
            <a:off x="7812088" y="3789363"/>
            <a:ext cx="1214437" cy="16557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 dirty="0"/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defRPr/>
            </a:pPr>
            <a:endParaRPr lang="ru-RU" sz="3200" b="1" dirty="0">
              <a:latin typeface="Bookman Old Style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dirty="0"/>
          </a:p>
        </p:txBody>
      </p:sp>
      <p:sp>
        <p:nvSpPr>
          <p:cNvPr id="41996" name="AutoShape 27"/>
          <p:cNvSpPr>
            <a:spLocks noChangeArrowheads="1"/>
          </p:cNvSpPr>
          <p:nvPr/>
        </p:nvSpPr>
        <p:spPr bwMode="auto">
          <a:xfrm rot="5400000">
            <a:off x="1908175" y="2995613"/>
            <a:ext cx="719138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3200" b="1">
              <a:latin typeface="Bookman Old Style" pitchFamily="18" charset="0"/>
            </a:endParaRPr>
          </a:p>
        </p:txBody>
      </p:sp>
      <p:sp>
        <p:nvSpPr>
          <p:cNvPr id="41997" name="AutoShape 27"/>
          <p:cNvSpPr>
            <a:spLocks noChangeArrowheads="1"/>
          </p:cNvSpPr>
          <p:nvPr/>
        </p:nvSpPr>
        <p:spPr bwMode="auto">
          <a:xfrm rot="5400000">
            <a:off x="2987675" y="2995613"/>
            <a:ext cx="719138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3200" b="1">
              <a:latin typeface="Bookman Old Style" pitchFamily="18" charset="0"/>
            </a:endParaRPr>
          </a:p>
        </p:txBody>
      </p:sp>
      <p:sp>
        <p:nvSpPr>
          <p:cNvPr id="41998" name="AutoShape 27"/>
          <p:cNvSpPr>
            <a:spLocks noChangeArrowheads="1"/>
          </p:cNvSpPr>
          <p:nvPr/>
        </p:nvSpPr>
        <p:spPr bwMode="auto">
          <a:xfrm rot="5400000">
            <a:off x="4356100" y="2995613"/>
            <a:ext cx="719138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3200" b="1">
              <a:latin typeface="Bookman Old Style" pitchFamily="18" charset="0"/>
            </a:endParaRPr>
          </a:p>
        </p:txBody>
      </p:sp>
      <p:sp>
        <p:nvSpPr>
          <p:cNvPr id="41999" name="AutoShape 27"/>
          <p:cNvSpPr>
            <a:spLocks noChangeArrowheads="1"/>
          </p:cNvSpPr>
          <p:nvPr/>
        </p:nvSpPr>
        <p:spPr bwMode="auto">
          <a:xfrm rot="5400000">
            <a:off x="5580063" y="2995612"/>
            <a:ext cx="719138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3200" b="1">
              <a:latin typeface="Bookman Old Style" pitchFamily="18" charset="0"/>
            </a:endParaRPr>
          </a:p>
        </p:txBody>
      </p:sp>
      <p:sp>
        <p:nvSpPr>
          <p:cNvPr id="42000" name="AutoShape 27"/>
          <p:cNvSpPr>
            <a:spLocks noChangeArrowheads="1"/>
          </p:cNvSpPr>
          <p:nvPr/>
        </p:nvSpPr>
        <p:spPr bwMode="auto">
          <a:xfrm rot="5400000">
            <a:off x="6804025" y="2995613"/>
            <a:ext cx="719138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3200" b="1">
              <a:latin typeface="Bookman Old Style" pitchFamily="18" charset="0"/>
            </a:endParaRPr>
          </a:p>
        </p:txBody>
      </p:sp>
      <p:sp>
        <p:nvSpPr>
          <p:cNvPr id="42001" name="AutoShape 27"/>
          <p:cNvSpPr>
            <a:spLocks noChangeArrowheads="1"/>
          </p:cNvSpPr>
          <p:nvPr/>
        </p:nvSpPr>
        <p:spPr bwMode="auto">
          <a:xfrm rot="5400000">
            <a:off x="8101013" y="2995612"/>
            <a:ext cx="719138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3200" b="1"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133600"/>
            <a:ext cx="1584325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Целевой </a:t>
            </a:r>
          </a:p>
          <a:p>
            <a:pPr marL="342900" indent="-342900" algn="ctr">
              <a:defRPr/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раздел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59563" y="2060575"/>
            <a:ext cx="2376487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Организационный </a:t>
            </a:r>
          </a:p>
          <a:p>
            <a:pPr marL="342900" indent="-342900" algn="ctr">
              <a:defRPr/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раздел</a:t>
            </a:r>
          </a:p>
        </p:txBody>
      </p:sp>
      <p:sp>
        <p:nvSpPr>
          <p:cNvPr id="57363" name="Прямоугольник 22"/>
          <p:cNvSpPr>
            <a:spLocks noChangeArrowheads="1"/>
          </p:cNvSpPr>
          <p:nvPr/>
        </p:nvSpPr>
        <p:spPr bwMode="auto">
          <a:xfrm>
            <a:off x="1763713" y="4005263"/>
            <a:ext cx="1079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Программа развития универсальных учебных действий</a:t>
            </a:r>
          </a:p>
        </p:txBody>
      </p:sp>
      <p:sp>
        <p:nvSpPr>
          <p:cNvPr id="57364" name="Прямоугольник 23"/>
          <p:cNvSpPr>
            <a:spLocks noChangeArrowheads="1"/>
          </p:cNvSpPr>
          <p:nvPr/>
        </p:nvSpPr>
        <p:spPr bwMode="auto">
          <a:xfrm>
            <a:off x="2987675" y="4005263"/>
            <a:ext cx="1079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Программы отдельных учебных предметов, курсов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4005263"/>
            <a:ext cx="12954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1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</a:t>
            </a:r>
          </a:p>
          <a:p>
            <a:pPr marL="342900" indent="-342900" algn="just">
              <a:defRPr/>
            </a:pPr>
            <a:r>
              <a:rPr lang="ru-RU" sz="1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воспитания </a:t>
            </a:r>
          </a:p>
          <a:p>
            <a:pPr marL="342900" indent="-342900" algn="ctr">
              <a:defRPr/>
            </a:pPr>
            <a:r>
              <a:rPr lang="ru-RU" sz="1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</a:p>
          <a:p>
            <a:pPr marL="342900" indent="-342900">
              <a:defRPr/>
            </a:pPr>
            <a:r>
              <a:rPr lang="ru-RU" sz="1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социализации</a:t>
            </a:r>
            <a:endParaRPr lang="ru-RU" sz="1200" b="1" u="sng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59563" y="4076700"/>
            <a:ext cx="10080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Учебный</a:t>
            </a:r>
          </a:p>
          <a:p>
            <a:pPr marL="342900" indent="-342900" algn="ctr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508625" y="4076700"/>
            <a:ext cx="115093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 </a:t>
            </a:r>
          </a:p>
          <a:p>
            <a:pPr marL="342900" indent="-342900"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коррекционной</a:t>
            </a:r>
          </a:p>
          <a:p>
            <a:pPr marL="342900" indent="-342900"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работы</a:t>
            </a:r>
          </a:p>
        </p:txBody>
      </p:sp>
      <p:sp>
        <p:nvSpPr>
          <p:cNvPr id="57368" name="Прямоугольник 30"/>
          <p:cNvSpPr>
            <a:spLocks noChangeArrowheads="1"/>
          </p:cNvSpPr>
          <p:nvPr/>
        </p:nvSpPr>
        <p:spPr bwMode="auto">
          <a:xfrm>
            <a:off x="7812088" y="4005263"/>
            <a:ext cx="1169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Система </a:t>
            </a:r>
          </a:p>
          <a:p>
            <a:pPr algn="ctr"/>
            <a:r>
              <a:rPr lang="ru-RU" sz="1200" b="1">
                <a:solidFill>
                  <a:srgbClr val="000000"/>
                </a:solidFill>
              </a:rPr>
              <a:t>условий </a:t>
            </a:r>
          </a:p>
          <a:p>
            <a:pPr algn="ctr"/>
            <a:r>
              <a:rPr lang="ru-RU" sz="1200" b="1">
                <a:solidFill>
                  <a:srgbClr val="000000"/>
                </a:solidFill>
              </a:rPr>
              <a:t>реализации</a:t>
            </a:r>
          </a:p>
        </p:txBody>
      </p:sp>
      <p:sp>
        <p:nvSpPr>
          <p:cNvPr id="57369" name="Прямоугольник 31"/>
          <p:cNvSpPr>
            <a:spLocks noChangeArrowheads="1"/>
          </p:cNvSpPr>
          <p:nvPr/>
        </p:nvSpPr>
        <p:spPr bwMode="auto">
          <a:xfrm>
            <a:off x="107950" y="4005263"/>
            <a:ext cx="13684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Пояснительная записка</a:t>
            </a:r>
          </a:p>
          <a:p>
            <a:endParaRPr lang="ru-RU" sz="1200" b="1"/>
          </a:p>
          <a:p>
            <a:r>
              <a:rPr lang="ru-RU" sz="1200" b="1"/>
              <a:t>Планируемые результаты</a:t>
            </a:r>
          </a:p>
          <a:p>
            <a:endParaRPr lang="ru-RU" sz="1200" b="1"/>
          </a:p>
          <a:p>
            <a:r>
              <a:rPr lang="ru-RU" sz="1200" b="1"/>
              <a:t>Система оценки достижений результатов</a:t>
            </a:r>
          </a:p>
          <a:p>
            <a:endParaRPr lang="ru-RU" sz="1200" b="1"/>
          </a:p>
        </p:txBody>
      </p:sp>
      <p:sp>
        <p:nvSpPr>
          <p:cNvPr id="41987" name="AutoShape 26"/>
          <p:cNvSpPr>
            <a:spLocks noChangeArrowheads="1"/>
          </p:cNvSpPr>
          <p:nvPr/>
        </p:nvSpPr>
        <p:spPr bwMode="auto">
          <a:xfrm>
            <a:off x="2195513" y="1916113"/>
            <a:ext cx="4392612" cy="1008062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Calibri" pitchFamily="34" charset="0"/>
                <a:cs typeface="Tahoma" pitchFamily="34" charset="0"/>
              </a:rPr>
              <a:t> </a:t>
            </a:r>
            <a:r>
              <a:rPr lang="ru-RU" sz="2400" b="1" dirty="0">
                <a:latin typeface="Calibri" pitchFamily="34" charset="0"/>
                <a:cs typeface="Tahoma" pitchFamily="34" charset="0"/>
              </a:rPr>
              <a:t>Содержательный </a:t>
            </a:r>
          </a:p>
          <a:p>
            <a:pPr algn="ctr">
              <a:defRPr/>
            </a:pPr>
            <a:r>
              <a:rPr lang="ru-RU" sz="2400" b="1" dirty="0">
                <a:latin typeface="Calibri" pitchFamily="34" charset="0"/>
                <a:cs typeface="Tahoma" pitchFamily="34" charset="0"/>
              </a:rPr>
              <a:t>раздел</a:t>
            </a:r>
          </a:p>
        </p:txBody>
      </p:sp>
      <p:sp>
        <p:nvSpPr>
          <p:cNvPr id="2" name="AutoShape 26"/>
          <p:cNvSpPr>
            <a:spLocks noChangeArrowheads="1"/>
          </p:cNvSpPr>
          <p:nvPr/>
        </p:nvSpPr>
        <p:spPr bwMode="auto">
          <a:xfrm>
            <a:off x="0" y="2133600"/>
            <a:ext cx="1692275" cy="647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latin typeface="Calibri" pitchFamily="34" charset="0"/>
                <a:cs typeface="Tahoma" pitchFamily="34" charset="0"/>
              </a:rPr>
              <a:t> </a:t>
            </a:r>
            <a:endParaRPr lang="ru-RU" sz="2400" b="1">
              <a:latin typeface="Calibri" pitchFamily="34" charset="0"/>
              <a:cs typeface="Tahoma" pitchFamily="34" charset="0"/>
            </a:endParaRPr>
          </a:p>
        </p:txBody>
      </p:sp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6732588" y="1916113"/>
            <a:ext cx="2160587" cy="865187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latin typeface="Calibri" pitchFamily="34" charset="0"/>
                <a:cs typeface="Tahoma" pitchFamily="34" charset="0"/>
              </a:rPr>
              <a:t> </a:t>
            </a:r>
            <a:endParaRPr lang="ru-RU" sz="2400" b="1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2195513" y="1916113"/>
            <a:ext cx="4392612" cy="1008062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Calibri" pitchFamily="34" charset="0"/>
                <a:cs typeface="Tahoma" pitchFamily="34" charset="0"/>
              </a:rPr>
              <a:t> </a:t>
            </a:r>
            <a:r>
              <a:rPr lang="ru-RU" sz="2400" b="1" dirty="0">
                <a:latin typeface="Calibri" pitchFamily="34" charset="0"/>
                <a:cs typeface="Tahoma" pitchFamily="34" charset="0"/>
              </a:rPr>
              <a:t>Содержательный </a:t>
            </a:r>
          </a:p>
          <a:p>
            <a:pPr algn="ctr">
              <a:defRPr/>
            </a:pPr>
            <a:r>
              <a:rPr lang="ru-RU" sz="2400" b="1" dirty="0">
                <a:latin typeface="Calibri" pitchFamily="34" charset="0"/>
                <a:cs typeface="Tahoma" pitchFamily="34" charset="0"/>
              </a:rPr>
              <a:t>раздел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>
            <a:normAutofit fontScale="90000"/>
          </a:bodyPr>
          <a:lstStyle/>
          <a:p>
            <a:endParaRPr lang="ru-RU" sz="4000" smtClean="0"/>
          </a:p>
        </p:txBody>
      </p:sp>
      <p:sp>
        <p:nvSpPr>
          <p:cNvPr id="220165" name="Rectangle 5"/>
          <p:cNvSpPr>
            <a:spLocks noGrp="1"/>
          </p:cNvSpPr>
          <p:nvPr>
            <p:ph type="body" sz="half" idx="1"/>
          </p:nvPr>
        </p:nvSpPr>
        <p:spPr>
          <a:xfrm>
            <a:off x="0" y="333375"/>
            <a:ext cx="4495800" cy="652462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000" dirty="0" smtClean="0"/>
              <a:t>	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Содержательный раздел основной ООП начального общего образования (НОО) включает в числе прочих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/>
              <a:t>Программу духовно-нравственного развития, воспитания обучающихся на ступени начального общего образования, среди задач которой: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000" b="1" dirty="0" smtClean="0"/>
              <a:t>	</a:t>
            </a:r>
            <a:r>
              <a:rPr lang="ru-RU" sz="2000" b="1" i="1" dirty="0" smtClean="0"/>
              <a:t>…</a:t>
            </a:r>
            <a:r>
              <a:rPr lang="ru-RU" sz="2000" b="1" i="1" dirty="0" smtClean="0">
                <a:solidFill>
                  <a:srgbClr val="800080"/>
                </a:solidFill>
              </a:rPr>
              <a:t>- Формирование ценностного отношения к здоровью и здоровому образу жизни;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800080"/>
                </a:solidFill>
              </a:rPr>
              <a:t>	- Воспитание ценностного отношения к природе, окружающей среде (экологическое воспитание).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endParaRPr lang="ru-RU" sz="2000" b="1" i="1" dirty="0" smtClean="0">
              <a:solidFill>
                <a:srgbClr val="800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folHlink"/>
                </a:solidFill>
              </a:rPr>
              <a:t>Программу </a:t>
            </a:r>
            <a:r>
              <a:rPr lang="ru-RU" sz="2400" b="1" i="1" dirty="0" smtClean="0">
                <a:solidFill>
                  <a:schemeClr val="folHlink"/>
                </a:solidFill>
              </a:rPr>
              <a:t>формирования экологической культуры, здорового и безопасного образа жизни.</a:t>
            </a:r>
          </a:p>
          <a:p>
            <a:pPr>
              <a:lnSpc>
                <a:spcPct val="80000"/>
              </a:lnSpc>
              <a:defRPr/>
            </a:pPr>
            <a:endParaRPr lang="ru-RU" sz="2000" dirty="0" smtClean="0"/>
          </a:p>
        </p:txBody>
      </p:sp>
      <p:sp>
        <p:nvSpPr>
          <p:cNvPr id="220166" name="Rectangle 6"/>
          <p:cNvSpPr>
            <a:spLocks noGrp="1"/>
          </p:cNvSpPr>
          <p:nvPr>
            <p:ph type="body" sz="half" idx="2"/>
          </p:nvPr>
        </p:nvSpPr>
        <p:spPr>
          <a:xfrm>
            <a:off x="4716463" y="333375"/>
            <a:ext cx="4427537" cy="652462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000" dirty="0" smtClean="0"/>
              <a:t>	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Содержательный раздел ООП основного общего образования (ООО) и среднего (полного) общего образования включает в числе прочих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Программу воспитания и социализации обучающихся, в которую входят такие направления как: 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400" b="1" dirty="0" smtClean="0"/>
              <a:t>	- духовно-нравственное развитие и воспитание обучающихся, 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400" b="1" dirty="0" smtClean="0"/>
              <a:t>	- их социализация и профессиональная ориентация, 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</a:rPr>
              <a:t>	- формирование экологической культуры, культуры здорового и безопасного образа жизни</a:t>
            </a:r>
            <a:endParaRPr lang="ru-RU" sz="2400" b="1" dirty="0" smtClean="0"/>
          </a:p>
          <a:p>
            <a:pPr>
              <a:lnSpc>
                <a:spcPct val="80000"/>
              </a:lnSpc>
              <a:defRPr/>
            </a:pPr>
            <a:endParaRPr lang="ru-RU" sz="2000" dirty="0" smtClean="0"/>
          </a:p>
          <a:p>
            <a:pPr>
              <a:lnSpc>
                <a:spcPct val="80000"/>
              </a:lnSpc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08520" y="476672"/>
            <a:ext cx="9144000" cy="5832648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dirty="0" smtClean="0"/>
              <a:t>	</a:t>
            </a:r>
            <a:r>
              <a:rPr lang="ru-RU" sz="2400" b="1" dirty="0" smtClean="0"/>
              <a:t>Реализация данных программ, составленных для разных ступеней обучения, будет способствовать созданию в общеобразовательном учреждении </a:t>
            </a:r>
            <a:r>
              <a:rPr lang="ru-RU" sz="2400" b="1" dirty="0" err="1" smtClean="0"/>
              <a:t>здоровьесберегающей</a:t>
            </a:r>
            <a:r>
              <a:rPr lang="ru-RU" sz="2400" b="1" dirty="0" smtClean="0"/>
              <a:t> среды</a:t>
            </a:r>
            <a:r>
              <a:rPr lang="ru-RU" sz="2400" b="1" dirty="0" smtClean="0">
                <a:hlinkClick r:id="" action="ppaction://noaction"/>
              </a:rPr>
              <a:t>[1]</a:t>
            </a:r>
            <a:r>
              <a:rPr lang="ru-RU" sz="2400" b="1" dirty="0" smtClean="0"/>
              <a:t>,  и в конечном итоге – сохранению и укреплению здоровья обучающихся.  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hlinkClick r:id="" action="ppaction://noaction"/>
              </a:rPr>
              <a:t>[1]</a:t>
            </a:r>
            <a:r>
              <a:rPr lang="ru-RU" sz="1600" dirty="0" smtClean="0"/>
              <a:t> </a:t>
            </a:r>
            <a:r>
              <a:rPr lang="ru-RU" sz="1600" dirty="0" err="1" smtClean="0"/>
              <a:t>Здоровьесберегающая</a:t>
            </a:r>
            <a:r>
              <a:rPr lang="ru-RU" sz="1600" dirty="0" smtClean="0"/>
              <a:t> среда общеобразовательного учреждения (ОУ) – это результат деятельности коллектива сотрудников ОУ по созданию и поддержанию оптимальной среды, которая включает соблюдение требований санитарного законодательства (</a:t>
            </a:r>
            <a:r>
              <a:rPr lang="ru-RU" sz="1600" dirty="0" err="1" smtClean="0"/>
              <a:t>СанПиН</a:t>
            </a:r>
            <a:r>
              <a:rPr lang="ru-RU" sz="1600" dirty="0" smtClean="0"/>
              <a:t>), оптимальную с позиции сохранения здоровья организацию учебно-воспитательного процесса, благоприятный психологический микроклимат, систему воспитательной работы по формированию здорового и безопасного, спортивного образа жизни. От качества </a:t>
            </a:r>
            <a:r>
              <a:rPr lang="ru-RU" sz="1600" dirty="0" err="1" smtClean="0"/>
              <a:t>здоровьесберегающей</a:t>
            </a:r>
            <a:r>
              <a:rPr lang="ru-RU" sz="1600" dirty="0" smtClean="0"/>
              <a:t> среды и деятельности коллектива сотрудников по поддержанию этого качества на высоком уровне зависят </a:t>
            </a:r>
            <a:r>
              <a:rPr lang="ru-RU" sz="1600" dirty="0" err="1" smtClean="0"/>
              <a:t>сформированность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здоровьесберегающего</a:t>
            </a:r>
            <a:r>
              <a:rPr lang="ru-RU" sz="1600" dirty="0" smtClean="0"/>
              <a:t>, безопасного поведения и состояние здоровья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8893175" cy="6524625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2400" b="1" dirty="0" smtClean="0"/>
              <a:t>	</a:t>
            </a:r>
            <a:r>
              <a:rPr lang="ru-RU" sz="2800" b="1" dirty="0" smtClean="0">
                <a:solidFill>
                  <a:srgbClr val="800080"/>
                </a:solidFill>
              </a:rPr>
              <a:t>Программа формирования культуры здорового и безопасного образа жизни для школы </a:t>
            </a:r>
            <a:r>
              <a:rPr lang="en-US" sz="2800" b="1" dirty="0" smtClean="0">
                <a:solidFill>
                  <a:srgbClr val="800080"/>
                </a:solidFill>
              </a:rPr>
              <a:t>I</a:t>
            </a:r>
            <a:r>
              <a:rPr lang="ru-RU" sz="2800" b="1" dirty="0" smtClean="0">
                <a:solidFill>
                  <a:srgbClr val="800080"/>
                </a:solidFill>
              </a:rPr>
              <a:t> ступени 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800080"/>
                </a:solidFill>
              </a:rPr>
              <a:t>и 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800080"/>
                </a:solidFill>
              </a:rPr>
              <a:t>Программа воспитания и социализации для школы 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800080"/>
                </a:solidFill>
              </a:rPr>
              <a:t>II</a:t>
            </a:r>
            <a:r>
              <a:rPr lang="ru-RU" sz="2800" b="1" dirty="0" smtClean="0">
                <a:solidFill>
                  <a:srgbClr val="800080"/>
                </a:solidFill>
              </a:rPr>
              <a:t> и </a:t>
            </a:r>
            <a:r>
              <a:rPr lang="en-US" sz="2800" b="1" dirty="0" smtClean="0">
                <a:solidFill>
                  <a:srgbClr val="800080"/>
                </a:solidFill>
              </a:rPr>
              <a:t>III</a:t>
            </a:r>
            <a:r>
              <a:rPr lang="ru-RU" sz="2800" b="1" dirty="0" smtClean="0">
                <a:solidFill>
                  <a:srgbClr val="800080"/>
                </a:solidFill>
              </a:rPr>
              <a:t> ступени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2400" b="1" dirty="0" smtClean="0"/>
              <a:t>	</a:t>
            </a:r>
            <a:r>
              <a:rPr lang="ru-RU" sz="2800" b="1" dirty="0" smtClean="0"/>
              <a:t>должны представлять собой комплексную программы по созданию </a:t>
            </a:r>
            <a:r>
              <a:rPr lang="ru-RU" sz="2800" b="1" dirty="0" err="1" smtClean="0"/>
              <a:t>здоровьесберегающей</a:t>
            </a:r>
            <a:r>
              <a:rPr lang="ru-RU" sz="2800" b="1" dirty="0" smtClean="0"/>
              <a:t> среды, формированию знаний, установок, личностных ориентиров и норм поведения, обеспечивающих сохранение и укрепление физического, психологического и социального здоровья обучающихся, как одной из ценностных составляющих, способствующих познавательному и эмоциональному развитию, достижению планируемых результатов освоения основной образовательной программы (ООП).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ru-RU" sz="2800" b="1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ru-RU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>
            <a:normAutofit fontScale="90000"/>
          </a:bodyPr>
          <a:lstStyle/>
          <a:p>
            <a:r>
              <a:rPr lang="ru-RU" sz="2400" b="1" smtClean="0">
                <a:solidFill>
                  <a:schemeClr val="folHlink"/>
                </a:solidFill>
              </a:rPr>
              <a:t>Структура программы формирования культуры ЗОЖ :</a:t>
            </a:r>
            <a:r>
              <a:rPr lang="ru-RU" sz="4000" smtClean="0"/>
              <a:t> 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dirty="0" smtClean="0">
                <a:solidFill>
                  <a:srgbClr val="4F6228"/>
                </a:solidFill>
              </a:rPr>
              <a:t>1) </a:t>
            </a:r>
            <a:r>
              <a:rPr lang="ru-RU" sz="2000" b="1" dirty="0" smtClean="0">
                <a:solidFill>
                  <a:srgbClr val="4F6228"/>
                </a:solidFill>
              </a:rPr>
              <a:t>Пояснительная записка с указанием для кого она предназначена, какая концепция лежит в ее основе;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b="1" dirty="0" smtClean="0">
                <a:solidFill>
                  <a:srgbClr val="4F6228"/>
                </a:solidFill>
              </a:rPr>
              <a:t>2) Проблемно-ориентированный анализ с осмыслением уже имеющегося собственного опыта построения </a:t>
            </a:r>
            <a:r>
              <a:rPr lang="ru-RU" sz="2000" b="1" dirty="0" err="1" smtClean="0">
                <a:solidFill>
                  <a:srgbClr val="4F6228"/>
                </a:solidFill>
              </a:rPr>
              <a:t>здоровьесберегающего</a:t>
            </a:r>
            <a:r>
              <a:rPr lang="ru-RU" sz="2000" b="1" dirty="0" smtClean="0">
                <a:solidFill>
                  <a:srgbClr val="4F6228"/>
                </a:solidFill>
              </a:rPr>
              <a:t> образовательного процесса и выделением приоритетных направлений деятельности по сохранению и укреплению здоровья на перспективу (на предстоящий год или годы);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b="1" dirty="0" smtClean="0">
                <a:solidFill>
                  <a:srgbClr val="4F6228"/>
                </a:solidFill>
              </a:rPr>
              <a:t>3) Цель, ожидаемые результаты деятельности по формированию основ экологической культуры, сохранению и укреплению здоровья обучающихся; </a:t>
            </a:r>
            <a:r>
              <a:rPr lang="ru-RU" sz="2000" b="1" dirty="0" smtClean="0">
                <a:solidFill>
                  <a:srgbClr val="800080"/>
                </a:solidFill>
              </a:rPr>
              <a:t>систему оценивания достижения планируемых результатов;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b="1" dirty="0" smtClean="0">
                <a:solidFill>
                  <a:srgbClr val="4F6228"/>
                </a:solidFill>
              </a:rPr>
              <a:t>4) Направления деятельности по </a:t>
            </a:r>
            <a:r>
              <a:rPr lang="ru-RU" sz="2000" b="1" dirty="0" err="1" smtClean="0">
                <a:solidFill>
                  <a:srgbClr val="4F6228"/>
                </a:solidFill>
              </a:rPr>
              <a:t>здоровьесбережению</a:t>
            </a:r>
            <a:r>
              <a:rPr lang="ru-RU" sz="2000" b="1" dirty="0" smtClean="0">
                <a:solidFill>
                  <a:srgbClr val="4F6228"/>
                </a:solidFill>
              </a:rPr>
              <a:t> и формированию ЗОЖ, задачи каждого из них, отражающие специфику ОУ, запросы участников образов. процесса;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b="1" dirty="0" smtClean="0">
                <a:solidFill>
                  <a:srgbClr val="4F6228"/>
                </a:solidFill>
              </a:rPr>
              <a:t>5) Модели организации работы (содержание деятельности и формы);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6) Критерии, показатели </a:t>
            </a:r>
            <a:r>
              <a:rPr lang="ru-RU" sz="2000" b="1" dirty="0" smtClean="0">
                <a:solidFill>
                  <a:srgbClr val="19672C"/>
                </a:solidFill>
              </a:rPr>
              <a:t>эффективности </a:t>
            </a:r>
            <a:r>
              <a:rPr lang="ru-RU" sz="2000" b="1" dirty="0" err="1" smtClean="0">
                <a:solidFill>
                  <a:srgbClr val="19672C"/>
                </a:solidFill>
              </a:rPr>
              <a:t>здоровьесберегающей</a:t>
            </a:r>
            <a:r>
              <a:rPr lang="ru-RU" sz="2000" b="1" dirty="0" smtClean="0">
                <a:solidFill>
                  <a:srgbClr val="19672C"/>
                </a:solidFill>
              </a:rPr>
              <a:t> деятельности ОУ</a:t>
            </a:r>
            <a:r>
              <a:rPr lang="ru-RU" sz="2000" b="1" dirty="0" smtClean="0">
                <a:solidFill>
                  <a:srgbClr val="800080"/>
                </a:solidFill>
              </a:rPr>
              <a:t>, </a:t>
            </a:r>
            <a:r>
              <a:rPr lang="ru-RU" sz="2000" b="1" dirty="0" err="1" smtClean="0">
                <a:solidFill>
                  <a:srgbClr val="800080"/>
                </a:solidFill>
              </a:rPr>
              <a:t>сформированности</a:t>
            </a:r>
            <a:r>
              <a:rPr lang="ru-RU" sz="2000" b="1" dirty="0" smtClean="0">
                <a:solidFill>
                  <a:srgbClr val="800080"/>
                </a:solidFill>
              </a:rPr>
              <a:t> у обучающихся готовности следовать ЗОЖ;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7) Методика и инструментарий для достижения планируемых результатов по формированию экологической культуры, культуры здорового и безопасного образа жизни обучающихся и ее мониторинга;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b="1" dirty="0" smtClean="0">
                <a:solidFill>
                  <a:srgbClr val="4F6228"/>
                </a:solidFill>
              </a:rPr>
              <a:t>8) Планирование деятельности. Сроки реализации программы. Исполнители.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Пояснительная записка</a:t>
            </a:r>
            <a:endParaRPr lang="ru-RU" sz="2400" smtClean="0">
              <a:solidFill>
                <a:srgbClr val="7030A0"/>
              </a:solidFill>
            </a:endParaRP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8964613" cy="5805487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1800" i="1" dirty="0" smtClean="0">
                <a:solidFill>
                  <a:srgbClr val="FF33CC"/>
                </a:solidFill>
              </a:rPr>
              <a:t>Пример:</a:t>
            </a:r>
            <a:r>
              <a:rPr lang="ru-RU" sz="1800" dirty="0" smtClean="0">
                <a:solidFill>
                  <a:srgbClr val="FF33CC"/>
                </a:solidFill>
              </a:rPr>
              <a:t> </a:t>
            </a:r>
            <a:r>
              <a:rPr lang="ru-RU" sz="1800" dirty="0" smtClean="0"/>
              <a:t>«Программа «Будь здоров, ученик!» разработана в рамках основной образовательной программы МБОУ «Гимназия № 1» г. Мурманска в соответствии с требованиями ФГОС  ООО. Программа предназначена для учащихся 5 - го «А» класса.</a:t>
            </a:r>
          </a:p>
          <a:p>
            <a:pPr>
              <a:buFont typeface="Arial" pitchFamily="34" charset="0"/>
              <a:buNone/>
            </a:pPr>
            <a:r>
              <a:rPr lang="ru-RU" sz="1800" dirty="0" smtClean="0"/>
              <a:t> Представляет собой комплексную программу формирования правильных представлений, знаний о здоровье человека и путях его укрепления, личностных ориентиров и установок, норм поведения и создания </a:t>
            </a:r>
            <a:r>
              <a:rPr lang="ru-RU" sz="1800" dirty="0" err="1" smtClean="0"/>
              <a:t>здоровьесберегающей</a:t>
            </a:r>
            <a:r>
              <a:rPr lang="ru-RU" sz="1800" dirty="0" smtClean="0"/>
              <a:t> образовательной среды, обеспечивающей сохранение и укрепление физического, психологического и социального здоровья школьников среднего звена.</a:t>
            </a:r>
          </a:p>
          <a:p>
            <a:pPr>
              <a:buFont typeface="Arial" pitchFamily="34" charset="0"/>
              <a:buNone/>
            </a:pPr>
            <a:r>
              <a:rPr lang="ru-RU" sz="1800" dirty="0" smtClean="0"/>
              <a:t>Программа является авторской (авторизированной). Автор-разработчик – ___________(</a:t>
            </a:r>
            <a:r>
              <a:rPr lang="ru-RU" sz="1800" i="1" dirty="0" smtClean="0"/>
              <a:t>указывается ФИО)</a:t>
            </a:r>
            <a:r>
              <a:rPr lang="ru-RU" sz="1800" dirty="0" smtClean="0"/>
              <a:t>, классный руководитель, имеющий ________ квалификационную категорию. </a:t>
            </a:r>
          </a:p>
          <a:p>
            <a:pPr>
              <a:buFont typeface="Arial" pitchFamily="34" charset="0"/>
              <a:buNone/>
            </a:pPr>
            <a:r>
              <a:rPr lang="ru-RU" sz="1800" dirty="0" smtClean="0"/>
              <a:t>При ее разработке использованы программы разных авторов: _____________ </a:t>
            </a:r>
            <a:r>
              <a:rPr lang="ru-RU" sz="1800" i="1" dirty="0" smtClean="0"/>
              <a:t>(указываются авторы</a:t>
            </a:r>
            <a:r>
              <a:rPr lang="ru-RU" sz="1800" dirty="0" smtClean="0"/>
              <a:t>), а также программы дополнительного образования ________________________ </a:t>
            </a:r>
            <a:r>
              <a:rPr lang="ru-RU" sz="1800" i="1" dirty="0" smtClean="0"/>
              <a:t>(указываются их названия и авторы).</a:t>
            </a:r>
          </a:p>
          <a:p>
            <a:pPr>
              <a:buFont typeface="Arial" pitchFamily="34" charset="0"/>
              <a:buNone/>
            </a:pPr>
            <a:r>
              <a:rPr lang="ru-RU" sz="1800" dirty="0" smtClean="0"/>
              <a:t>В основу программы положена концепция</a:t>
            </a:r>
            <a:r>
              <a:rPr lang="ru-RU" sz="1800" b="1" dirty="0" smtClean="0"/>
              <a:t>,</a:t>
            </a:r>
            <a:r>
              <a:rPr lang="ru-RU" sz="1800" dirty="0" smtClean="0"/>
              <a:t> главные идеи которой - престижность здоровья в условиях современного общества….</a:t>
            </a:r>
          </a:p>
          <a:p>
            <a:pPr>
              <a:buFont typeface="Arial" pitchFamily="34" charset="0"/>
              <a:buNone/>
            </a:pPr>
            <a:r>
              <a:rPr lang="ru-RU" sz="1800" dirty="0" smtClean="0"/>
              <a:t>В основе построения программы лежат следующие принципы:</a:t>
            </a:r>
            <a:endParaRPr lang="ru-RU" sz="1800" b="1" dirty="0" smtClean="0"/>
          </a:p>
          <a:p>
            <a:pPr>
              <a:buFont typeface="Arial" pitchFamily="34" charset="0"/>
              <a:buNone/>
            </a:pPr>
            <a:r>
              <a:rPr lang="ru-RU" sz="1800" b="1" dirty="0" smtClean="0"/>
              <a:t>……</a:t>
            </a:r>
          </a:p>
          <a:p>
            <a:pPr>
              <a:buFont typeface="Arial" pitchFamily="34" charset="0"/>
              <a:buNone/>
            </a:pPr>
            <a:endParaRPr lang="ru-RU" sz="1800" b="1" dirty="0" smtClean="0"/>
          </a:p>
          <a:p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>
            <a:normAutofit fontScale="90000"/>
          </a:bodyPr>
          <a:lstStyle/>
          <a:p>
            <a:r>
              <a:rPr lang="ru-RU" sz="2000" smtClean="0"/>
              <a:t>Целесообразно начать работу над программой с анализа собственной предыдущей здоровьесберегающей деятельности, взяв за основу пять-шесть содержательных направлений.</a:t>
            </a:r>
            <a:br>
              <a:rPr lang="ru-RU" sz="2000" smtClean="0"/>
            </a:br>
            <a:r>
              <a:rPr lang="ru-RU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Проблемно-ориентированный анализ</a:t>
            </a:r>
            <a:r>
              <a:rPr lang="ru-RU" sz="3200" smtClean="0">
                <a:latin typeface="Arial" pitchFamily="34" charset="0"/>
              </a:rPr>
              <a:t/>
            </a:r>
            <a:br>
              <a:rPr lang="ru-RU" sz="3200" smtClean="0">
                <a:latin typeface="Arial" pitchFamily="34" charset="0"/>
              </a:rPr>
            </a:br>
            <a:endParaRPr lang="ru-RU" sz="20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1341438"/>
          <a:ext cx="8713788" cy="5563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388"/>
                <a:gridCol w="1728192"/>
                <a:gridCol w="2088232"/>
                <a:gridCol w="2520976"/>
              </a:tblGrid>
              <a:tr h="130714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деятельности, примерное содержание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Достижения ОУ, учителя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Проблемы в осуществлении деятельности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Пути преодоления проблем </a:t>
                      </a:r>
                      <a:endParaRPr lang="ru-RU" dirty="0"/>
                    </a:p>
                  </a:txBody>
                  <a:tcPr/>
                </a:tc>
              </a:tr>
              <a:tr h="6368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1.Здоровьесберегающая инфраструктура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30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2.Рациональная организация учебной и </a:t>
                      </a:r>
                      <a:r>
                        <a:rPr lang="ru-RU" sz="1600" dirty="0" err="1" smtClean="0"/>
                        <a:t>внеучебной</a:t>
                      </a:r>
                      <a:r>
                        <a:rPr lang="ru-RU" sz="1600" dirty="0" smtClean="0"/>
                        <a:t>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6813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3.Физкультурно-оздоровительная работа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730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4.Реализация дополнительных образовательных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681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5.Просветительская и методическая работа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B0F45-43F6-45BF-891C-B9451114E1E8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276600" y="2286000"/>
            <a:ext cx="2819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Факторы риска школьной среды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228600" y="228600"/>
            <a:ext cx="272573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Интенсификация учебного процесса и учебные перегрузки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3048000" y="0"/>
            <a:ext cx="31242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Использование педагогических технологий, не прошедших гигиеническую экспертизу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6629400" y="476250"/>
            <a:ext cx="20923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Авторитарная педагогика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6172200" y="2667000"/>
            <a:ext cx="273843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Снижение возраста начала школьного обучения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2133600"/>
            <a:ext cx="30480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Несоблюдение гигиенических требований к микроклимату, </a:t>
            </a:r>
            <a:r>
              <a:rPr lang="ru-RU" sz="2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освещенности, </a:t>
            </a:r>
            <a:r>
              <a:rPr lang="ru-RU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учебной мебели, ТСО и др.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381000" y="5181600"/>
            <a:ext cx="22860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Нерациональное чередование учебы и каникул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2971800" y="5257800"/>
            <a:ext cx="34702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Плохая организация школьного питания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6616700" y="5257800"/>
            <a:ext cx="25273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Гипокинезия школьников</a:t>
            </a:r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 flipH="1" flipV="1">
            <a:off x="1600200" y="1295400"/>
            <a:ext cx="2057400" cy="1143000"/>
          </a:xfrm>
          <a:prstGeom prst="line">
            <a:avLst/>
          </a:prstGeom>
          <a:noFill/>
          <a:ln w="114300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ru-RU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 flipH="1" flipV="1">
            <a:off x="4648200" y="1828800"/>
            <a:ext cx="0" cy="533400"/>
          </a:xfrm>
          <a:prstGeom prst="line">
            <a:avLst/>
          </a:prstGeom>
          <a:noFill/>
          <a:ln w="114300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ru-RU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 flipH="1" flipV="1">
            <a:off x="2743200" y="3124200"/>
            <a:ext cx="990600" cy="0"/>
          </a:xfrm>
          <a:prstGeom prst="line">
            <a:avLst/>
          </a:prstGeom>
          <a:noFill/>
          <a:ln w="114300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ru-RU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 flipH="1">
            <a:off x="4724400" y="4343400"/>
            <a:ext cx="0" cy="685800"/>
          </a:xfrm>
          <a:prstGeom prst="line">
            <a:avLst/>
          </a:prstGeom>
          <a:noFill/>
          <a:ln w="114300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ru-RU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 flipV="1">
            <a:off x="5562600" y="2971800"/>
            <a:ext cx="685800" cy="0"/>
          </a:xfrm>
          <a:prstGeom prst="line">
            <a:avLst/>
          </a:prstGeom>
          <a:noFill/>
          <a:ln w="114300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ru-RU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 flipH="1">
            <a:off x="1524000" y="3886200"/>
            <a:ext cx="2209800" cy="1143000"/>
          </a:xfrm>
          <a:prstGeom prst="line">
            <a:avLst/>
          </a:prstGeom>
          <a:noFill/>
          <a:ln w="114300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ru-RU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 flipV="1">
            <a:off x="5715000" y="1524000"/>
            <a:ext cx="1752600" cy="838200"/>
          </a:xfrm>
          <a:prstGeom prst="line">
            <a:avLst/>
          </a:prstGeom>
          <a:noFill/>
          <a:ln w="114300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ru-RU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5791200" y="3886200"/>
            <a:ext cx="1676400" cy="1219200"/>
          </a:xfrm>
          <a:prstGeom prst="line">
            <a:avLst/>
          </a:prstGeom>
          <a:noFill/>
          <a:ln w="114300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ru-RU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7030A0"/>
                </a:solidFill>
              </a:rPr>
              <a:t>Цель реализации программы</a:t>
            </a:r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dirty="0" smtClean="0"/>
              <a:t>	</a:t>
            </a:r>
            <a:r>
              <a:rPr lang="ru-RU" b="1" dirty="0" smtClean="0"/>
              <a:t>формирование у обучающихся потребности и готовности беречь свое здоровье и заботиться о нем, соблюдать правила поведения, способствующие сохранению и укреплению здоровья.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56663" cy="576262"/>
          </a:xfrm>
        </p:spPr>
        <p:txBody>
          <a:bodyPr>
            <a:normAutofit fontScale="90000"/>
          </a:bodyPr>
          <a:lstStyle/>
          <a:p>
            <a:r>
              <a:rPr lang="ru-RU" sz="2000" b="1" smtClean="0">
                <a:solidFill>
                  <a:srgbClr val="7030A0"/>
                </a:solidFill>
              </a:rPr>
              <a:t>Ожидаемые результаты </a:t>
            </a:r>
            <a:br>
              <a:rPr lang="ru-RU" sz="2000" b="1" smtClean="0">
                <a:solidFill>
                  <a:srgbClr val="7030A0"/>
                </a:solidFill>
              </a:rPr>
            </a:br>
            <a:r>
              <a:rPr lang="ru-RU" sz="2000" b="1" smtClean="0">
                <a:solidFill>
                  <a:srgbClr val="7030A0"/>
                </a:solidFill>
              </a:rPr>
              <a:t>(личностные, регуляторные, познавательные, коммуникативные, предметные)</a:t>
            </a:r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>
          <a:xfrm>
            <a:off x="107950" y="908050"/>
            <a:ext cx="8856663" cy="58340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r>
              <a:rPr lang="ru-RU" sz="2000" smtClean="0"/>
              <a:t>		</a:t>
            </a:r>
            <a:r>
              <a:rPr lang="ru-RU" sz="1800" b="1" smtClean="0"/>
              <a:t>Программа предусматривает комплексный и непрерывный характер гигиенического обучения и воспитания. Ее реализация призвана побуждать обучающихся </a:t>
            </a:r>
            <a:r>
              <a:rPr lang="en-US" sz="1800" b="1" smtClean="0"/>
              <a:t>II</a:t>
            </a:r>
            <a:r>
              <a:rPr lang="ru-RU" sz="1800" b="1" smtClean="0"/>
              <a:t> ступени к активным и сознательным действиям в настоящем и будущем, направленным на:</a:t>
            </a:r>
          </a:p>
          <a:p>
            <a:r>
              <a:rPr lang="ru-RU" sz="2000" b="1" smtClean="0">
                <a:solidFill>
                  <a:srgbClr val="19672C"/>
                </a:solidFill>
              </a:rPr>
              <a:t>сознательное участие в охране здоровья и в создании среды, способствующей здоровью, особенно условий учебы, труда и быта;</a:t>
            </a:r>
          </a:p>
          <a:p>
            <a:r>
              <a:rPr lang="ru-RU" sz="2000" b="1" smtClean="0">
                <a:solidFill>
                  <a:srgbClr val="19672C"/>
                </a:solidFill>
              </a:rPr>
              <a:t>реализацию потребности беречь свое здоровье и заботиться о нем, соблюдение правил здоровьесберегающего и экологически ориентированного поведения, улучшение собственного физического и психического состояния;</a:t>
            </a:r>
          </a:p>
          <a:p>
            <a:r>
              <a:rPr lang="ru-RU" sz="2000" b="1" smtClean="0">
                <a:solidFill>
                  <a:srgbClr val="19672C"/>
                </a:solidFill>
              </a:rPr>
              <a:t>отказ от поведения, наносящего вред своему здоровью и здоровью окружающих;</a:t>
            </a:r>
          </a:p>
          <a:p>
            <a:r>
              <a:rPr lang="ru-RU" sz="2000" b="1" smtClean="0">
                <a:solidFill>
                  <a:srgbClr val="19672C"/>
                </a:solidFill>
              </a:rPr>
              <a:t>проявление нетерпимого отношения к употреблению психоактивных веществ, к действиям людей, наносящим ущерб окружающей среде, здоровью;</a:t>
            </a:r>
          </a:p>
          <a:p>
            <a:r>
              <a:rPr lang="ru-RU" sz="2000" b="1" smtClean="0">
                <a:solidFill>
                  <a:srgbClr val="19672C"/>
                </a:solidFill>
              </a:rPr>
              <a:t>соблюдение правил поведения на дорогах, в транспорте, в случае болезни, особенно хронической, нацеленного на выздоровление;</a:t>
            </a:r>
          </a:p>
          <a:p>
            <a:r>
              <a:rPr lang="ru-RU" sz="2000" b="1" smtClean="0">
                <a:solidFill>
                  <a:srgbClr val="19672C"/>
                </a:solidFill>
              </a:rPr>
              <a:t>оказание заботы, посильной помощи нуждающимся в них людям.</a:t>
            </a:r>
          </a:p>
          <a:p>
            <a:endParaRPr lang="ru-RU" sz="2000" b="1" smtClean="0">
              <a:solidFill>
                <a:srgbClr val="19672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800" b="1" smtClean="0">
                <a:solidFill>
                  <a:srgbClr val="800080"/>
                </a:solidFill>
              </a:rPr>
              <a:t>Задачи разных направлений:</a:t>
            </a:r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>
          <a:xfrm>
            <a:off x="0" y="908050"/>
            <a:ext cx="9036050" cy="6624638"/>
          </a:xfrm>
        </p:spPr>
        <p:txBody>
          <a:bodyPr/>
          <a:lstStyle/>
          <a:p>
            <a:r>
              <a:rPr lang="ru-RU" sz="2000" b="1" smtClean="0">
                <a:solidFill>
                  <a:srgbClr val="19672C"/>
                </a:solidFill>
              </a:rPr>
              <a:t>1-</a:t>
            </a:r>
            <a:r>
              <a:rPr lang="ru-RU" sz="2000" b="1" smtClean="0">
                <a:solidFill>
                  <a:srgbClr val="FF0000"/>
                </a:solidFill>
              </a:rPr>
              <a:t>2</a:t>
            </a:r>
            <a:r>
              <a:rPr lang="ru-RU" sz="2000" b="1" smtClean="0">
                <a:solidFill>
                  <a:srgbClr val="19672C"/>
                </a:solidFill>
              </a:rPr>
              <a:t>-</a:t>
            </a:r>
            <a:r>
              <a:rPr lang="ru-RU" sz="2000" b="1" smtClean="0">
                <a:solidFill>
                  <a:srgbClr val="0066FF"/>
                </a:solidFill>
              </a:rPr>
              <a:t>3</a:t>
            </a:r>
            <a:r>
              <a:rPr lang="ru-RU" sz="2000" b="1" smtClean="0">
                <a:solidFill>
                  <a:srgbClr val="19672C"/>
                </a:solidFill>
              </a:rPr>
              <a:t>. создать условия (здоровьесберегающую среду в классе, школе), обеспечить социальную (моральную и психологическую) поддержку здоровьесберегающего поведения детей, содействующего здоровью, подкрепляющую их мотивацию соблюдать правила здорового образа жизни;</a:t>
            </a:r>
          </a:p>
          <a:p>
            <a:r>
              <a:rPr lang="ru-RU" sz="2000" b="1" smtClean="0">
                <a:solidFill>
                  <a:srgbClr val="7030A0"/>
                </a:solidFill>
              </a:rPr>
              <a:t>4.1.</a:t>
            </a:r>
            <a:r>
              <a:rPr lang="ru-RU" sz="2000" b="1" smtClean="0">
                <a:solidFill>
                  <a:srgbClr val="19672C"/>
                </a:solidFill>
              </a:rPr>
              <a:t> </a:t>
            </a:r>
            <a:r>
              <a:rPr lang="ru-RU" sz="2000" b="1" smtClean="0">
                <a:solidFill>
                  <a:srgbClr val="7030A0"/>
                </a:solidFill>
              </a:rPr>
              <a:t>сформировать правильные представления, знания о здоровье и путях его сохранения и укрепления (компетенции); </a:t>
            </a:r>
          </a:p>
          <a:p>
            <a:r>
              <a:rPr lang="ru-RU" sz="2000" b="1" smtClean="0">
                <a:solidFill>
                  <a:srgbClr val="7030A0"/>
                </a:solidFill>
              </a:rPr>
              <a:t>4.2. сформировать позитивное личностное отношение к соблюдению правил здорового образа жизни, убежденность в необходимости и желание заботиться о своем здоровье и здоровье близких и окружающих людей, а также - умения, навыки по соблюдению правил здорового образа жизни;</a:t>
            </a:r>
          </a:p>
          <a:p>
            <a:r>
              <a:rPr lang="ru-RU" sz="2000" b="1" smtClean="0">
                <a:solidFill>
                  <a:srgbClr val="FF33CC"/>
                </a:solidFill>
              </a:rPr>
              <a:t>5.1. разработать планы проведения методических, родительских собраний по теме формирования здорового и безопасного образа жизни;</a:t>
            </a:r>
          </a:p>
          <a:p>
            <a:r>
              <a:rPr lang="ru-RU" sz="2000" b="1" smtClean="0">
                <a:solidFill>
                  <a:srgbClr val="FF33CC"/>
                </a:solidFill>
              </a:rPr>
              <a:t>5.2. осуществить поиск новых направлений и форм взаимодействия с родителями;</a:t>
            </a:r>
          </a:p>
          <a:p>
            <a:r>
              <a:rPr lang="ru-RU" sz="2000" b="1" smtClean="0">
                <a:solidFill>
                  <a:srgbClr val="990000"/>
                </a:solidFill>
              </a:rPr>
              <a:t>6. анализировать эффективность здоровьесберегающей деятельности на основе ежегодного мониторинга состояния здоровьесб. среды и здоровья.</a:t>
            </a:r>
          </a:p>
          <a:p>
            <a:endParaRPr lang="ru-RU" sz="2400" b="1" smtClean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1800" b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Задачи формирования культуры здорового и безопасного образа жизни обучающихся (ФГОС НОО)</a:t>
            </a:r>
            <a:r>
              <a:rPr lang="ru-RU" sz="180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800" b="1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19672C"/>
                </a:solidFill>
                <a:latin typeface="Arial" pitchFamily="34" charset="0"/>
                <a:cs typeface="Arial" pitchFamily="34" charset="0"/>
              </a:rPr>
              <a:t>   сформировать представление о позитивных факторах, влияющих на здоровье;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19672C"/>
                </a:solidFill>
                <a:latin typeface="Arial" pitchFamily="34" charset="0"/>
                <a:cs typeface="Arial" pitchFamily="34" charset="0"/>
              </a:rPr>
              <a:t>   научить осознанно выбирать поступки, поведение, позволяющие сохранять и укреплять здоровье;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19672C"/>
                </a:solidFill>
                <a:latin typeface="Arial" pitchFamily="34" charset="0"/>
                <a:cs typeface="Arial" pitchFamily="34" charset="0"/>
              </a:rPr>
              <a:t>   научить выполнять правила личной гигиены и развить готовность самостоятельно заботиться о своём здоровье;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19672C"/>
                </a:solidFill>
                <a:latin typeface="Arial" pitchFamily="34" charset="0"/>
                <a:cs typeface="Arial" pitchFamily="34" charset="0"/>
              </a:rPr>
              <a:t>   сформировать представление о правильном (здоровом) питании, его режиме, структуре, полезных продуктах;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19672C"/>
                </a:solidFill>
                <a:latin typeface="Arial" pitchFamily="34" charset="0"/>
                <a:cs typeface="Arial" pitchFamily="34" charset="0"/>
              </a:rPr>
              <a:t>   сформировать представление о рациональной организации режима дня, учёбы и отдыха, двигательной активности, научить ребёнка составлять, анализировать и контролировать свой режим дня; </a:t>
            </a:r>
          </a:p>
          <a:p>
            <a:r>
              <a:rPr lang="ru-RU" sz="2000" b="1" smtClean="0">
                <a:solidFill>
                  <a:srgbClr val="19672C"/>
                </a:solidFill>
                <a:latin typeface="Arial" pitchFamily="34" charset="0"/>
                <a:cs typeface="Arial" pitchFamily="34" charset="0"/>
              </a:rPr>
              <a:t>   сформировать навыки позитивного коммуникативного общения; </a:t>
            </a:r>
          </a:p>
          <a:p>
            <a:r>
              <a:rPr lang="ru-RU" sz="2000" b="1" smtClean="0">
                <a:solidFill>
                  <a:srgbClr val="19672C"/>
                </a:solidFill>
                <a:latin typeface="Arial" pitchFamily="34" charset="0"/>
                <a:cs typeface="Arial" pitchFamily="34" charset="0"/>
              </a:rPr>
              <a:t>   сформировать представление об основных правилах здорового образа жизни; </a:t>
            </a:r>
          </a:p>
          <a:p>
            <a:r>
              <a:rPr lang="ru-RU" sz="2000" b="1" smtClean="0">
                <a:solidFill>
                  <a:srgbClr val="19672C"/>
                </a:solidFill>
                <a:latin typeface="Arial" pitchFamily="34" charset="0"/>
                <a:cs typeface="Arial" pitchFamily="34" charset="0"/>
              </a:rPr>
              <a:t>   сформировать потребность ребёнка безбоязненно обращаться за помощью к взрослым, к врачу.</a:t>
            </a:r>
          </a:p>
          <a:p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865187"/>
          </a:xfrm>
        </p:spPr>
        <p:txBody>
          <a:bodyPr>
            <a:normAutofit fontScale="90000"/>
          </a:bodyPr>
          <a:lstStyle/>
          <a:p>
            <a:r>
              <a:rPr lang="ru-RU" sz="1800" b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Задачи формирования культуры здорового и безопасного образа жизни обучающихся, в т.ч.  личностных и метапредметных  УУД </a:t>
            </a:r>
            <a:br>
              <a:rPr lang="ru-RU" sz="1800" b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 сфере ведения ЗОЖ (ФГОС ООО)</a:t>
            </a:r>
            <a:r>
              <a:rPr lang="ru-RU" sz="180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19672C"/>
                </a:solidFill>
              </a:rPr>
              <a:t>   </a:t>
            </a:r>
            <a:r>
              <a:rPr lang="ru-RU" sz="2000" b="1" smtClean="0">
                <a:solidFill>
                  <a:srgbClr val="19672C"/>
                </a:solidFill>
              </a:rPr>
              <a:t>расширить представление о позитивных и негативных факторах, влияющих на здоровье;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19672C"/>
                </a:solidFill>
              </a:rPr>
              <a:t>   сформировать позитивное отношение к здоровому образу жизни, позволяющему сохранять и укреплять здоровье, мотивацию к поиску информации, умений ее анализировать;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19672C"/>
                </a:solidFill>
              </a:rPr>
              <a:t>   добиваться устойчивого соблюдения правил личной гигиены как основы профилактики инфекционных, в т.ч. социально значимых заболеваний;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19672C"/>
                </a:solidFill>
              </a:rPr>
              <a:t>   развивать и закреплять правильные пищевые привычки и пищевое поведение, придерживаться принципов здорового питания, уметь делать осознанный выбор полезных продуктов и блюд и уметь их готовить;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19672C"/>
                </a:solidFill>
              </a:rPr>
              <a:t>   сформировать мотивацию и готовность рационально организовывать, соблюдать и контролировать свой режим дня, учёбы и отдыха, двигательной активности; </a:t>
            </a:r>
          </a:p>
          <a:p>
            <a:r>
              <a:rPr lang="ru-RU" sz="2000" b="1" smtClean="0">
                <a:solidFill>
                  <a:srgbClr val="19672C"/>
                </a:solidFill>
              </a:rPr>
              <a:t>    продолжать развитие навыков позитивного общения с другими людьми; </a:t>
            </a:r>
          </a:p>
          <a:p>
            <a:r>
              <a:rPr lang="ru-RU" sz="2000" b="1" smtClean="0">
                <a:solidFill>
                  <a:srgbClr val="19672C"/>
                </a:solidFill>
              </a:rPr>
              <a:t>   сформировать умения по соблюдению различных правил ЗОЖ, например, по закаливанию, саморегуляции эмоционального состояния; </a:t>
            </a:r>
          </a:p>
          <a:p>
            <a:r>
              <a:rPr lang="ru-RU" sz="2000" b="1" smtClean="0">
                <a:solidFill>
                  <a:srgbClr val="19672C"/>
                </a:solidFill>
              </a:rPr>
              <a:t>   сформировать умения подростка обращаться к врачу по любым вопросам состояния здоровья, в том числе связанным с особенностями роста и развития.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2400" b="1" smtClean="0">
                <a:solidFill>
                  <a:srgbClr val="800080"/>
                </a:solidFill>
                <a:latin typeface="HiddenHorzOCR"/>
              </a:rPr>
              <a:t>Портрет выпускника основной и старшей школы</a:t>
            </a:r>
            <a:endParaRPr lang="ru-RU" sz="2400" b="1" smtClean="0">
              <a:solidFill>
                <a:srgbClr val="800080"/>
              </a:solidFill>
            </a:endParaRPr>
          </a:p>
        </p:txBody>
      </p:sp>
      <p:sp>
        <p:nvSpPr>
          <p:cNvPr id="70659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r>
              <a:rPr lang="ru-RU" smtClean="0"/>
              <a:t>	</a:t>
            </a:r>
            <a:r>
              <a:rPr lang="ru-RU" smtClean="0">
                <a:solidFill>
                  <a:srgbClr val="800080"/>
                </a:solidFill>
              </a:rPr>
              <a:t>…</a:t>
            </a:r>
            <a:r>
              <a:rPr lang="ru-RU" smtClean="0"/>
              <a:t> </a:t>
            </a:r>
          </a:p>
          <a:p>
            <a:r>
              <a:rPr lang="ru-RU" smtClean="0">
                <a:solidFill>
                  <a:srgbClr val="800080"/>
                </a:solidFill>
              </a:rPr>
              <a:t>осознающий и принимающий ценности человеческой жизни, семьи, гражданского общества, многонационального российского народа, человечества;</a:t>
            </a:r>
          </a:p>
          <a:p>
            <a:r>
              <a:rPr lang="ru-RU" smtClean="0">
                <a:solidFill>
                  <a:srgbClr val="800080"/>
                </a:solidFill>
              </a:rPr>
              <a:t>…</a:t>
            </a:r>
          </a:p>
          <a:p>
            <a:r>
              <a:rPr lang="ru-RU" smtClean="0">
                <a:solidFill>
                  <a:srgbClr val="800080"/>
                </a:solidFill>
              </a:rPr>
              <a:t> осознанно выполняющий правила здорового и экологически целесообразного образа жизни, безопасного для человека и окружающей его среды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2400" smtClean="0">
                <a:solidFill>
                  <a:srgbClr val="800080"/>
                </a:solidFill>
              </a:rPr>
              <a:t>ТРЕБОВАНИЯ К РЕЗУЛЬТАТАМ ОСВОЕНИЯ</a:t>
            </a:r>
            <a:br>
              <a:rPr lang="ru-RU" sz="2400" smtClean="0">
                <a:solidFill>
                  <a:srgbClr val="800080"/>
                </a:solidFill>
              </a:rPr>
            </a:br>
            <a:r>
              <a:rPr lang="ru-RU" sz="2400" smtClean="0">
                <a:solidFill>
                  <a:srgbClr val="800080"/>
                </a:solidFill>
              </a:rPr>
              <a:t>ОСНОВНОЙ ОБРАЗОВАТЕЛЬНОЙ ПРОГРАММЫ ООО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sz="2000" b="1" dirty="0" smtClean="0">
                <a:solidFill>
                  <a:srgbClr val="800080"/>
                </a:solidFill>
              </a:rPr>
              <a:t>Личностные результаты должны отражать:</a:t>
            </a:r>
          </a:p>
          <a:p>
            <a:pPr>
              <a:buFont typeface="Arial" charset="0"/>
              <a:buNone/>
              <a:defRPr/>
            </a:pPr>
            <a:r>
              <a:rPr lang="ru-RU" sz="2000" dirty="0" smtClean="0"/>
              <a:t>…</a:t>
            </a:r>
          </a:p>
          <a:p>
            <a:pPr>
              <a:buFont typeface="Arial" charset="0"/>
              <a:buNone/>
              <a:defRPr/>
            </a:pPr>
            <a:r>
              <a:rPr lang="ru-RU" sz="2000" dirty="0" smtClean="0"/>
              <a:t>8) формирование ценности здорового и безопасного образа жизни;</a:t>
            </a:r>
          </a:p>
          <a:p>
            <a:pPr>
              <a:buFont typeface="Arial" charset="0"/>
              <a:buNone/>
              <a:defRPr/>
            </a:pPr>
            <a:r>
              <a:rPr lang="ru-RU" sz="2000" dirty="0" smtClean="0"/>
              <a:t>усвоение правил индивидуального и коллективного  безопасного </a:t>
            </a:r>
          </a:p>
          <a:p>
            <a:pPr>
              <a:buFont typeface="Arial" charset="0"/>
              <a:buNone/>
              <a:defRPr/>
            </a:pPr>
            <a:r>
              <a:rPr lang="ru-RU" sz="2000" dirty="0" smtClean="0"/>
              <a:t>поведения в чрезвычайных ситуациях, угрожающих жизни и здоровью </a:t>
            </a:r>
          </a:p>
          <a:p>
            <a:pPr>
              <a:buFont typeface="Arial" charset="0"/>
              <a:buNone/>
              <a:defRPr/>
            </a:pPr>
            <a:r>
              <a:rPr lang="ru-RU" sz="2000" dirty="0" smtClean="0"/>
              <a:t>людей, правил поведения на транспорте и на дорогах;</a:t>
            </a:r>
          </a:p>
          <a:p>
            <a:pPr>
              <a:buFont typeface="Arial" charset="0"/>
              <a:buNone/>
              <a:defRPr/>
            </a:pPr>
            <a:endParaRPr lang="ru-RU" sz="2000" dirty="0" smtClean="0"/>
          </a:p>
          <a:p>
            <a:pPr>
              <a:buFont typeface="Arial" charset="0"/>
              <a:buNone/>
              <a:defRPr/>
            </a:pPr>
            <a:r>
              <a:rPr lang="ru-RU" sz="2000" dirty="0" smtClean="0"/>
              <a:t>9) формирование основ экологической культуры соответствующей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ru-RU" sz="2000" dirty="0" smtClean="0"/>
              <a:t>современному уровню экологического мышления, развитие опыта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ru-RU" sz="2000" dirty="0" smtClean="0"/>
              <a:t>экологически ориентированной рефлексивно-оценочной и практической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ru-RU" sz="2000" dirty="0" smtClean="0"/>
              <a:t>деятельности в жизненных ситуациях;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ru-RU" sz="2000" dirty="0" smtClean="0"/>
              <a:t>…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2400" smtClean="0">
                <a:solidFill>
                  <a:srgbClr val="800080"/>
                </a:solidFill>
              </a:rPr>
              <a:t>ТРЕБОВАНИЯ К РЕЗУЛЬТАТАМ ОСВОЕНИЯ</a:t>
            </a:r>
            <a:br>
              <a:rPr lang="ru-RU" sz="2400" smtClean="0">
                <a:solidFill>
                  <a:srgbClr val="800080"/>
                </a:solidFill>
              </a:rPr>
            </a:br>
            <a:r>
              <a:rPr lang="ru-RU" sz="2400" smtClean="0">
                <a:solidFill>
                  <a:srgbClr val="800080"/>
                </a:solidFill>
              </a:rPr>
              <a:t>ОСНОВНОЙ ОБРАЗОВАТЕЛЬНОЙ ПРОГРАММЫ ООО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sz="2000" b="1" dirty="0" err="1" smtClean="0">
                <a:solidFill>
                  <a:srgbClr val="800080"/>
                </a:solidFill>
              </a:rPr>
              <a:t>Метапредметные</a:t>
            </a:r>
            <a:r>
              <a:rPr lang="ru-RU" sz="2000" b="1" dirty="0" smtClean="0">
                <a:solidFill>
                  <a:srgbClr val="800080"/>
                </a:solidFill>
              </a:rPr>
              <a:t> результаты </a:t>
            </a:r>
          </a:p>
          <a:p>
            <a:pPr>
              <a:buFont typeface="Arial" charset="0"/>
              <a:buNone/>
              <a:defRPr/>
            </a:pPr>
            <a:r>
              <a:rPr lang="ru-RU" sz="2000" b="1" i="1" dirty="0" smtClean="0">
                <a:solidFill>
                  <a:srgbClr val="800080"/>
                </a:solidFill>
              </a:rPr>
              <a:t>( познавательные, регулятивные, коммуникативные)</a:t>
            </a:r>
          </a:p>
          <a:p>
            <a:pPr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800080"/>
                </a:solidFill>
              </a:rPr>
              <a:t>должны отражать:</a:t>
            </a:r>
            <a:endParaRPr lang="ru-RU" sz="2000" b="1" i="1" dirty="0" smtClean="0">
              <a:solidFill>
                <a:srgbClr val="800080"/>
              </a:solidFill>
            </a:endParaRPr>
          </a:p>
          <a:p>
            <a:pPr marL="457200" indent="-457200">
              <a:buFont typeface="Arial" charset="0"/>
              <a:buNone/>
              <a:defRPr/>
            </a:pPr>
            <a:r>
              <a:rPr lang="ru-RU" sz="2000" dirty="0" smtClean="0"/>
              <a:t>- умение самостоятельно определять цели своего обучения, задачи…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ru-RU" sz="2000" dirty="0" smtClean="0"/>
              <a:t>- умение самостоятельно планировать пути достижения целей…</a:t>
            </a:r>
          </a:p>
          <a:p>
            <a:pPr>
              <a:buFont typeface="Arial" charset="0"/>
              <a:buNone/>
              <a:defRPr/>
            </a:pPr>
            <a:r>
              <a:rPr lang="ru-RU" sz="2000" dirty="0" smtClean="0"/>
              <a:t>-умение соотносить свои действия с планируемыми результатами,</a:t>
            </a:r>
          </a:p>
          <a:p>
            <a:pPr>
              <a:buFont typeface="Arial" charset="0"/>
              <a:buNone/>
              <a:defRPr/>
            </a:pPr>
            <a:r>
              <a:rPr lang="ru-RU" sz="2000" dirty="0" smtClean="0"/>
              <a:t>осуществлять контроль своей деятельности…</a:t>
            </a:r>
          </a:p>
          <a:p>
            <a:pPr>
              <a:buFontTx/>
              <a:buChar char="-"/>
              <a:defRPr/>
            </a:pPr>
            <a:r>
              <a:rPr lang="ru-RU" sz="2000" dirty="0" smtClean="0"/>
              <a:t>владение основами самоконтроля, самооценки, принятия решений…</a:t>
            </a:r>
          </a:p>
          <a:p>
            <a:pPr>
              <a:buFont typeface="Arial" charset="0"/>
              <a:buNone/>
              <a:defRPr/>
            </a:pPr>
            <a:r>
              <a:rPr lang="ru-RU" sz="2000" dirty="0" smtClean="0"/>
              <a:t>- умение определять понятия, создавать обобщения, устанавливать</a:t>
            </a:r>
          </a:p>
          <a:p>
            <a:pPr>
              <a:buFont typeface="Arial" charset="0"/>
              <a:buNone/>
              <a:defRPr/>
            </a:pPr>
            <a:r>
              <a:rPr lang="ru-RU" sz="2000" dirty="0" smtClean="0"/>
              <a:t>аналогии, классифицировать…</a:t>
            </a:r>
          </a:p>
          <a:p>
            <a:pPr>
              <a:buFont typeface="Arial" charset="0"/>
              <a:buNone/>
              <a:defRPr/>
            </a:pPr>
            <a:r>
              <a:rPr lang="ru-RU" sz="2000" dirty="0" smtClean="0"/>
              <a:t>- умение организовывать учебное сотрудничество и совместную</a:t>
            </a:r>
          </a:p>
          <a:p>
            <a:pPr>
              <a:buFont typeface="Arial" charset="0"/>
              <a:buNone/>
              <a:defRPr/>
            </a:pPr>
            <a:r>
              <a:rPr lang="ru-RU" sz="2000" dirty="0" smtClean="0"/>
              <a:t>деятельность с учителем и сверстниками…</a:t>
            </a:r>
          </a:p>
          <a:p>
            <a:pPr>
              <a:buFont typeface="Arial" charset="0"/>
              <a:buNone/>
              <a:defRPr/>
            </a:pPr>
            <a:r>
              <a:rPr lang="ru-RU" sz="2000" b="1" dirty="0" smtClean="0"/>
              <a:t>…</a:t>
            </a:r>
          </a:p>
          <a:p>
            <a:pPr>
              <a:buFont typeface="Arial" charset="0"/>
              <a:buNone/>
              <a:defRPr/>
            </a:pPr>
            <a:r>
              <a:rPr lang="ru-RU" sz="2000" dirty="0" smtClean="0"/>
              <a:t>- формирование и развитие экологического мышления…</a:t>
            </a:r>
            <a:endParaRPr lang="ru-RU" sz="20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800080"/>
                </a:solidFill>
              </a:rPr>
              <a:t>ТРЕБОВАНИЯ К РЕЗУЛЬТАТАМ ОСВОЕНИЯ</a:t>
            </a:r>
            <a:br>
              <a:rPr lang="ru-RU" sz="2800" dirty="0">
                <a:solidFill>
                  <a:srgbClr val="800080"/>
                </a:solidFill>
              </a:rPr>
            </a:br>
            <a:r>
              <a:rPr lang="ru-RU" sz="2800" dirty="0">
                <a:solidFill>
                  <a:srgbClr val="800080"/>
                </a:solidFill>
              </a:rPr>
              <a:t>ОСНОВНОЙ ОБРАЗОВАТЕЛЬНОЙ ПРОГРАММЫ ООО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800080"/>
                </a:solidFill>
              </a:rPr>
              <a:t>Предметные результаты</a:t>
            </a:r>
          </a:p>
          <a:p>
            <a:pPr>
              <a:buNone/>
            </a:pPr>
            <a:r>
              <a:rPr lang="ru-RU" sz="2000" dirty="0"/>
              <a:t>	Освоенные умения специфические для данной предметной области, виды деятельности по получению нового знания в рамках учебного предмета, его преобразованию и применению в учебных, учебно-проектных и социально-проектных ситуациях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Биология:</a:t>
            </a:r>
            <a:endParaRPr lang="ru-RU" sz="2000" b="1" dirty="0">
              <a:solidFill>
                <a:srgbClr val="800080"/>
              </a:solidFill>
            </a:endParaRPr>
          </a:p>
          <a:p>
            <a:pPr>
              <a:buNone/>
            </a:pPr>
            <a:r>
              <a:rPr lang="ru-RU" sz="2000" dirty="0" smtClean="0"/>
              <a:t>Выбирать целевые и смысловые установки в своих действиях и поступках к здоровью своему и окружающих, освоение приемов оказания первой помощи, рациональной организации труда и отдыха.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6916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800080"/>
                </a:solidFill>
              </a:rPr>
              <a:t>ТРЕБОВАНИЯ К РЕЗУЛЬТАТАМ ОСВОЕНИЯ</a:t>
            </a:r>
            <a:br>
              <a:rPr lang="ru-RU" sz="2400" dirty="0">
                <a:solidFill>
                  <a:srgbClr val="800080"/>
                </a:solidFill>
              </a:rPr>
            </a:br>
            <a:r>
              <a:rPr lang="ru-RU" sz="2400" dirty="0">
                <a:solidFill>
                  <a:srgbClr val="800080"/>
                </a:solidFill>
              </a:rPr>
              <a:t>ОСНОВНОЙ ОБРАЗОВАТЕЛЬНОЙ ПРОГРАММЫ ООО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800080"/>
                </a:solidFill>
              </a:rPr>
              <a:t>Химия:</a:t>
            </a:r>
          </a:p>
          <a:p>
            <a:r>
              <a:rPr lang="ru-RU" dirty="0" smtClean="0"/>
              <a:t>Анализировать  и объективно оценивать жизненные ситуации, связанные  с химией. Приобретение навыков безопасного общения с веществами, используемыми в повседневной жизни, умение анализировать и планировать экологически безопасное поведение в целях сохранения здоровья.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13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88640"/>
            <a:ext cx="887285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2400" dirty="0" smtClean="0">
                <a:solidFill>
                  <a:srgbClr val="800080"/>
                </a:solidFill>
              </a:rPr>
              <a:t>ТРЕБОВАНИЯ К РЕЗУЛЬТАТАМ ОСВОЕНИЯ</a:t>
            </a:r>
            <a:br>
              <a:rPr lang="ru-RU" sz="2400" dirty="0" smtClean="0">
                <a:solidFill>
                  <a:srgbClr val="800080"/>
                </a:solidFill>
              </a:rPr>
            </a:br>
            <a:r>
              <a:rPr lang="ru-RU" sz="2400" dirty="0" smtClean="0">
                <a:solidFill>
                  <a:srgbClr val="800080"/>
                </a:solidFill>
              </a:rPr>
              <a:t>ОСНОВНОЙ ОБРАЗОВАТЕЛЬНОЙ ПРОГРАММЫ ООО</a:t>
            </a:r>
            <a:endParaRPr lang="ru-RU" sz="2400" dirty="0" smtClean="0"/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55435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400" dirty="0" smtClean="0">
                <a:solidFill>
                  <a:srgbClr val="800080"/>
                </a:solidFill>
              </a:rPr>
              <a:t>Физическая </a:t>
            </a:r>
            <a:r>
              <a:rPr lang="ru-RU" sz="2400" dirty="0" smtClean="0">
                <a:solidFill>
                  <a:srgbClr val="800080"/>
                </a:solidFill>
              </a:rPr>
              <a:t>культура:</a:t>
            </a:r>
          </a:p>
          <a:p>
            <a:pPr>
              <a:buFont typeface="Arial" pitchFamily="34" charset="0"/>
              <a:buNone/>
            </a:pPr>
            <a:r>
              <a:rPr lang="ru-RU" sz="2000" dirty="0" smtClean="0"/>
              <a:t>- приобретение опыта организации самостоятельных систематических</a:t>
            </a:r>
          </a:p>
          <a:p>
            <a:pPr>
              <a:buFont typeface="Arial" pitchFamily="34" charset="0"/>
              <a:buNone/>
            </a:pPr>
            <a:r>
              <a:rPr lang="ru-RU" sz="2000" dirty="0" smtClean="0"/>
              <a:t>занятий физической культурой…</a:t>
            </a:r>
          </a:p>
          <a:p>
            <a:pPr>
              <a:buFont typeface="Arial" pitchFamily="34" charset="0"/>
              <a:buNone/>
            </a:pPr>
            <a:r>
              <a:rPr lang="ru-RU" sz="2000" dirty="0" smtClean="0"/>
              <a:t>- …формирование умения вести наблюдение за динамикой развития своих основных физических качеств…</a:t>
            </a:r>
          </a:p>
          <a:p>
            <a:pPr>
              <a:buFont typeface="Arial" pitchFamily="34" charset="0"/>
              <a:buNone/>
            </a:pPr>
            <a:r>
              <a:rPr lang="ru-RU" sz="2000" dirty="0" smtClean="0"/>
              <a:t>- формирование умений выполнять комплексы общеразвивающих,</a:t>
            </a:r>
          </a:p>
          <a:p>
            <a:pPr>
              <a:buFont typeface="Arial" pitchFamily="34" charset="0"/>
              <a:buNone/>
            </a:pPr>
            <a:r>
              <a:rPr lang="ru-RU" sz="2000" dirty="0" smtClean="0"/>
              <a:t>оздоровительных и корригирующих упражнений, учитывающих</a:t>
            </a:r>
          </a:p>
          <a:p>
            <a:pPr>
              <a:buFont typeface="Arial" pitchFamily="34" charset="0"/>
              <a:buNone/>
            </a:pPr>
            <a:r>
              <a:rPr lang="ru-RU" sz="2000" dirty="0" smtClean="0"/>
              <a:t>индивидуальные способности и особенности, состояние здоровья  и режим</a:t>
            </a:r>
          </a:p>
          <a:p>
            <a:pPr>
              <a:buFont typeface="Arial" pitchFamily="34" charset="0"/>
              <a:buNone/>
            </a:pPr>
            <a:r>
              <a:rPr lang="ru-RU" sz="2000" dirty="0" smtClean="0"/>
              <a:t> учебной деятельности; овладение основами технических действий, приёмами</a:t>
            </a:r>
          </a:p>
          <a:p>
            <a:pPr>
              <a:buFont typeface="Arial" pitchFamily="34" charset="0"/>
              <a:buNone/>
            </a:pPr>
            <a:r>
              <a:rPr lang="ru-RU" sz="2000" dirty="0" smtClean="0"/>
              <a:t> и физическими упражнениями из базовых видов спорта…</a:t>
            </a:r>
            <a:endParaRPr lang="ru-RU" sz="2000" b="1" dirty="0" smtClean="0">
              <a:solidFill>
                <a:srgbClr val="800080"/>
              </a:solidFill>
            </a:endParaRPr>
          </a:p>
          <a:p>
            <a:pPr>
              <a:buFont typeface="Arial" pitchFamily="34" charset="0"/>
              <a:buNone/>
            </a:pPr>
            <a:endParaRPr lang="ru-RU" sz="2000" b="1" dirty="0" smtClean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sz="2400" smtClean="0">
                <a:solidFill>
                  <a:srgbClr val="800080"/>
                </a:solidFill>
              </a:rPr>
              <a:t>ТРЕБОВАНИЯ К РЕЗУЛЬТАТАМ ОСВОЕНИЯ</a:t>
            </a:r>
            <a:br>
              <a:rPr lang="ru-RU" sz="2400" smtClean="0">
                <a:solidFill>
                  <a:srgbClr val="800080"/>
                </a:solidFill>
              </a:rPr>
            </a:br>
            <a:r>
              <a:rPr lang="ru-RU" sz="2400" smtClean="0">
                <a:solidFill>
                  <a:srgbClr val="800080"/>
                </a:solidFill>
              </a:rPr>
              <a:t>ОСНОВНОЙ ОБРАЗОВАТЕЛЬНОЙ ПРОГРАММЫ ООО</a:t>
            </a:r>
            <a:endParaRPr lang="ru-RU" sz="2400" smtClean="0"/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400" b="1" smtClean="0">
                <a:solidFill>
                  <a:srgbClr val="800080"/>
                </a:solidFill>
              </a:rPr>
              <a:t>Предметные результаты</a:t>
            </a:r>
          </a:p>
          <a:p>
            <a:pPr>
              <a:buFont typeface="Arial" pitchFamily="34" charset="0"/>
              <a:buNone/>
            </a:pPr>
            <a:r>
              <a:rPr lang="ru-RU" sz="2400" smtClean="0">
                <a:solidFill>
                  <a:srgbClr val="800080"/>
                </a:solidFill>
              </a:rPr>
              <a:t>Основы безопасности жизнедеятельности:</a:t>
            </a:r>
          </a:p>
          <a:p>
            <a:pPr>
              <a:buFontTx/>
              <a:buChar char="-"/>
            </a:pPr>
            <a:r>
              <a:rPr lang="ru-RU" sz="2400" smtClean="0"/>
              <a:t>формирование убеждения в необходимости безопасного и здорового образа жизни;</a:t>
            </a:r>
          </a:p>
          <a:p>
            <a:pPr>
              <a:buFontTx/>
              <a:buChar char="-"/>
            </a:pPr>
            <a:r>
              <a:rPr lang="ru-RU" sz="2400" smtClean="0"/>
              <a:t>понимание личной и общественной значимости современной культуры безопасности жизнедеятельности;</a:t>
            </a:r>
          </a:p>
          <a:p>
            <a:pPr>
              <a:buFontTx/>
              <a:buChar char="-"/>
            </a:pPr>
            <a:r>
              <a:rPr lang="ru-RU" sz="2400" smtClean="0"/>
              <a:t>формирование установки на здоровый образ жизни, исключающий употребление алкоголя, наркотиков, курение и нанесение иного вреда здоровью;</a:t>
            </a:r>
          </a:p>
          <a:p>
            <a:pPr>
              <a:buFont typeface="Arial" pitchFamily="34" charset="0"/>
              <a:buNone/>
            </a:pPr>
            <a:r>
              <a:rPr lang="ru-RU" sz="2400" smtClean="0"/>
              <a:t>- понимание необходимости сохранения природы и окружающей среды для полноценной жизни человека…</a:t>
            </a:r>
            <a:endParaRPr lang="ru-RU" sz="2400" smtClean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578850" cy="936625"/>
          </a:xfrm>
        </p:spPr>
        <p:txBody>
          <a:bodyPr>
            <a:normAutofit fontScale="90000"/>
          </a:bodyPr>
          <a:lstStyle/>
          <a:p>
            <a:r>
              <a:rPr lang="ru-RU" sz="2000" b="1" smtClean="0"/>
              <a:t>Критерии сформированности у школьников</a:t>
            </a:r>
            <a:br>
              <a:rPr lang="ru-RU" sz="2000" b="1" smtClean="0"/>
            </a:br>
            <a:r>
              <a:rPr lang="ru-RU" sz="2000" b="1" smtClean="0"/>
              <a:t>установок на здоровый образ жизни и готовности следовать ему </a:t>
            </a:r>
            <a:br>
              <a:rPr lang="ru-RU" sz="2000" b="1" smtClean="0"/>
            </a:br>
            <a:r>
              <a:rPr lang="ru-RU" sz="2000" smtClean="0"/>
              <a:t>(по результатам выполнения типовых заданий). Пример:</a:t>
            </a:r>
            <a:br>
              <a:rPr lang="ru-RU" sz="2000" smtClean="0"/>
            </a:br>
            <a:endParaRPr lang="ru-RU" sz="1800" smtClean="0"/>
          </a:p>
        </p:txBody>
      </p:sp>
      <p:graphicFrame>
        <p:nvGraphicFramePr>
          <p:cNvPr id="81959" name="Group 39"/>
          <p:cNvGraphicFramePr>
            <a:graphicFrameLocks noGrp="1"/>
          </p:cNvGraphicFramePr>
          <p:nvPr>
            <p:ph idx="1"/>
          </p:nvPr>
        </p:nvGraphicFramePr>
        <p:xfrm>
          <a:off x="179388" y="1341438"/>
          <a:ext cx="8713787" cy="4972686"/>
        </p:xfrm>
        <a:graphic>
          <a:graphicData uri="http://schemas.openxmlformats.org/drawingml/2006/table">
            <a:tbl>
              <a:tblPr/>
              <a:tblGrid>
                <a:gridCol w="2376487"/>
                <a:gridCol w="1728788"/>
                <a:gridCol w="2087562"/>
                <a:gridCol w="252095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Уровни оценивания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средний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низкий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Умение составить для себя режим суток, учитывая особенности своего организма и деятельности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 Готовность следовать рациональному режиму суток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 Умение давать  самооценку своему режиму суток и делать его корректировку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7242175" cy="576262"/>
          </a:xfrm>
        </p:spPr>
        <p:txBody>
          <a:bodyPr/>
          <a:lstStyle/>
          <a:p>
            <a:r>
              <a:rPr lang="ru-RU" sz="240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Внеурочная деятельность в основной школе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981075"/>
          <a:ext cx="8786872" cy="6150653"/>
        </p:xfrm>
        <a:graphic>
          <a:graphicData uri="http://schemas.openxmlformats.org/drawingml/2006/table">
            <a:tbl>
              <a:tblPr/>
              <a:tblGrid>
                <a:gridCol w="2714643"/>
                <a:gridCol w="3429024"/>
                <a:gridCol w="2643205"/>
              </a:tblGrid>
              <a:tr h="511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ОСНОВНЫЕ НАПРАВЛЕНИЯ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ВИДЫ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Формы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727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Духовно-нравственное,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Физкультурно-спортивное и оздоровительное,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Социальное,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Общеинтеллектуальное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Общекультурное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Игровая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Познавательная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Проблемно-ценностное общение;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Досугово-развлекательная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деятельность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досуговое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общение)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Художественное творчество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Социальное творчество (социально преобразующая добровольческая деятельность)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Техническое творчество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Трудовая (производственная) 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Спортивно-оздоровительная 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Туристско-краеведческая 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кружки, художественные студии,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спортивные клубы и секции,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юношеские организации,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краеведческая работа,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научно-практические конференции,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школьные научные общества,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олимпиады,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поисковые и научные исследования,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общественно полезные  практики,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военно-патриотические объединения и т. 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77827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5857875"/>
          </a:xfrm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Внеурочные занятия не должны быть продолжением или углублением традиционного содержания школьного образования, и тогда они будут способствовать нормализации учебной нагрузки.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0"/>
            <a:ext cx="8001000" cy="836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accent2"/>
                </a:solidFill>
              </a:rPr>
              <a:t/>
            </a:r>
            <a:br>
              <a:rPr lang="ru-RU" sz="2600" dirty="0" smtClean="0">
                <a:solidFill>
                  <a:schemeClr val="accent2"/>
                </a:solidFill>
              </a:rPr>
            </a:br>
            <a:r>
              <a:rPr lang="ru-RU" sz="2600" b="1" dirty="0" smtClean="0">
                <a:solidFill>
                  <a:schemeClr val="accent2"/>
                </a:solidFill>
              </a:rPr>
              <a:t>Нормативная база, обеспечивающая </a:t>
            </a:r>
            <a:r>
              <a:rPr lang="ru-RU" sz="2600" b="1" dirty="0" err="1" smtClean="0">
                <a:solidFill>
                  <a:schemeClr val="accent2"/>
                </a:solidFill>
              </a:rPr>
              <a:t>санэпидблагополучие</a:t>
            </a:r>
            <a:r>
              <a:rPr lang="ru-RU" sz="2600" b="1" dirty="0" smtClean="0">
                <a:solidFill>
                  <a:schemeClr val="accent2"/>
                </a:solidFill>
              </a:rPr>
              <a:t>  учащихся в общеобразовательных учреждениях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8324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СанПиН 2.4.2.2821-10 «Санитарно-эпидемиологические требования к условиям и организации обучения в общеобразовательных учреждениях. Санитарно-эпидемиологические правила и нормативы».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СанПиН 2.4.5.2409-08 «Санитарно-эпидемиологические требования к организации питания обучающихся в общеобразовательных  учреждениях, учреждениях начального и среднего профессионального образования».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СанПиН 2.2.2.2.4.1340-03 «Гигиенические требования к персональным  электронно-вычислительным машинам и организации работы.  Санитарно-эпидемиологические правила и нормативы».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СанПиН 2.4.4.1251-03 «Детские внешкольные учреждения (учреждения дополнительного образования) Санитарно-эпидемиологические требования к учреждениям дополнительного образования детей (внешкольные учреждения)».</a:t>
            </a:r>
          </a:p>
          <a:p>
            <a:pPr eaLnBrk="1" hangingPunct="1">
              <a:buFont typeface="Arial" pitchFamily="34" charset="0"/>
              <a:buNone/>
            </a:pPr>
            <a:endParaRPr lang="ru-RU" sz="3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9913" r="8616" b="5294"/>
          <a:stretch/>
        </p:blipFill>
        <p:spPr bwMode="auto">
          <a:xfrm>
            <a:off x="395536" y="-99392"/>
            <a:ext cx="8208912" cy="676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6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368" t="12054" r="10789" b="3916"/>
          <a:stretch>
            <a:fillRect/>
          </a:stretch>
        </p:blipFill>
        <p:spPr bwMode="auto">
          <a:xfrm>
            <a:off x="0" y="-1"/>
            <a:ext cx="9036496" cy="672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21274" r="7237" b="9946"/>
          <a:stretch/>
        </p:blipFill>
        <p:spPr bwMode="auto">
          <a:xfrm>
            <a:off x="0" y="21138"/>
            <a:ext cx="9144000" cy="6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4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этапа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Организационно-ознакомительный – 2014 – 2015 г.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Внедрение комплекса в образовательные организации –  с 2016 г.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Повсеместное внедрение – с 2017 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2520</Words>
  <Application>Microsoft Office PowerPoint</Application>
  <PresentationFormat>Экран (4:3)</PresentationFormat>
  <Paragraphs>579</Paragraphs>
  <Slides>55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Формирование экологической культуры и здорового образа жизни учащихся.</vt:lpstr>
      <vt:lpstr>Здоровье и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этапа </vt:lpstr>
      <vt:lpstr>Презентация PowerPoint</vt:lpstr>
      <vt:lpstr>МЕТОДИЧЕСКИЕ РЕКОМЕНДАЦИИ   по тестированию населения в рамках Всероссийского физкультурно-спортивного комплекса «Готов к труду и обороне» (ГТО)  </vt:lpstr>
      <vt:lpstr>Презентация PowerPoint</vt:lpstr>
      <vt:lpstr>Тестирование осуществляется в следующей последовательности по видам испытаний (тестов): </vt:lpstr>
      <vt:lpstr>Презентация PowerPoint</vt:lpstr>
      <vt:lpstr>МЕТОДИЧЕСКИЕ РЕКОМЕНДАЦИИ по организации проведения испытаний (тестов), входящих во  Всероссийский физкультурно-спортивный комплекс  «Готов к труду и обороне» (ГТО)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Минспорта РФ</vt:lpstr>
      <vt:lpstr>СТРАТЕГИЯ РАЗВИТИЯ ВОСПИТАНИЯ  В РОССИЙСКОЙ ФЕДЕРАЦИИ (2015 –2025) (проект) </vt:lpstr>
      <vt:lpstr>Презентация PowerPoint</vt:lpstr>
      <vt:lpstr>Презентация PowerPoint</vt:lpstr>
      <vt:lpstr>Образовательные стандарты нового поколения ВКЛЮЧАЮТ</vt:lpstr>
      <vt:lpstr>Образовательные стандарты  нового поколения</vt:lpstr>
      <vt:lpstr>Образовательные стандарты  нового поколения ВКЛЮЧАЮТ</vt:lpstr>
      <vt:lpstr>Оценка эффективности</vt:lpstr>
      <vt:lpstr>Презентация PowerPoint</vt:lpstr>
      <vt:lpstr>Что же нового привнесли ФГОС в решение проблемы сохранения здоровья, формирования здорового образа жизни учащихся? </vt:lpstr>
      <vt:lpstr>Исходя из логики новых стандартов, следует ожидать, что с их введением образование должно стать более безопасным, здоровьеформирующим и здоровьесберегающим, гарантирующим защиту учеников от перегрузок, формирование личности безопасного типа, умеющую заботиться о своем здоровье.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программы формирования культуры ЗОЖ : </vt:lpstr>
      <vt:lpstr>Пояснительная записка</vt:lpstr>
      <vt:lpstr>Целесообразно начать работу над программой с анализа собственной предыдущей здоровьесберегающей деятельности, взяв за основу пять-шесть содержательных направлений. Проблемно-ориентированный анализ </vt:lpstr>
      <vt:lpstr>Цель реализации программы</vt:lpstr>
      <vt:lpstr>Ожидаемые результаты  (личностные, регуляторные, познавательные, коммуникативные, предметные)</vt:lpstr>
      <vt:lpstr>Задачи разных направлений:</vt:lpstr>
      <vt:lpstr>Задачи формирования культуры здорового и безопасного образа жизни обучающихся (ФГОС НОО):</vt:lpstr>
      <vt:lpstr>Задачи формирования культуры здорового и безопасного образа жизни обучающихся, в т.ч.  личностных и метапредметных  УУД  в сфере ведения ЗОЖ (ФГОС ООО):</vt:lpstr>
      <vt:lpstr>Портрет выпускника основной и старшей школы</vt:lpstr>
      <vt:lpstr>ТРЕБОВАНИЯ К РЕЗУЛЬТАТАМ ОСВОЕНИЯ ОСНОВНОЙ ОБРАЗОВАТЕЛЬНОЙ ПРОГРАММЫ ООО</vt:lpstr>
      <vt:lpstr>ТРЕБОВАНИЯ К РЕЗУЛЬТАТАМ ОСВОЕНИЯ ОСНОВНОЙ ОБРАЗОВАТЕЛЬНОЙ ПРОГРАММЫ ООО</vt:lpstr>
      <vt:lpstr>ТРЕБОВАНИЯ К РЕЗУЛЬТАТАМ ОСВОЕНИЯ ОСНОВНОЙ ОБРАЗОВАТЕЛЬНОЙ ПРОГРАММЫ ООО</vt:lpstr>
      <vt:lpstr>ТРЕБОВАНИЯ К РЕЗУЛЬТАТАМ ОСВОЕНИЯ ОСНОВНОЙ ОБРАЗОВАТЕЛЬНОЙ ПРОГРАММЫ ООО</vt:lpstr>
      <vt:lpstr>ТРЕБОВАНИЯ К РЕЗУЛЬТАТАМ ОСВОЕНИЯ ОСНОВНОЙ ОБРАЗОВАТЕЛЬНОЙ ПРОГРАММЫ ООО</vt:lpstr>
      <vt:lpstr>ТРЕБОВАНИЯ К РЕЗУЛЬТАТАМ ОСВОЕНИЯ ОСНОВНОЙ ОБРАЗОВАТЕЛЬНОЙ ПРОГРАММЫ ООО</vt:lpstr>
      <vt:lpstr>Критерии сформированности у школьников установок на здоровый образ жизни и готовности следовать ему  (по результатам выполнения типовых заданий). Пример: </vt:lpstr>
      <vt:lpstr>Внеурочная деятельность в основной школе</vt:lpstr>
      <vt:lpstr>Презентация PowerPoint</vt:lpstr>
      <vt:lpstr> Нормативная база, обеспечивающая санэпидблагополучие  учащихся в общеобразовательных учреждениях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экологической культуры и здорового образа жизни учащихся на уроках енц и во внеурочной деятельности.</dc:title>
  <cp:lastModifiedBy>Kafedra-POP</cp:lastModifiedBy>
  <cp:revision>18</cp:revision>
  <dcterms:created xsi:type="dcterms:W3CDTF">2015-01-27T17:04:27Z</dcterms:created>
  <dcterms:modified xsi:type="dcterms:W3CDTF">2015-01-29T08:15:23Z</dcterms:modified>
</cp:coreProperties>
</file>