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9" r:id="rId4"/>
    <p:sldId id="274" r:id="rId5"/>
    <p:sldId id="343" r:id="rId6"/>
    <p:sldId id="267" r:id="rId7"/>
    <p:sldId id="259" r:id="rId8"/>
    <p:sldId id="273" r:id="rId9"/>
    <p:sldId id="341" r:id="rId10"/>
    <p:sldId id="342" r:id="rId11"/>
    <p:sldId id="345" r:id="rId12"/>
    <p:sldId id="344" r:id="rId13"/>
    <p:sldId id="346" r:id="rId14"/>
    <p:sldId id="347" r:id="rId15"/>
    <p:sldId id="348" r:id="rId16"/>
    <p:sldId id="358" r:id="rId17"/>
    <p:sldId id="349" r:id="rId18"/>
    <p:sldId id="359" r:id="rId19"/>
    <p:sldId id="352" r:id="rId20"/>
    <p:sldId id="353" r:id="rId21"/>
    <p:sldId id="354" r:id="rId22"/>
    <p:sldId id="355" r:id="rId23"/>
    <p:sldId id="356" r:id="rId24"/>
    <p:sldId id="363" r:id="rId25"/>
    <p:sldId id="364" r:id="rId26"/>
    <p:sldId id="366" r:id="rId27"/>
    <p:sldId id="365" r:id="rId28"/>
    <p:sldId id="367" r:id="rId29"/>
    <p:sldId id="368" r:id="rId30"/>
    <p:sldId id="369" r:id="rId31"/>
    <p:sldId id="370" r:id="rId32"/>
    <p:sldId id="371" r:id="rId33"/>
    <p:sldId id="381" r:id="rId34"/>
    <p:sldId id="372" r:id="rId35"/>
    <p:sldId id="373" r:id="rId36"/>
    <p:sldId id="374" r:id="rId37"/>
    <p:sldId id="375" r:id="rId38"/>
    <p:sldId id="376" r:id="rId39"/>
    <p:sldId id="402" r:id="rId40"/>
    <p:sldId id="403" r:id="rId41"/>
    <p:sldId id="404" r:id="rId42"/>
    <p:sldId id="406" r:id="rId43"/>
    <p:sldId id="407" r:id="rId44"/>
    <p:sldId id="408" r:id="rId45"/>
    <p:sldId id="405" r:id="rId46"/>
    <p:sldId id="378" r:id="rId47"/>
    <p:sldId id="379" r:id="rId48"/>
    <p:sldId id="382" r:id="rId49"/>
    <p:sldId id="389" r:id="rId50"/>
    <p:sldId id="383" r:id="rId51"/>
    <p:sldId id="384" r:id="rId52"/>
    <p:sldId id="385" r:id="rId53"/>
    <p:sldId id="386" r:id="rId54"/>
    <p:sldId id="387" r:id="rId55"/>
    <p:sldId id="393" r:id="rId56"/>
    <p:sldId id="392" r:id="rId57"/>
    <p:sldId id="394" r:id="rId58"/>
    <p:sldId id="395" r:id="rId59"/>
    <p:sldId id="400" r:id="rId60"/>
    <p:sldId id="398" r:id="rId61"/>
    <p:sldId id="399" r:id="rId62"/>
    <p:sldId id="388" r:id="rId63"/>
    <p:sldId id="401" r:id="rId64"/>
    <p:sldId id="279" r:id="rId65"/>
    <p:sldId id="282" r:id="rId66"/>
    <p:sldId id="280" r:id="rId67"/>
    <p:sldId id="281" r:id="rId68"/>
    <p:sldId id="283" r:id="rId69"/>
    <p:sldId id="410" r:id="rId70"/>
    <p:sldId id="411" r:id="rId71"/>
    <p:sldId id="286" r:id="rId72"/>
    <p:sldId id="412" r:id="rId73"/>
    <p:sldId id="287" r:id="rId74"/>
    <p:sldId id="413" r:id="rId75"/>
    <p:sldId id="290" r:id="rId76"/>
    <p:sldId id="291" r:id="rId77"/>
    <p:sldId id="288" r:id="rId78"/>
    <p:sldId id="292" r:id="rId79"/>
    <p:sldId id="414" r:id="rId80"/>
    <p:sldId id="415" r:id="rId81"/>
    <p:sldId id="420" r:id="rId82"/>
    <p:sldId id="293" r:id="rId83"/>
    <p:sldId id="416" r:id="rId84"/>
    <p:sldId id="289" r:id="rId85"/>
    <p:sldId id="258" r:id="rId86"/>
    <p:sldId id="418" r:id="rId87"/>
    <p:sldId id="417" r:id="rId88"/>
    <p:sldId id="297" r:id="rId89"/>
    <p:sldId id="298" r:id="rId90"/>
    <p:sldId id="299" r:id="rId91"/>
    <p:sldId id="300" r:id="rId92"/>
    <p:sldId id="301" r:id="rId93"/>
    <p:sldId id="421" r:id="rId94"/>
    <p:sldId id="302" r:id="rId95"/>
    <p:sldId id="303" r:id="rId96"/>
    <p:sldId id="304" r:id="rId97"/>
    <p:sldId id="305" r:id="rId98"/>
    <p:sldId id="306" r:id="rId99"/>
    <p:sldId id="309" r:id="rId100"/>
    <p:sldId id="310" r:id="rId101"/>
    <p:sldId id="311" r:id="rId102"/>
    <p:sldId id="422" r:id="rId103"/>
    <p:sldId id="312" r:id="rId104"/>
    <p:sldId id="313" r:id="rId105"/>
    <p:sldId id="314" r:id="rId106"/>
    <p:sldId id="315" r:id="rId107"/>
    <p:sldId id="316" r:id="rId108"/>
    <p:sldId id="323" r:id="rId109"/>
    <p:sldId id="317" r:id="rId110"/>
    <p:sldId id="324" r:id="rId111"/>
    <p:sldId id="318" r:id="rId112"/>
    <p:sldId id="321" r:id="rId113"/>
    <p:sldId id="322" r:id="rId114"/>
    <p:sldId id="328" r:id="rId115"/>
    <p:sldId id="423" r:id="rId116"/>
    <p:sldId id="326" r:id="rId117"/>
    <p:sldId id="327" r:id="rId118"/>
    <p:sldId id="332" r:id="rId119"/>
    <p:sldId id="424" r:id="rId120"/>
    <p:sldId id="330" r:id="rId121"/>
    <p:sldId id="336" r:id="rId122"/>
    <p:sldId id="337" r:id="rId123"/>
    <p:sldId id="333" r:id="rId124"/>
    <p:sldId id="334" r:id="rId125"/>
    <p:sldId id="335" r:id="rId126"/>
    <p:sldId id="339" r:id="rId127"/>
    <p:sldId id="331" r:id="rId1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471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65A00-AA34-4D14-8C75-301AD57C4ADF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65F6E-0C9E-412E-AC68-76CE37F0E7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142852"/>
            <a:ext cx="8001056" cy="65722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0_75db6_df52046_L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4282" y="142852"/>
            <a:ext cx="1524003" cy="1060706"/>
          </a:xfrm>
          <a:prstGeom prst="rect">
            <a:avLst/>
          </a:prstGeom>
        </p:spPr>
      </p:pic>
      <p:pic>
        <p:nvPicPr>
          <p:cNvPr id="10" name="Рисунок 9" descr="0_75db6_df52046_L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4282" y="1428736"/>
            <a:ext cx="1524003" cy="1060706"/>
          </a:xfrm>
          <a:prstGeom prst="rect">
            <a:avLst/>
          </a:prstGeom>
        </p:spPr>
      </p:pic>
      <p:pic>
        <p:nvPicPr>
          <p:cNvPr id="11" name="Рисунок 10" descr="0_75db6_df52046_L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4282" y="2786058"/>
            <a:ext cx="1524003" cy="1060706"/>
          </a:xfrm>
          <a:prstGeom prst="rect">
            <a:avLst/>
          </a:prstGeom>
        </p:spPr>
      </p:pic>
      <p:pic>
        <p:nvPicPr>
          <p:cNvPr id="12" name="Рисунок 11" descr="0_75db6_df52046_L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4282" y="4214818"/>
            <a:ext cx="1524003" cy="1060706"/>
          </a:xfrm>
          <a:prstGeom prst="rect">
            <a:avLst/>
          </a:prstGeom>
        </p:spPr>
      </p:pic>
      <p:pic>
        <p:nvPicPr>
          <p:cNvPr id="13" name="Рисунок 12" descr="0_75db6_df52046_L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4282" y="5572140"/>
            <a:ext cx="1524003" cy="10607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files.school-collection.edu.ru/dlrstore/670433bd-69f1-4ff7-b9d4-daffa786ff70/%5bNS-MATH_2-06-27%5d_%5bTQ_031%5d.html" TargetMode="Externa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688b0749-4968-4be2-9a31-538bc92bb9cd/%5bNS-MATH_3-10-34%5d_%5bMA_015%5d.swf" TargetMode="External"/><Relationship Id="rId2" Type="http://schemas.openxmlformats.org/officeDocument/2006/relationships/hyperlink" Target="http://files.school-collection.edu.ru/dlrstore/80c8f932-b6ca-48d2-82bb-fbd0ed7d3f5b/%5bNS-MATH_2-63-116%5d_%5bIM_131%5d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files.school-collection.edu.ru/dlrstore/403a9b0d-2895-11dc-8314-0800200c9a66/iz2.swf" TargetMode="External"/><Relationship Id="rId5" Type="http://schemas.openxmlformats.org/officeDocument/2006/relationships/hyperlink" Target="http://files.school-collection.edu.ru/dlrstore/403a9b0c-2895-11dc-8314-0800200c9a66/iz2.swf" TargetMode="External"/><Relationship Id="rId4" Type="http://schemas.openxmlformats.org/officeDocument/2006/relationships/hyperlink" Target="http://files.school-collection.edu.ru/dlrstore/403a9b0e-2895-11dc-8314-0800200c9a66/iz2.swf" TargetMode="Externa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403a9b0f-2895-11dc-8314-0800200c9a66/iz2.swf" TargetMode="External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files.school-collection.edu.ru/dlrstore/403a9b0b-2895-11dc-8314-0800200c9a66/iz2.swf" TargetMode="Externa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403a9b16-2895-11dc-8314-0800200c9a66/iz2.swf" TargetMode="External"/><Relationship Id="rId2" Type="http://schemas.openxmlformats.org/officeDocument/2006/relationships/hyperlink" Target="http://files.school-collection.edu.ru/dlrstore/403a9b15-2895-11dc-8314-0800200c9a66/iz2.sw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9.jpe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9fe7d2f0-8423-44e5-8590-3d6bfacf33cd/zadanie5.swf" TargetMode="External"/><Relationship Id="rId2" Type="http://schemas.openxmlformats.org/officeDocument/2006/relationships/hyperlink" Target="http://files.school-collection.edu.ru/dlrstore/5bd7a4fe-82f0-435c-9a55-0c5575de484e/sfera_konus_cilindr.sw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files.school-collection.edu.ru/dlrstore/311a16c3-0ca2-4ff4-aa77-0d99069e6bf5/zadanie6.swf" TargetMode="Externa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e1edb674-b7f3-457d-90fe-af00ddd751b9/cub_prizma_piramida.swf" TargetMode="External"/><Relationship Id="rId2" Type="http://schemas.openxmlformats.org/officeDocument/2006/relationships/hyperlink" Target="http://files.school-collection.edu.ru/dlrstore/0abf46d8-e601-4526-9178-eb43f322eb04/zadanie3.sw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files.school-collection.edu.ru/dlrstore/e9c81cd6-092d-4de4-bae9-f8a5069f57e3/zadanie4.swf" TargetMode="Externa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&#1089;ollection.edu.ru/dlrstore/a0a8a2c5-7006-404c-a06e-ed43dd98822b/%5bNNSCH_2-5%5d_%5bMA_IS%5d.sw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files.school-collection.edu.ru/dlrstore/e14f5ac7-2465-4e89-b297-7fd4d235ff6d/index_listing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neturok.ru/ru/school/matematika/3-klass/tema/ploschad-sposoby-sravneniya-figur-po-ploschadi?seconds=0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neturok.ru/ru/school/matematika/3-klass/tema/ploschad-pryamougolnika" TargetMode="External"/><Relationship Id="rId2" Type="http://schemas.openxmlformats.org/officeDocument/2006/relationships/hyperlink" Target="http://interneturok.ru/ru/school/matematika/3-klass/tema/edinitsa-ploschadi-kvadratnyy-santimetr?seconds=0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interneturok.ru/ru/school/matematika/3-klass/tema/edinitsa-ploschadi-kvadratnyy-metr?seconds=0" TargetMode="External"/><Relationship Id="rId4" Type="http://schemas.openxmlformats.org/officeDocument/2006/relationships/hyperlink" Target="http://interneturok.ru/ru/school/matematika/3-klass/tema/edinitsa-ploschadi-kvadratnyy-detsimetr?seconds=0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interneturok.ru/ru/school/matematika/2-klass/umnozhenie-i-delenie/perimetr-pryamougolnika?seconds=0" TargetMode="Externa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files.school-collection.edu.ru/dlrstore/e0d9461c-f850-4cbc-88bd-71febfc3e943/sosud_treugolnik.swf" TargetMode="Externa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neturok.ru/ru/school/matematika/2-klass/chisla-ot-1-do-100-slozhenie-i-vychitanie/chas-minuta-2?seconds=0" TargetMode="External"/><Relationship Id="rId2" Type="http://schemas.openxmlformats.org/officeDocument/2006/relationships/hyperlink" Target="http://interneturok.ru/ru/school/matematika/1-klass/nachalnoe-znakomstvo-s-matematikoj/raspolozhenie-sobytiy-po-vremeni?seconds=0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interneturok.ru/ru/school/matematika/4-klass/tema-3/edinitsy-vremeni-24-chasovoe-ischislenie-vremeni-sutok?seconds=0" TargetMode="External"/><Relationship Id="rId4" Type="http://schemas.openxmlformats.org/officeDocument/2006/relationships/hyperlink" Target="http://interneturok.ru/ru/school/matematika/3-klass/tema/edinitsy-vremeni-god-mesyats-sutki?seconds=0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neturok.ru/ru/school/matematika/3-klass/tema/zadachi-na-nahozhdenie-doli-chisla-i-chisla-po-ego-dole?seconds=0" TargetMode="External"/><Relationship Id="rId2" Type="http://schemas.openxmlformats.org/officeDocument/2006/relationships/hyperlink" Target="http://interneturok.ru/ru/school/matematika/3-klass/tema/obrazovanie-i-sravnenie-doley?seconds=0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f37208d8-af93-4951-99b9-c61b243de856/%5bNS-MATH_2-63-116%5d_%5bIM_127%5d.html" TargetMode="Externa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403a9a6a-2895-11dc-8314-0800200c9a66/iz2.swf" TargetMode="Externa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files.school-collection.edu.ru/dlrstore/403a9a6b-2895-11dc-8314-0800200c9a66/iz2.swf" TargetMode="Externa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hyperlink" Target="http://files.school-collection.edu.ru/dlrstore/403a9a32-2895-11dc-8314-0800200c9a66/iz2.swf" TargetMode="External"/><Relationship Id="rId3" Type="http://schemas.openxmlformats.org/officeDocument/2006/relationships/hyperlink" Target="http://files.school-collection.edu.ru/dlrstore/403a9a31-2895-11dc-8314-0800200c9a66/iz2.swf" TargetMode="External"/><Relationship Id="rId7" Type="http://schemas.openxmlformats.org/officeDocument/2006/relationships/hyperlink" Target="http://files.school-collection.edu.ru/dlrstore/4996b6be-9e71-11dc-8314-0800200c9a66/iz2.swf" TargetMode="External"/><Relationship Id="rId2" Type="http://schemas.openxmlformats.org/officeDocument/2006/relationships/hyperlink" Target="http://interneturok.ru/ru/school/matematika/4-klass/tema-3/ugol-vidy-uglov?seconds=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files.school-collection.edu.ru/dlrstore/403a9a33-2895-11dc-8314-0800200c9a66/iz2.swf" TargetMode="External"/><Relationship Id="rId5" Type="http://schemas.openxmlformats.org/officeDocument/2006/relationships/hyperlink" Target="http://files.school-collection.edu.ru/dlrstore/4996b6bd-9e71-11dc-8314-0800200c9a66/iz2.swf" TargetMode="External"/><Relationship Id="rId4" Type="http://schemas.openxmlformats.org/officeDocument/2006/relationships/hyperlink" Target="http://files.school-collection.edu.ru/dlrstore/4996b6bf-9e71-11dc-8314-0800200c9a66/iz2.swf" TargetMode="External"/><Relationship Id="rId9" Type="http://schemas.openxmlformats.org/officeDocument/2006/relationships/hyperlink" Target="http://files.school-collection.edu.ru/dlrstore/4996b6c0-9e71-11dc-8314-0800200c9a66/iz2.swf" TargetMode="Externa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403a9a48-2895-11dc-8314-0800200c9a66/otmet.swf" TargetMode="External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files.school-collection.edu.ru/dlrstore/403a9a35-2895-11dc-8314-0800200c9a66/iz2.swf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403a9a30-2895-11dc-8314-0800200c9a66/iz2.swf" TargetMode="External"/><Relationship Id="rId7" Type="http://schemas.openxmlformats.org/officeDocument/2006/relationships/hyperlink" Target="http://files.school-collection.edu.ru/dlrstore/403a9a38-2895-11dc-8314-0800200c9a66/iz2.swf" TargetMode="External"/><Relationship Id="rId2" Type="http://schemas.openxmlformats.org/officeDocument/2006/relationships/hyperlink" Target="http://files.school-collection.edu.ru/dlrstore/904456bf-4870-424a-af1b-ea95648caed1/%5bNS-MATH_1-21-36%5d_%5bMA_024%5d.sw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iles.school-collection.edu.ru/dlrstore/403a9a3a-2895-11dc-8314-0800200c9a66/iz2.swf" TargetMode="External"/><Relationship Id="rId5" Type="http://schemas.openxmlformats.org/officeDocument/2006/relationships/hyperlink" Target="http://files.school-collection.edu.ru/dlrstore/4996b6c1-9e71-11dc-8314-0800200c9a66/pohog.swf" TargetMode="External"/><Relationship Id="rId4" Type="http://schemas.openxmlformats.org/officeDocument/2006/relationships/hyperlink" Target="http://files.school-collection.edu.ru/dlrstore/403a9a3b-2895-11dc-8314-0800200c9a66/iz2.swf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60903e8d-3cfc-450d-bebb-ed0c62af6bdc/%5bNS-MATH_1-92-100%5d_%5bIM_082%5d.html" TargetMode="External"/><Relationship Id="rId2" Type="http://schemas.openxmlformats.org/officeDocument/2006/relationships/hyperlink" Target="http://files.school-collection.edu.ru/dlrstore/8b55c7b9-482a-4ad3-ae91-b20e0a9cb96c/%5bNS-MATH_1-21-36%5d_%5bMA_025%5d.swf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interneturok.ru/ru/school/matematika/4-klass/tema-3/svoystva-diagonaley-pryamougolnika?seconds=0" TargetMode="External"/><Relationship Id="rId4" Type="http://schemas.openxmlformats.org/officeDocument/2006/relationships/hyperlink" Target="http://files.school-collection.edu.ru/dlrstore/88c2a65a-971f-47b5-8fd1-d38b571cda0c/%5bNNSCH_2-5%5d_%5bIH_T-1%5d.html" TargetMode="Externa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e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hyperlink" Target="http://interneturok.ru/ru/school/matematika/4-klass/tema-3/svoystva-diagonaley-kvadrata?seconds=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jpe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iles.school-collection.edu.ru/dlrstore/9087ce09-0bc6-43b1-bbd5-d1e8060fed4c/%5bNS-MATH_3-98-116%5d_%5bIM_118%5d.html" TargetMode="External"/><Relationship Id="rId5" Type="http://schemas.openxmlformats.org/officeDocument/2006/relationships/hyperlink" Target="http://files.school-collection.edu.ru/dlrstore/45559bb2-2895-11dc-8314-0800200c9a66/iz2.swf" TargetMode="External"/><Relationship Id="rId4" Type="http://schemas.openxmlformats.org/officeDocument/2006/relationships/hyperlink" Target="http://files.school-collection.edu.ru/dlrstore/4996b6c9-9e71-11dc-8314-0800200c9a66/iz2.swf" TargetMode="Externa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hyperlink" Target="http://files.school-collection.edu.ru/dlrstore/403a9a34-2895-11dc-8314-0800200c9a66/iz2.swf" TargetMode="Externa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403a9a34-2895-11dc-8314-0800200c9a66/iz2.swf" TargetMode="External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1dc69ad3-7d44-4e75-8440-6950f1dd98b2/%5bNS-MATH_2-63-116%5d_%5bMA_106%5d.swf" TargetMode="External"/><Relationship Id="rId2" Type="http://schemas.openxmlformats.org/officeDocument/2006/relationships/hyperlink" Target="http://files.school-collection.edu.ru/dlrstore/f0e968e5-6a15-4e5c-8709-a997eaf8e881/%5bNS-MATH_2-63-116%5d_%5bMA_105%5d.swf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8.jpe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268760"/>
            <a:ext cx="69847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i="1" spc="50" dirty="0">
                <a:ln w="11430"/>
                <a:solidFill>
                  <a:srgbClr val="39471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Моделирование в формировании пространственных отношений, представлений о величинах </a:t>
            </a:r>
          </a:p>
          <a:p>
            <a:pPr algn="ctr">
              <a:defRPr/>
            </a:pPr>
            <a:r>
              <a:rPr lang="ru-RU" sz="4000" b="1" i="1" spc="50" dirty="0">
                <a:ln w="11430"/>
                <a:solidFill>
                  <a:srgbClr val="39471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у учащихся начальной школы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00957" y="5661248"/>
            <a:ext cx="54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err="1" smtClean="0">
                <a:solidFill>
                  <a:prstClr val="black"/>
                </a:solidFill>
                <a:latin typeface="Monotype Corsiva" pitchFamily="66" charset="0"/>
              </a:rPr>
              <a:t>Сапачева</a:t>
            </a:r>
            <a:r>
              <a:rPr lang="ru-RU" dirty="0" smtClean="0">
                <a:solidFill>
                  <a:prstClr val="black"/>
                </a:solidFill>
                <a:latin typeface="Monotype Corsiva" pitchFamily="66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Monotype Corsiva" pitchFamily="66" charset="0"/>
              </a:rPr>
              <a:t>Лиана Рудольфовна</a:t>
            </a:r>
          </a:p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latin typeface="Monotype Corsiva" pitchFamily="66" charset="0"/>
              </a:rPr>
              <a:t>доцент кафедры  </a:t>
            </a:r>
            <a:r>
              <a:rPr lang="ru-RU" dirty="0" err="1">
                <a:solidFill>
                  <a:prstClr val="black"/>
                </a:solidFill>
                <a:latin typeface="Monotype Corsiva" pitchFamily="66" charset="0"/>
              </a:rPr>
              <a:t>ДиНО</a:t>
            </a:r>
            <a:r>
              <a:rPr lang="ru-RU" dirty="0">
                <a:solidFill>
                  <a:prstClr val="black"/>
                </a:solidFill>
                <a:latin typeface="Monotype Corsiva" pitchFamily="66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Monotype Corsiva" pitchFamily="66" charset="0"/>
              </a:rPr>
              <a:t>  </a:t>
            </a:r>
            <a:r>
              <a:rPr lang="ru-RU" dirty="0" smtClean="0">
                <a:solidFill>
                  <a:prstClr val="black"/>
                </a:solidFill>
                <a:latin typeface="Monotype Corsiva" pitchFamily="66" charset="0"/>
              </a:rPr>
              <a:t>ГАУДПО </a:t>
            </a:r>
            <a:r>
              <a:rPr lang="ru-RU" dirty="0">
                <a:solidFill>
                  <a:prstClr val="black"/>
                </a:solidFill>
                <a:latin typeface="Monotype Corsiva" pitchFamily="66" charset="0"/>
              </a:rPr>
              <a:t>МО «ИРО», </a:t>
            </a:r>
            <a:r>
              <a:rPr lang="ru-RU" dirty="0" err="1">
                <a:solidFill>
                  <a:prstClr val="black"/>
                </a:solidFill>
                <a:latin typeface="Monotype Corsiva" pitchFamily="66" charset="0"/>
              </a:rPr>
              <a:t>к.п.н</a:t>
            </a:r>
            <a:r>
              <a:rPr lang="ru-RU" dirty="0" smtClean="0">
                <a:solidFill>
                  <a:prstClr val="black"/>
                </a:solidFill>
                <a:latin typeface="Monotype Corsiva" pitchFamily="66" charset="0"/>
              </a:rPr>
              <a:t>.</a:t>
            </a:r>
          </a:p>
          <a:p>
            <a:pPr algn="ctr"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liana_fed@mail.ru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screencapture.ru/uploaded/7c/9b/8c/7c9B8Cd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5706"/>
          <a:stretch/>
        </p:blipFill>
        <p:spPr bwMode="auto">
          <a:xfrm>
            <a:off x="1835696" y="260648"/>
            <a:ext cx="6624736" cy="59553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084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creencapture.ru/uploaded/8d/78/20/8d7820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7" y="332656"/>
            <a:ext cx="3324225" cy="4448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screencapture.ru/uploaded/b8/30/8a/B8308A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777" y="1247055"/>
            <a:ext cx="3076575" cy="2619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15380" y="5445224"/>
            <a:ext cx="7133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Назови, на какие плоские фигуры похожи объемные тела</a:t>
            </a:r>
          </a:p>
          <a:p>
            <a:r>
              <a:rPr lang="ru-RU" u="sng" dirty="0">
                <a:hlinkClick r:id="rId4"/>
              </a:rPr>
              <a:t>http://files.school-collection.edu.ru/dlrstore/670433bd-69f1-4ff7-b9d4-daffa786ff70/%5BNS-MATH_2-06-27%5D_%5BTQ_031%5D.html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4647147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creencapture.ru/uploaded/c5/8a/d7/C58aD7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7898273" cy="4176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8748393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screencapture.ru/uploaded/9f/77/cc/9F77cc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76872"/>
            <a:ext cx="7272808" cy="39024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7067128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39471D"/>
                </a:solidFill>
              </a:rPr>
              <a:t>Прямоугольный параллелепипед</a:t>
            </a:r>
            <a:endParaRPr lang="ru-RU" sz="2800" b="1" dirty="0">
              <a:solidFill>
                <a:srgbClr val="3947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423537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632848" cy="1143000"/>
          </a:xfrm>
        </p:spPr>
        <p:txBody>
          <a:bodyPr/>
          <a:lstStyle/>
          <a:p>
            <a:r>
              <a:rPr lang="ru-RU" sz="2800" b="1" i="1" dirty="0"/>
              <a:t>Распознавание и называние геометрических тел: куб, шар, параллелепипед, пирамида, цилиндр, конус. Соотнесение реальных объектов с моделями геометрических тел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772816"/>
            <a:ext cx="75243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Перейди по ссылке и выполни задание. </a:t>
            </a:r>
            <a:r>
              <a:rPr lang="ru-RU" b="1" dirty="0"/>
              <a:t>Плоские и объемные фигуры </a:t>
            </a:r>
            <a:r>
              <a:rPr lang="ru-RU" u="sng" dirty="0">
                <a:hlinkClick r:id="rId2"/>
              </a:rPr>
              <a:t>http://files.school-collection.edu.ru/dlrstore/80c8f932-b6ca-48d2-82bb-fbd0ed7d3f5b/%5BNS-MATH_2-63-116%5D_%</a:t>
            </a:r>
            <a:r>
              <a:rPr lang="ru-RU" u="sng" dirty="0" smtClean="0">
                <a:hlinkClick r:id="rId2"/>
              </a:rPr>
              <a:t>5BIM_131%5D.html</a:t>
            </a:r>
            <a:endParaRPr lang="ru-RU" u="sng" dirty="0" smtClean="0"/>
          </a:p>
          <a:p>
            <a:r>
              <a:rPr lang="ru-RU" dirty="0" smtClean="0"/>
              <a:t>Перейди </a:t>
            </a:r>
            <a:r>
              <a:rPr lang="ru-RU" dirty="0"/>
              <a:t>по ссылке и </a:t>
            </a:r>
            <a:r>
              <a:rPr lang="ru-RU" b="1" dirty="0"/>
              <a:t>познакомься с параллелепипедом, его вершинами, ребрами, гранями. </a:t>
            </a:r>
          </a:p>
          <a:p>
            <a:r>
              <a:rPr lang="ru-RU" u="sng" dirty="0">
                <a:hlinkClick r:id="rId3"/>
              </a:rPr>
              <a:t>http://files.school-collection.edu.ru/dlrstore/688b0749-4968-4be2-9a31-538bc92bb9cd/%5BNS-MATH_3-10-34%5D_%</a:t>
            </a:r>
            <a:r>
              <a:rPr lang="ru-RU" u="sng" dirty="0" smtClean="0">
                <a:hlinkClick r:id="rId3"/>
              </a:rPr>
              <a:t>5BMA_015%5D.swf</a:t>
            </a:r>
            <a:endParaRPr lang="ru-RU" u="sng" dirty="0" smtClean="0"/>
          </a:p>
          <a:p>
            <a:endParaRPr lang="ru-RU" dirty="0" smtClean="0"/>
          </a:p>
          <a:p>
            <a:r>
              <a:rPr lang="ru-RU" dirty="0" smtClean="0"/>
              <a:t>Перейди </a:t>
            </a:r>
            <a:r>
              <a:rPr lang="ru-RU" dirty="0"/>
              <a:t>по ссылке и выполни задание.</a:t>
            </a:r>
          </a:p>
          <a:p>
            <a:r>
              <a:rPr lang="ru-RU" b="1" dirty="0"/>
              <a:t>1)  Сколько вершин у прямоугольного параллелепипеда?</a:t>
            </a:r>
          </a:p>
          <a:p>
            <a:r>
              <a:rPr lang="ru-RU" u="sng" dirty="0">
                <a:hlinkClick r:id="rId4"/>
              </a:rPr>
              <a:t>http://files.school-collection.edu.ru/dlrstore/403a9b0e-2895-11dc-8314-0800200c9a66/iz2.swf</a:t>
            </a:r>
            <a:r>
              <a:rPr lang="ru-RU" dirty="0"/>
              <a:t> </a:t>
            </a:r>
          </a:p>
          <a:p>
            <a:r>
              <a:rPr lang="ru-RU" b="1" dirty="0"/>
              <a:t>2)  Сколько граней у прямоугольного параллелепипеда?</a:t>
            </a:r>
          </a:p>
          <a:p>
            <a:r>
              <a:rPr lang="ru-RU" u="sng" dirty="0">
                <a:hlinkClick r:id="rId5"/>
              </a:rPr>
              <a:t>http://files.school-collection.edu.ru/dlrstore/403a9b0c-2895-11dc-8314-0800200c9a66/iz2.swf</a:t>
            </a:r>
            <a:r>
              <a:rPr lang="ru-RU" dirty="0"/>
              <a:t> </a:t>
            </a:r>
          </a:p>
          <a:p>
            <a:r>
              <a:rPr lang="ru-RU" b="1" dirty="0"/>
              <a:t>3)  Сколько ребер у прямоугольного параллелепипеда?</a:t>
            </a:r>
          </a:p>
          <a:p>
            <a:r>
              <a:rPr lang="ru-RU" u="sng" dirty="0">
                <a:hlinkClick r:id="rId6"/>
              </a:rPr>
              <a:t>http://files.school-collection.edu.ru/dlrstore/403a9b0d-2895-11dc-8314-0800200c9a66/iz2.swf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5565893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screencapture.ru/uploaded/05/77/26/057726d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444" y="693290"/>
            <a:ext cx="7239043" cy="45571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7828637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screencapture.ru/uploaded/b1/16/9a/B1169Aa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0207"/>
          <a:stretch/>
        </p:blipFill>
        <p:spPr bwMode="auto">
          <a:xfrm>
            <a:off x="1043608" y="188640"/>
            <a:ext cx="4248472" cy="504056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screencapture.ru/uploaded/b1/16/9a/B1169Aa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843" b="33822"/>
          <a:stretch/>
        </p:blipFill>
        <p:spPr bwMode="auto">
          <a:xfrm>
            <a:off x="4014503" y="3429000"/>
            <a:ext cx="5129498" cy="339352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screencapture.ru/uploaded/38/49/73/3849733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8363"/>
            <a:ext cx="3456384" cy="308384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2332540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screencapture.ru/uploaded/7f/5f/5c/7F5f5c7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333"/>
          <a:stretch/>
        </p:blipFill>
        <p:spPr bwMode="auto">
          <a:xfrm>
            <a:off x="2398588" y="2132856"/>
            <a:ext cx="513588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188640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Перейди по ссылке и </a:t>
            </a:r>
            <a:r>
              <a:rPr lang="ru-RU" b="1" dirty="0"/>
              <a:t>познакомься с разверткой прямоугольного параллелепипеда </a:t>
            </a:r>
            <a:r>
              <a:rPr lang="ru-RU" u="sng" dirty="0">
                <a:hlinkClick r:id="rId3"/>
              </a:rPr>
              <a:t>http://files.school-collection.edu.ru/dlrstore/403a9b0f-2895-11dc-8314-0800200c9a66/iz2.swf</a:t>
            </a:r>
            <a:r>
              <a:rPr lang="ru-RU" dirty="0"/>
              <a:t> </a:t>
            </a:r>
          </a:p>
          <a:p>
            <a:r>
              <a:rPr lang="ru-RU" b="1" dirty="0"/>
              <a:t>Определи развертку прямоугольного параллелепипеда</a:t>
            </a:r>
          </a:p>
          <a:p>
            <a:r>
              <a:rPr lang="ru-RU" u="sng" dirty="0">
                <a:hlinkClick r:id="rId4"/>
              </a:rPr>
              <a:t>http://files.school-collection.edu.ru/dlrstore/403a9b0b-2895-11dc-8314-0800200c9a66/iz2.swf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2097898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88640"/>
            <a:ext cx="72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Перейди оп ссылке и </a:t>
            </a:r>
            <a:r>
              <a:rPr lang="ru-RU" b="1" dirty="0"/>
              <a:t>познакомься с кубом </a:t>
            </a:r>
            <a:r>
              <a:rPr lang="ru-RU" u="sng" dirty="0">
                <a:hlinkClick r:id="rId2"/>
              </a:rPr>
              <a:t>http://files.school-collection.edu.ru/dlrstore/403a9b15-2895-11dc-8314-0800200c9a66/iz2.swf</a:t>
            </a:r>
            <a:endParaRPr lang="ru-RU" dirty="0"/>
          </a:p>
          <a:p>
            <a:r>
              <a:rPr lang="ru-RU" dirty="0"/>
              <a:t>Перейди по ссылке, рассмотри </a:t>
            </a:r>
            <a:r>
              <a:rPr lang="ru-RU" b="1" dirty="0"/>
              <a:t>развертку куба</a:t>
            </a:r>
            <a:r>
              <a:rPr lang="ru-RU" b="1" dirty="0" smtClean="0"/>
              <a:t>. Что </a:t>
            </a:r>
            <a:r>
              <a:rPr lang="ru-RU" b="1" dirty="0"/>
              <a:t>можно сказать про грани куба? </a:t>
            </a:r>
            <a:r>
              <a:rPr lang="ru-RU" u="sng" dirty="0">
                <a:hlinkClick r:id="rId3"/>
              </a:rPr>
              <a:t>http://files.school-collection.edu.ru/dlrstore/403a9b16-2895-11dc-8314-0800200c9a66/iz2.swf</a:t>
            </a:r>
            <a:endParaRPr lang="ru-RU" dirty="0"/>
          </a:p>
        </p:txBody>
      </p:sp>
      <p:pic>
        <p:nvPicPr>
          <p:cNvPr id="12290" name="Picture 2" descr="http://www.screencapture.ru/uploaded/de/c0/d4/dEC0D4d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5243"/>
          <a:stretch/>
        </p:blipFill>
        <p:spPr bwMode="auto">
          <a:xfrm>
            <a:off x="107504" y="1942966"/>
            <a:ext cx="5472608" cy="333327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screencapture.ru/uploaded/de/c0/d4/dEC0D4d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689"/>
          <a:stretch/>
        </p:blipFill>
        <p:spPr bwMode="auto">
          <a:xfrm>
            <a:off x="5106437" y="4079899"/>
            <a:ext cx="4037563" cy="266429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473179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272808" cy="706090"/>
          </a:xfrm>
        </p:spPr>
        <p:txBody>
          <a:bodyPr/>
          <a:lstStyle/>
          <a:p>
            <a:r>
              <a:rPr lang="ru-RU" b="1" dirty="0"/>
              <a:t>Пирамида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://www.screencapture.ru/uploaded/17/38/83/173883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875" y="3830894"/>
            <a:ext cx="5904656" cy="289629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http://www.screencapture.ru/uploaded/36/cc/43/36cC43f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875" y="846584"/>
            <a:ext cx="5904656" cy="298431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686520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creencapture.ru/uploaded/92/20/46/922046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327" y="404664"/>
            <a:ext cx="5760640" cy="56643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59892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screencapture.ru/uploaded/1d/5d/cb/1d5dcb9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5471"/>
            <a:ext cx="5328592" cy="64310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5434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creencapture.ru/uploaded/79/a3/3e/79A33E7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0648"/>
            <a:ext cx="3500224" cy="37477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creencapture.ru/uploaded/cd/5c/c3/Cd5CC3C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61048"/>
            <a:ext cx="4942629" cy="280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8305745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creencapture.ru/uploaded/b9/57/bf/B957bF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6037"/>
          <a:stretch/>
        </p:blipFill>
        <p:spPr bwMode="auto">
          <a:xfrm>
            <a:off x="1979712" y="262905"/>
            <a:ext cx="6408712" cy="62894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9374055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creencapture.ru/uploaded/b1/01/ca/B101ca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051" b="45038"/>
          <a:stretch/>
        </p:blipFill>
        <p:spPr bwMode="auto">
          <a:xfrm>
            <a:off x="2411760" y="692696"/>
            <a:ext cx="5688632" cy="36350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9025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screencapture.ru/uploaded/be/63/94/be63942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http://www.screencapture.ru/uploaded/be/63/94/be63942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4196" b="10648"/>
          <a:stretch/>
        </p:blipFill>
        <p:spPr bwMode="auto">
          <a:xfrm>
            <a:off x="2339752" y="260648"/>
            <a:ext cx="6031074" cy="6408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4800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6923112" cy="634082"/>
          </a:xfrm>
        </p:spPr>
        <p:txBody>
          <a:bodyPr/>
          <a:lstStyle/>
          <a:p>
            <a:r>
              <a:rPr lang="ru-RU" b="1" dirty="0">
                <a:solidFill>
                  <a:srgbClr val="39471D"/>
                </a:solidFill>
              </a:rPr>
              <a:t>Цилиндр</a:t>
            </a:r>
            <a:r>
              <a:rPr lang="ru-RU" dirty="0">
                <a:solidFill>
                  <a:srgbClr val="39471D"/>
                </a:solidFill>
              </a:rPr>
              <a:t/>
            </a:r>
            <a:br>
              <a:rPr lang="ru-RU" dirty="0">
                <a:solidFill>
                  <a:srgbClr val="39471D"/>
                </a:solidFill>
              </a:rPr>
            </a:br>
            <a:endParaRPr lang="ru-RU" dirty="0">
              <a:solidFill>
                <a:srgbClr val="39471D"/>
              </a:solidFill>
            </a:endParaRPr>
          </a:p>
        </p:txBody>
      </p:sp>
      <p:pic>
        <p:nvPicPr>
          <p:cNvPr id="26626" name="Picture 2" descr="http://www.screencapture.ru/uploaded/bb/1c/42/BB1C42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4257675" cy="32194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www.screencapture.ru/uploaded/cb/3d/a6/CB3Da6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7995"/>
            <a:ext cx="4105275" cy="4429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4995370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creencapture.ru/uploaded/21/f6/31/21f631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8502"/>
            <a:ext cx="6000149" cy="6433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2642733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creencapture.ru/uploaded/e9/8d/f2/e98Df2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0998"/>
            <a:ext cx="6408712" cy="6747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0917463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creencapture.ru/uploaded/c0/59/a0/C059a0A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5423"/>
          <a:stretch/>
        </p:blipFill>
        <p:spPr bwMode="auto">
          <a:xfrm>
            <a:off x="278032" y="260648"/>
            <a:ext cx="4293967" cy="62625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screencapture.ru/uploaded/c0/59/a0/C059a0A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296"/>
          <a:stretch/>
        </p:blipFill>
        <p:spPr bwMode="auto">
          <a:xfrm>
            <a:off x="4572000" y="260649"/>
            <a:ext cx="4345162" cy="6262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6797719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7272808" cy="706090"/>
          </a:xfrm>
        </p:spPr>
        <p:txBody>
          <a:bodyPr/>
          <a:lstStyle/>
          <a:p>
            <a:r>
              <a:rPr lang="ru-RU" b="1" dirty="0">
                <a:solidFill>
                  <a:srgbClr val="39471D"/>
                </a:solidFill>
              </a:rPr>
              <a:t>Конус</a:t>
            </a:r>
            <a:r>
              <a:rPr lang="ru-RU" dirty="0">
                <a:solidFill>
                  <a:srgbClr val="39471D"/>
                </a:solidFill>
              </a:rPr>
              <a:t/>
            </a:r>
            <a:br>
              <a:rPr lang="ru-RU" dirty="0">
                <a:solidFill>
                  <a:srgbClr val="39471D"/>
                </a:solidFill>
              </a:rPr>
            </a:br>
            <a:endParaRPr lang="ru-RU" dirty="0">
              <a:solidFill>
                <a:srgbClr val="39471D"/>
              </a:solidFill>
            </a:endParaRPr>
          </a:p>
        </p:txBody>
      </p:sp>
      <p:pic>
        <p:nvPicPr>
          <p:cNvPr id="27650" name="Picture 2" descr="http://www.screencapture.ru/uploaded/1b/da/ec/1bDaEcC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1196752"/>
            <a:ext cx="6394310" cy="5328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2488672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creencapture.ru/uploaded/53/ee/1c/53ee1C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0648"/>
            <a:ext cx="4320480" cy="6493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53005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creencapture.ru/uploaded/7c/9b/8c/7c9B8Cd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881" b="14128"/>
          <a:stretch/>
        </p:blipFill>
        <p:spPr bwMode="auto">
          <a:xfrm>
            <a:off x="1619672" y="548679"/>
            <a:ext cx="7037334" cy="53331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3550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creencapture.ru/uploaded/74/6a/1b/746a1b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640"/>
            <a:ext cx="4968552" cy="65717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3707448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creencapture.ru/uploaded/d0/f3/52/D0F352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20688"/>
            <a:ext cx="8808913" cy="5774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8380940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39471D"/>
                </a:solidFill>
              </a:rPr>
              <a:t>Шар</a:t>
            </a:r>
            <a:r>
              <a:rPr lang="ru-RU" dirty="0">
                <a:solidFill>
                  <a:srgbClr val="39471D"/>
                </a:solidFill>
              </a:rPr>
              <a:t/>
            </a:r>
            <a:br>
              <a:rPr lang="ru-RU" dirty="0">
                <a:solidFill>
                  <a:srgbClr val="39471D"/>
                </a:solidFill>
              </a:rPr>
            </a:br>
            <a:endParaRPr lang="ru-RU" dirty="0">
              <a:solidFill>
                <a:srgbClr val="39471D"/>
              </a:solidFill>
            </a:endParaRPr>
          </a:p>
        </p:txBody>
      </p:sp>
      <p:pic>
        <p:nvPicPr>
          <p:cNvPr id="7170" name="Picture 2" descr="http://www.screencapture.ru/uploaded/6a/46/d7/6a46d7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96752"/>
            <a:ext cx="4896544" cy="54662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http://www.screencapture.ru/uploaded/5a/96/c3/5A96C3E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1" y="2348880"/>
            <a:ext cx="3295524" cy="25754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4463539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screencapture.ru/uploaded/d7/17/f7/d717f70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6300961" cy="65537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9140508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04664"/>
            <a:ext cx="73448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Пройди по ссылке и выполни задание. </a:t>
            </a:r>
          </a:p>
          <a:p>
            <a:r>
              <a:rPr lang="ru-RU" b="1" dirty="0"/>
              <a:t>Геометрические тела (шар, конус, цилиндр) </a:t>
            </a:r>
            <a:r>
              <a:rPr lang="ru-RU" u="sng" dirty="0">
                <a:hlinkClick r:id="rId2"/>
              </a:rPr>
              <a:t>http://files.school-collection.edu.ru/dlrstore/5bd7a4fe-82f0-435c-9a55-0c5575de484e/sfera_konus_cilindr.swf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 smtClean="0"/>
              <a:t>Пройди </a:t>
            </a:r>
            <a:r>
              <a:rPr lang="ru-RU" dirty="0"/>
              <a:t>по ссылке и выполни задание. </a:t>
            </a:r>
          </a:p>
          <a:p>
            <a:r>
              <a:rPr lang="ru-RU" b="1" dirty="0"/>
              <a:t>Геометрические тела (шар, конус, призма, пирамида) </a:t>
            </a:r>
            <a:r>
              <a:rPr lang="ru-RU" u="sng" dirty="0">
                <a:hlinkClick r:id="rId3"/>
              </a:rPr>
              <a:t>http://files.school-collection.edu.ru/dlrstore/9fe7d2f0-8423-44e5-8590-3d6bfacf33cd/zadanie5.swf</a:t>
            </a:r>
            <a:r>
              <a:rPr lang="ru-RU" dirty="0"/>
              <a:t> </a:t>
            </a:r>
          </a:p>
          <a:p>
            <a:endParaRPr lang="ru-RU" b="1" i="1" dirty="0" smtClean="0"/>
          </a:p>
          <a:p>
            <a:r>
              <a:rPr lang="ru-RU" dirty="0" smtClean="0"/>
              <a:t>Пройди </a:t>
            </a:r>
            <a:r>
              <a:rPr lang="ru-RU" dirty="0"/>
              <a:t>по ссылке и выполни задание. </a:t>
            </a:r>
          </a:p>
          <a:p>
            <a:r>
              <a:rPr lang="ru-RU" b="1" dirty="0"/>
              <a:t>Геометрические тела (шар, цилиндр конус, пирамида) </a:t>
            </a:r>
            <a:r>
              <a:rPr lang="ru-RU" u="sng" dirty="0">
                <a:hlinkClick r:id="rId4"/>
              </a:rPr>
              <a:t>http://files.school-collection.edu.ru/dlrstore/311a16c3-0ca2-4ff4-aa77-0d99069e6bf5/zadanie6.swf</a:t>
            </a:r>
            <a:r>
              <a:rPr lang="ru-RU" dirty="0"/>
              <a:t>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6535345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04664"/>
            <a:ext cx="72728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Пройди по ссылке и выполни задание. Геометрические тела (конус, цилиндр, пирамида) </a:t>
            </a:r>
            <a:r>
              <a:rPr lang="ru-RU" u="sng" dirty="0">
                <a:hlinkClick r:id="rId2"/>
              </a:rPr>
              <a:t>http://</a:t>
            </a:r>
            <a:r>
              <a:rPr lang="ru-RU" u="sng" dirty="0" smtClean="0">
                <a:hlinkClick r:id="rId2"/>
              </a:rPr>
              <a:t>files.school-collection.edu.ru/dlrstore/0abf46d8-e601-4526-9178-eb43f322eb04/zadanie3.swf</a:t>
            </a:r>
            <a:endParaRPr lang="ru-RU" u="sng" dirty="0" smtClean="0"/>
          </a:p>
          <a:p>
            <a:endParaRPr lang="ru-RU" u="sng" dirty="0"/>
          </a:p>
          <a:p>
            <a:r>
              <a:rPr lang="ru-RU" dirty="0"/>
              <a:t>Пройди по ссылке и выполни задание. Геометрические тела (куб, призма, пирамида) </a:t>
            </a:r>
            <a:r>
              <a:rPr lang="ru-RU" u="sng" dirty="0">
                <a:hlinkClick r:id="rId3"/>
              </a:rPr>
              <a:t>http://files.school-collection.edu.ru/dlrstore/e1edb674-b7f3-457d-90fe-af00ddd751b9/cub_prizma_piramida.swf</a:t>
            </a:r>
            <a:endParaRPr lang="ru-RU" dirty="0"/>
          </a:p>
          <a:p>
            <a:endParaRPr lang="ru-RU" dirty="0" smtClean="0"/>
          </a:p>
          <a:p>
            <a:r>
              <a:rPr lang="ru-RU" dirty="0"/>
              <a:t>Пройди по ссылке и выполни задание. Геометрические тела (куб, цилиндр, 2 призмы) </a:t>
            </a:r>
            <a:r>
              <a:rPr lang="ru-RU" u="sng" dirty="0">
                <a:hlinkClick r:id="rId4"/>
              </a:rPr>
              <a:t>http://files.school-collection.edu.ru/dlrstore/e9c81cd6-092d-4de4-bae9-f8a5069f57e3/zadanie4.swf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9283096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39471D"/>
                </a:solidFill>
              </a:rPr>
              <a:t>Источники</a:t>
            </a:r>
            <a:endParaRPr lang="ru-RU" b="1" dirty="0">
              <a:solidFill>
                <a:srgbClr val="39471D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600200"/>
            <a:ext cx="6923112" cy="4525963"/>
          </a:xfrm>
        </p:spPr>
        <p:txBody>
          <a:bodyPr/>
          <a:lstStyle/>
          <a:p>
            <a:r>
              <a:rPr lang="ru-RU" dirty="0" smtClean="0"/>
              <a:t>УМК различных систем обучения начальной школы.</a:t>
            </a:r>
          </a:p>
          <a:p>
            <a:r>
              <a:rPr lang="ru-RU" dirty="0" err="1" smtClean="0"/>
              <a:t>ЦОРы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Видеоуроки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Авторский проект электронного учебника.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9994892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2130425"/>
            <a:ext cx="6478488" cy="1470025"/>
          </a:xfrm>
        </p:spPr>
        <p:txBody>
          <a:bodyPr/>
          <a:lstStyle/>
          <a:p>
            <a:r>
              <a:rPr lang="ru-RU" dirty="0" smtClean="0">
                <a:solidFill>
                  <a:srgbClr val="39471D"/>
                </a:solidFill>
              </a:rPr>
              <a:t>Спасибо за внимание!</a:t>
            </a:r>
            <a:endParaRPr lang="ru-RU" dirty="0">
              <a:solidFill>
                <a:srgbClr val="3947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3438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screencapture.ru/uploaded/59/31/de/5931de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692" y="692696"/>
            <a:ext cx="7002401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1277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screencapture.ru/uploaded/4f/2e/c3/4f2Ec3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2075"/>
            <a:ext cx="5256584" cy="67865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7589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screencapture.ru/uploaded/e1/f5/46/E1f546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7632848" cy="5102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5290650"/>
            <a:ext cx="74523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Измерение длины косыми саженями. </a:t>
            </a:r>
            <a:r>
              <a:rPr lang="ru-RU" u="sng" dirty="0">
                <a:hlinkClick r:id="rId3"/>
              </a:rPr>
              <a:t>http://</a:t>
            </a:r>
            <a:r>
              <a:rPr lang="ru-RU" u="sng" dirty="0" smtClean="0">
                <a:hlinkClick r:id="rId3"/>
              </a:rPr>
              <a:t>files.school-сollection.edu.ru/</a:t>
            </a:r>
          </a:p>
          <a:p>
            <a:r>
              <a:rPr lang="ru-RU" u="sng" dirty="0" err="1" smtClean="0">
                <a:hlinkClick r:id="rId3"/>
              </a:rPr>
              <a:t>dlrstore</a:t>
            </a:r>
            <a:r>
              <a:rPr lang="ru-RU" u="sng" dirty="0" smtClean="0">
                <a:hlinkClick r:id="rId3"/>
              </a:rPr>
              <a:t>/a0a8a2c5-7006-404c-a06e-ed43dd98822b</a:t>
            </a:r>
            <a:r>
              <a:rPr lang="ru-RU" u="sng" dirty="0">
                <a:hlinkClick r:id="rId3"/>
              </a:rPr>
              <a:t>/%5BNNSCH_2-5%5D_%5BMA_IS%5D.swf</a:t>
            </a:r>
            <a:endParaRPr lang="ru-RU" dirty="0"/>
          </a:p>
          <a:p>
            <a:r>
              <a:rPr lang="ru-RU" dirty="0"/>
              <a:t>Словарь «Старинные меры длины» </a:t>
            </a:r>
            <a:r>
              <a:rPr lang="ru-RU" u="sng" dirty="0">
                <a:hlinkClick r:id="rId4"/>
              </a:rPr>
              <a:t>http://</a:t>
            </a:r>
            <a:r>
              <a:rPr lang="ru-RU" u="sng" dirty="0" smtClean="0">
                <a:hlinkClick r:id="rId4"/>
              </a:rPr>
              <a:t>files.school-collection.edu.ru/</a:t>
            </a:r>
          </a:p>
          <a:p>
            <a:r>
              <a:rPr lang="ru-RU" u="sng" dirty="0" err="1" smtClean="0">
                <a:hlinkClick r:id="rId4"/>
              </a:rPr>
              <a:t>dlrstore</a:t>
            </a:r>
            <a:r>
              <a:rPr lang="ru-RU" u="sng" dirty="0" smtClean="0">
                <a:hlinkClick r:id="rId4"/>
              </a:rPr>
              <a:t>/e14f5ac7-2465-4e89-b297-7fd4d235ff6d/index_listing.html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5080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778098"/>
          </a:xfrm>
        </p:spPr>
        <p:txBody>
          <a:bodyPr/>
          <a:lstStyle/>
          <a:p>
            <a:r>
              <a:rPr lang="ru-RU" sz="2400" b="1" dirty="0">
                <a:solidFill>
                  <a:srgbClr val="39471D"/>
                </a:solidFill>
              </a:rPr>
              <a:t>Единицы длины (мм, см, </a:t>
            </a:r>
            <a:r>
              <a:rPr lang="ru-RU" sz="2400" b="1" dirty="0" err="1">
                <a:solidFill>
                  <a:srgbClr val="39471D"/>
                </a:solidFill>
              </a:rPr>
              <a:t>дм</a:t>
            </a:r>
            <a:r>
              <a:rPr lang="ru-RU" sz="2400" b="1" dirty="0">
                <a:solidFill>
                  <a:srgbClr val="39471D"/>
                </a:solidFill>
              </a:rPr>
              <a:t>, м, км)</a:t>
            </a:r>
            <a:r>
              <a:rPr lang="ru-RU" sz="2400" dirty="0">
                <a:solidFill>
                  <a:srgbClr val="39471D"/>
                </a:solidFill>
              </a:rPr>
              <a:t/>
            </a:r>
            <a:br>
              <a:rPr lang="ru-RU" sz="2400" dirty="0">
                <a:solidFill>
                  <a:srgbClr val="39471D"/>
                </a:solidFill>
              </a:rPr>
            </a:br>
            <a:endParaRPr lang="ru-RU" sz="2400" dirty="0">
              <a:solidFill>
                <a:srgbClr val="39471D"/>
              </a:solidFill>
            </a:endParaRPr>
          </a:p>
        </p:txBody>
      </p:sp>
      <p:pic>
        <p:nvPicPr>
          <p:cNvPr id="17410" name="Picture 2" descr="http://www.screencapture.ru/uploaded/90/d8/00/90d80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980728"/>
            <a:ext cx="7823063" cy="5184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3729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screencapture.ru/uploaded/bf/7c/04/BF7C04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8968450" cy="5329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4241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416824" cy="1143000"/>
          </a:xfrm>
        </p:spPr>
        <p:txBody>
          <a:bodyPr/>
          <a:lstStyle/>
          <a:p>
            <a:r>
              <a:rPr lang="ru-RU" sz="2400" b="1" dirty="0"/>
              <a:t>Масса</a:t>
            </a:r>
            <a:r>
              <a:rPr lang="ru-RU" sz="2400" dirty="0"/>
              <a:t>. Единицы массы (грамм, килограмм, центнер, тонна). Соотношения между единицами измерения</a:t>
            </a:r>
          </a:p>
        </p:txBody>
      </p:sp>
      <p:pic>
        <p:nvPicPr>
          <p:cNvPr id="21506" name="Picture 2" descr="http://www.screencapture.ru/uploaded/03/f1/9b/03f19b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7239000" cy="4800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5295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screencapture.ru/uploaded/e3/c8/b7/e3c8b7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92696"/>
            <a:ext cx="7181850" cy="4895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452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500990" cy="1143000"/>
          </a:xfrm>
        </p:spPr>
        <p:txBody>
          <a:bodyPr/>
          <a:lstStyle/>
          <a:p>
            <a:r>
              <a:rPr lang="ru-RU" sz="3600" b="1" dirty="0" smtClean="0"/>
              <a:t>ФГОС НОО </a:t>
            </a:r>
            <a:br>
              <a:rPr lang="ru-RU" sz="3600" b="1" dirty="0" smtClean="0"/>
            </a:br>
            <a:r>
              <a:rPr lang="ru-RU" sz="1400" dirty="0" smtClean="0"/>
              <a:t>Приказ Минобрнауки РФ от 6 октября 2009 г. № 373  </a:t>
            </a:r>
            <a:br>
              <a:rPr lang="ru-RU" sz="1400" dirty="0" smtClean="0"/>
            </a:br>
            <a:r>
              <a:rPr lang="ru-RU" sz="1400" dirty="0" smtClean="0"/>
              <a:t>(в ред. приказов Минобрнауки России от 26.11.2010 № 1241, от 22.09.2011 № 2357)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714488"/>
            <a:ext cx="7929586" cy="5143512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/>
              <a:t>       П.11. </a:t>
            </a:r>
            <a:r>
              <a:rPr lang="ru-RU" sz="1800" dirty="0" smtClean="0">
                <a:solidFill>
                  <a:srgbClr val="C00000"/>
                </a:solidFill>
              </a:rPr>
              <a:t>Метапредметные результаты </a:t>
            </a:r>
            <a:r>
              <a:rPr lang="ru-RU" sz="1800" dirty="0" smtClean="0"/>
              <a:t>освоения ООП НОО </a:t>
            </a:r>
            <a:r>
              <a:rPr lang="ru-RU" sz="1800" dirty="0" smtClean="0">
                <a:solidFill>
                  <a:srgbClr val="C00000"/>
                </a:solidFill>
              </a:rPr>
              <a:t>должны отражать</a:t>
            </a:r>
            <a:r>
              <a:rPr lang="ru-RU" sz="1800" dirty="0" smtClean="0"/>
              <a:t>:</a:t>
            </a:r>
          </a:p>
          <a:p>
            <a:pPr marL="900000" lvl="1" indent="0">
              <a:spcBef>
                <a:spcPts val="0"/>
              </a:spcBef>
              <a:buNone/>
            </a:pPr>
            <a:r>
              <a:rPr lang="ru-RU" sz="1800" b="1" dirty="0" smtClean="0"/>
              <a:t> п.п.6 </a:t>
            </a:r>
          </a:p>
          <a:p>
            <a:pPr marL="900000" lvl="1" indent="0">
              <a:spcBef>
                <a:spcPts val="0"/>
              </a:spcBef>
              <a:buNone/>
            </a:pPr>
            <a:r>
              <a:rPr lang="ru-RU" sz="1800" dirty="0" smtClean="0"/>
              <a:t>использование знаково-символических средств  представления информации для создания моделей изучаемых объектов и процессов, схем решения учебных и практических задач.</a:t>
            </a:r>
          </a:p>
          <a:p>
            <a:pPr marL="900000" lvl="1" indent="0">
              <a:spcBef>
                <a:spcPts val="0"/>
              </a:spcBef>
              <a:buNone/>
            </a:pPr>
            <a:r>
              <a:rPr lang="ru-RU" sz="1800" b="1" dirty="0" smtClean="0"/>
              <a:t>п.п.15 </a:t>
            </a:r>
          </a:p>
          <a:p>
            <a:pPr marL="900000" lvl="1" indent="0">
              <a:spcBef>
                <a:spcPts val="0"/>
              </a:spcBef>
              <a:buNone/>
            </a:pPr>
            <a:r>
              <a:rPr lang="ru-RU" sz="1800" dirty="0" smtClean="0"/>
              <a:t>овладение базовыми предметными и </a:t>
            </a:r>
            <a:r>
              <a:rPr lang="ru-RU" sz="1800" dirty="0" err="1" smtClean="0"/>
              <a:t>межпредметными</a:t>
            </a:r>
            <a:r>
              <a:rPr lang="ru-RU" sz="1800" dirty="0" smtClean="0"/>
              <a:t> понятиями, отражающими существенные связи и отношения между объектами </a:t>
            </a:r>
          </a:p>
          <a:p>
            <a:pPr marL="900000" lvl="1" indent="0">
              <a:spcBef>
                <a:spcPts val="0"/>
              </a:spcBef>
              <a:buNone/>
            </a:pPr>
            <a:r>
              <a:rPr lang="ru-RU" sz="1800" dirty="0" smtClean="0"/>
              <a:t>и процессами.</a:t>
            </a:r>
          </a:p>
          <a:p>
            <a:pPr>
              <a:buNone/>
            </a:pPr>
            <a:r>
              <a:rPr lang="ru-RU" sz="1800" b="1" dirty="0" smtClean="0"/>
              <a:t>      </a:t>
            </a:r>
          </a:p>
          <a:p>
            <a:pPr>
              <a:buNone/>
            </a:pPr>
            <a:r>
              <a:rPr lang="ru-RU" sz="1800" b="1" dirty="0" smtClean="0"/>
              <a:t>       П. 12. </a:t>
            </a:r>
            <a:r>
              <a:rPr lang="ru-RU" sz="1800" dirty="0" smtClean="0">
                <a:solidFill>
                  <a:srgbClr val="C00000"/>
                </a:solidFill>
              </a:rPr>
              <a:t>Предметные результаты </a:t>
            </a:r>
            <a:r>
              <a:rPr lang="ru-RU" sz="1800" dirty="0" smtClean="0"/>
              <a:t>освоения ООП НОО </a:t>
            </a:r>
            <a:r>
              <a:rPr lang="ru-RU" sz="1800" dirty="0" smtClean="0">
                <a:solidFill>
                  <a:srgbClr val="C00000"/>
                </a:solidFill>
              </a:rPr>
              <a:t>должны отражать</a:t>
            </a:r>
            <a:r>
              <a:rPr lang="ru-RU" sz="1800" dirty="0" smtClean="0"/>
              <a:t>:</a:t>
            </a:r>
          </a:p>
          <a:p>
            <a:pPr>
              <a:buNone/>
            </a:pPr>
            <a:r>
              <a:rPr lang="ru-RU" sz="1800" b="1" dirty="0" smtClean="0"/>
              <a:t>       п.п</a:t>
            </a:r>
            <a:r>
              <a:rPr lang="ru-RU" sz="1800" dirty="0" smtClean="0"/>
              <a:t>. </a:t>
            </a:r>
            <a:r>
              <a:rPr lang="ru-RU" sz="1800" b="1" dirty="0" smtClean="0"/>
              <a:t>12.2. </a:t>
            </a:r>
            <a:r>
              <a:rPr lang="ru-RU" sz="1800" dirty="0" smtClean="0"/>
              <a:t>Математика и информатика: </a:t>
            </a:r>
          </a:p>
          <a:p>
            <a:pPr marL="1242900">
              <a:spcBef>
                <a:spcPts val="0"/>
              </a:spcBef>
              <a:buAutoNum type="arabicParenR"/>
            </a:pPr>
            <a:r>
              <a:rPr lang="ru-RU" sz="1800" dirty="0" smtClean="0"/>
              <a:t>использование начальных математических знаний для описания </a:t>
            </a:r>
          </a:p>
          <a:p>
            <a:pPr marL="1242900">
              <a:spcBef>
                <a:spcPts val="0"/>
              </a:spcBef>
              <a:buNone/>
            </a:pPr>
            <a:r>
              <a:rPr lang="ru-RU" sz="1800" dirty="0" smtClean="0"/>
              <a:t>и объяснения окружающих предметов, процессов, явлений, </a:t>
            </a:r>
          </a:p>
          <a:p>
            <a:pPr marL="1242900">
              <a:spcBef>
                <a:spcPts val="0"/>
              </a:spcBef>
              <a:buNone/>
            </a:pPr>
            <a:r>
              <a:rPr lang="ru-RU" sz="1800" dirty="0" smtClean="0"/>
              <a:t>а также оценки их количественных и пространственных отношений.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screencapture.ru/uploaded/5b/22/6f/5b226f6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908720"/>
            <a:ext cx="7267575" cy="4772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1912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screencapture.ru/uploaded/36/fe/25/36Fe25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1599"/>
            <a:ext cx="4752528" cy="67429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0532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screencapture.ru/uploaded/81/53/8c/81538cc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7987058" cy="53005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3520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screencapture.ru/uploaded/c0/d2/13/C0d213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97" y="548680"/>
            <a:ext cx="7819164" cy="51469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0668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88640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Площадь</a:t>
            </a:r>
            <a:r>
              <a:rPr lang="ru-RU" sz="2400" dirty="0"/>
              <a:t> геометрической фигуры. </a:t>
            </a:r>
            <a:endParaRPr lang="ru-RU" sz="2400" dirty="0" smtClean="0"/>
          </a:p>
          <a:p>
            <a:pPr algn="ctr"/>
            <a:r>
              <a:rPr lang="ru-RU" sz="2400" dirty="0" smtClean="0"/>
              <a:t>Единицы </a:t>
            </a:r>
            <a:r>
              <a:rPr lang="ru-RU" sz="2400" dirty="0"/>
              <a:t>площади (см</a:t>
            </a:r>
            <a:r>
              <a:rPr lang="ru-RU" sz="2400" baseline="30000" dirty="0"/>
              <a:t>2</a:t>
            </a:r>
            <a:r>
              <a:rPr lang="ru-RU" sz="2400" dirty="0"/>
              <a:t>, дм</a:t>
            </a:r>
            <a:r>
              <a:rPr lang="ru-RU" sz="2400" baseline="30000" dirty="0"/>
              <a:t>2</a:t>
            </a:r>
            <a:r>
              <a:rPr lang="ru-RU" sz="2400" dirty="0"/>
              <a:t>, м</a:t>
            </a:r>
            <a:r>
              <a:rPr lang="ru-RU" sz="2400" baseline="30000" dirty="0"/>
              <a:t>2</a:t>
            </a:r>
            <a:r>
              <a:rPr lang="ru-RU" sz="2400" dirty="0"/>
              <a:t>). Соотношения между единицами измерения. Вычисление площади прямоугольника и квадрата. Площадь фигуры, составленная из прямоугольников</a:t>
            </a:r>
          </a:p>
        </p:txBody>
      </p:sp>
      <p:pic>
        <p:nvPicPr>
          <p:cNvPr id="30722" name="Picture 2" descr="http://www.screencapture.ru/uploaded/69/74/90/697490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23093"/>
            <a:ext cx="4896544" cy="46482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7612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screencapture.ru/uploaded/ee/d3/08/eEd308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4935"/>
            <a:ext cx="6552728" cy="58888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5773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screencapture.ru/uploaded/45/70/4c/45704C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7750"/>
            <a:ext cx="4896544" cy="6542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screencapture.ru/uploaded/6e/4f/ca/6e4fcA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905"/>
          <a:stretch/>
        </p:blipFill>
        <p:spPr bwMode="auto">
          <a:xfrm>
            <a:off x="539551" y="2348880"/>
            <a:ext cx="3324209" cy="13504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4699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www.screencapture.ru/uploaded/4b/ca/42/4bCA4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5249"/>
            <a:ext cx="4896544" cy="6684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6772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screencapture.ru/uploaded/71/ce/e3/71Cee30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8136904" cy="54526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4047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screencapture.ru/uploaded/31/d8/71/31d871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7848872" cy="55249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9674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500990" cy="1143000"/>
          </a:xfrm>
        </p:spPr>
        <p:txBody>
          <a:bodyPr/>
          <a:lstStyle/>
          <a:p>
            <a:r>
              <a:rPr lang="ru-RU" sz="3600" b="1" dirty="0" smtClean="0"/>
              <a:t>ФГОС НОО </a:t>
            </a:r>
            <a:br>
              <a:rPr lang="ru-RU" sz="3600" b="1" dirty="0" smtClean="0"/>
            </a:br>
            <a:r>
              <a:rPr lang="ru-RU" sz="1400" dirty="0" smtClean="0"/>
              <a:t>Приказ Минобрнауки РФ от 6 октября 2009 г. № 373  </a:t>
            </a:r>
            <a:br>
              <a:rPr lang="ru-RU" sz="1400" dirty="0" smtClean="0"/>
            </a:br>
            <a:r>
              <a:rPr lang="ru-RU" sz="1400" dirty="0" smtClean="0"/>
              <a:t>(в ред. приказов Минобрнауки России от 26.11.2010 № 1241, от 22.09.2011 № 2357)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714488"/>
            <a:ext cx="7929586" cy="5143512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/>
              <a:t>       П.11. </a:t>
            </a:r>
            <a:r>
              <a:rPr lang="ru-RU" sz="1800" dirty="0" smtClean="0"/>
              <a:t>Метапредметные результаты освоения ООП НОО должны отражать:</a:t>
            </a:r>
          </a:p>
          <a:p>
            <a:pPr marL="900000" lvl="1" indent="0">
              <a:spcBef>
                <a:spcPts val="0"/>
              </a:spcBef>
              <a:buNone/>
            </a:pPr>
            <a:r>
              <a:rPr lang="ru-RU" sz="1800" b="1" dirty="0" smtClean="0"/>
              <a:t> п.п.6 </a:t>
            </a:r>
          </a:p>
          <a:p>
            <a:pPr marL="900000" lvl="1" indent="0">
              <a:spcBef>
                <a:spcPts val="0"/>
              </a:spcBef>
              <a:buNone/>
            </a:pPr>
            <a:r>
              <a:rPr lang="ru-RU" sz="1800" dirty="0" smtClean="0"/>
              <a:t>использование </a:t>
            </a:r>
            <a:r>
              <a:rPr lang="ru-RU" sz="1800" dirty="0" smtClean="0">
                <a:solidFill>
                  <a:srgbClr val="C00000"/>
                </a:solidFill>
              </a:rPr>
              <a:t>знаково-символических средств  </a:t>
            </a:r>
            <a:r>
              <a:rPr lang="ru-RU" sz="1800" dirty="0" smtClean="0"/>
              <a:t>представления информации </a:t>
            </a:r>
            <a:r>
              <a:rPr lang="ru-RU" sz="1800" dirty="0" smtClean="0">
                <a:solidFill>
                  <a:srgbClr val="C00000"/>
                </a:solidFill>
              </a:rPr>
              <a:t>для создания моделей </a:t>
            </a:r>
            <a:r>
              <a:rPr lang="ru-RU" sz="1800" dirty="0" smtClean="0"/>
              <a:t>изучаемых </a:t>
            </a:r>
            <a:r>
              <a:rPr lang="ru-RU" sz="1800" dirty="0" smtClean="0">
                <a:solidFill>
                  <a:srgbClr val="C00000"/>
                </a:solidFill>
              </a:rPr>
              <a:t>объектов</a:t>
            </a:r>
            <a:r>
              <a:rPr lang="ru-RU" sz="1800" dirty="0" smtClean="0"/>
              <a:t> и </a:t>
            </a:r>
            <a:r>
              <a:rPr lang="ru-RU" sz="1800" dirty="0" smtClean="0">
                <a:solidFill>
                  <a:srgbClr val="C00000"/>
                </a:solidFill>
              </a:rPr>
              <a:t>процессов</a:t>
            </a:r>
            <a:r>
              <a:rPr lang="ru-RU" sz="1800" dirty="0" smtClean="0"/>
              <a:t>, </a:t>
            </a:r>
            <a:r>
              <a:rPr lang="ru-RU" sz="1800" dirty="0" smtClean="0">
                <a:solidFill>
                  <a:srgbClr val="C00000"/>
                </a:solidFill>
              </a:rPr>
              <a:t>схем решения </a:t>
            </a:r>
            <a:r>
              <a:rPr lang="ru-RU" sz="1800" dirty="0" smtClean="0"/>
              <a:t>учебных и практических </a:t>
            </a:r>
            <a:r>
              <a:rPr lang="ru-RU" sz="1800" dirty="0" smtClean="0">
                <a:solidFill>
                  <a:srgbClr val="C00000"/>
                </a:solidFill>
              </a:rPr>
              <a:t>задач</a:t>
            </a:r>
            <a:r>
              <a:rPr lang="ru-RU" sz="1800" dirty="0" smtClean="0"/>
              <a:t>.</a:t>
            </a:r>
          </a:p>
          <a:p>
            <a:pPr marL="900000" lvl="1" indent="0">
              <a:spcBef>
                <a:spcPts val="0"/>
              </a:spcBef>
              <a:buNone/>
            </a:pPr>
            <a:r>
              <a:rPr lang="ru-RU" sz="1800" b="1" dirty="0" smtClean="0"/>
              <a:t>п.п.15 </a:t>
            </a:r>
          </a:p>
          <a:p>
            <a:pPr marL="900000" lvl="1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C00000"/>
                </a:solidFill>
              </a:rPr>
              <a:t>овладение базовыми </a:t>
            </a:r>
            <a:r>
              <a:rPr lang="ru-RU" sz="1800" dirty="0" smtClean="0"/>
              <a:t>предметными и </a:t>
            </a:r>
            <a:r>
              <a:rPr lang="ru-RU" sz="1800" dirty="0" err="1" smtClean="0"/>
              <a:t>межпредметными</a:t>
            </a:r>
            <a:r>
              <a:rPr lang="ru-RU" sz="1800" dirty="0" smtClean="0"/>
              <a:t> </a:t>
            </a:r>
            <a:r>
              <a:rPr lang="ru-RU" sz="1800" dirty="0" smtClean="0">
                <a:solidFill>
                  <a:srgbClr val="C00000"/>
                </a:solidFill>
              </a:rPr>
              <a:t>понятиями</a:t>
            </a:r>
            <a:r>
              <a:rPr lang="ru-RU" sz="1800" dirty="0" smtClean="0"/>
              <a:t>, </a:t>
            </a:r>
            <a:r>
              <a:rPr lang="ru-RU" sz="1800" dirty="0" smtClean="0">
                <a:solidFill>
                  <a:srgbClr val="C00000"/>
                </a:solidFill>
              </a:rPr>
              <a:t>отражающими</a:t>
            </a:r>
            <a:r>
              <a:rPr lang="ru-RU" sz="1800" dirty="0" smtClean="0"/>
              <a:t> существенные </a:t>
            </a:r>
            <a:r>
              <a:rPr lang="ru-RU" sz="1800" dirty="0" smtClean="0">
                <a:solidFill>
                  <a:srgbClr val="C00000"/>
                </a:solidFill>
              </a:rPr>
              <a:t>связи</a:t>
            </a:r>
            <a:r>
              <a:rPr lang="ru-RU" sz="1800" dirty="0" smtClean="0"/>
              <a:t> и </a:t>
            </a:r>
            <a:r>
              <a:rPr lang="ru-RU" sz="1800" dirty="0" smtClean="0">
                <a:solidFill>
                  <a:srgbClr val="C00000"/>
                </a:solidFill>
              </a:rPr>
              <a:t>отношения</a:t>
            </a:r>
            <a:r>
              <a:rPr lang="ru-RU" sz="1800" dirty="0" smtClean="0"/>
              <a:t> между </a:t>
            </a:r>
            <a:r>
              <a:rPr lang="ru-RU" sz="1800" dirty="0" smtClean="0">
                <a:solidFill>
                  <a:srgbClr val="C00000"/>
                </a:solidFill>
              </a:rPr>
              <a:t>объектами</a:t>
            </a:r>
            <a:r>
              <a:rPr lang="ru-RU" sz="1800" dirty="0" smtClean="0"/>
              <a:t> </a:t>
            </a:r>
          </a:p>
          <a:p>
            <a:pPr marL="900000" lvl="1" indent="0">
              <a:spcBef>
                <a:spcPts val="0"/>
              </a:spcBef>
              <a:buNone/>
            </a:pPr>
            <a:r>
              <a:rPr lang="ru-RU" sz="1800" dirty="0" smtClean="0"/>
              <a:t>и </a:t>
            </a:r>
            <a:r>
              <a:rPr lang="ru-RU" sz="1800" dirty="0" smtClean="0">
                <a:solidFill>
                  <a:srgbClr val="C00000"/>
                </a:solidFill>
              </a:rPr>
              <a:t>процессами</a:t>
            </a:r>
            <a:r>
              <a:rPr lang="ru-RU" sz="1800" dirty="0" smtClean="0"/>
              <a:t>.</a:t>
            </a:r>
            <a:endParaRPr lang="ru-RU" sz="1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1800" b="1" dirty="0" smtClean="0"/>
              <a:t>      </a:t>
            </a:r>
          </a:p>
          <a:p>
            <a:pPr>
              <a:buNone/>
            </a:pPr>
            <a:r>
              <a:rPr lang="ru-RU" sz="1800" b="1" dirty="0" smtClean="0"/>
              <a:t>       П. 12. </a:t>
            </a:r>
            <a:r>
              <a:rPr lang="ru-RU" sz="1800" dirty="0" smtClean="0"/>
              <a:t>Предметные результаты освоения ООП НОО должны отражать:</a:t>
            </a:r>
          </a:p>
          <a:p>
            <a:pPr>
              <a:buNone/>
            </a:pPr>
            <a:r>
              <a:rPr lang="ru-RU" sz="1800" b="1" dirty="0" smtClean="0"/>
              <a:t>       п.п</a:t>
            </a:r>
            <a:r>
              <a:rPr lang="ru-RU" sz="1800" dirty="0" smtClean="0"/>
              <a:t>. </a:t>
            </a:r>
            <a:r>
              <a:rPr lang="ru-RU" sz="1800" b="1" dirty="0" smtClean="0"/>
              <a:t>12.2. </a:t>
            </a:r>
            <a:r>
              <a:rPr lang="ru-RU" sz="1800" dirty="0" smtClean="0"/>
              <a:t>Математика и информатика: </a:t>
            </a:r>
          </a:p>
          <a:p>
            <a:pPr marL="1242900">
              <a:spcBef>
                <a:spcPts val="0"/>
              </a:spcBef>
              <a:buAutoNum type="arabicParenR"/>
            </a:pPr>
            <a:r>
              <a:rPr lang="ru-RU" sz="1800" dirty="0" smtClean="0">
                <a:solidFill>
                  <a:srgbClr val="C00000"/>
                </a:solidFill>
              </a:rPr>
              <a:t>использование</a:t>
            </a:r>
            <a:r>
              <a:rPr lang="ru-RU" sz="1800" dirty="0" smtClean="0"/>
              <a:t> начальных математических </a:t>
            </a:r>
            <a:r>
              <a:rPr lang="ru-RU" sz="1800" dirty="0" smtClean="0">
                <a:solidFill>
                  <a:srgbClr val="C00000"/>
                </a:solidFill>
              </a:rPr>
              <a:t>знаний</a:t>
            </a:r>
            <a:r>
              <a:rPr lang="ru-RU" sz="1800" dirty="0" smtClean="0"/>
              <a:t> для </a:t>
            </a:r>
            <a:r>
              <a:rPr lang="ru-RU" sz="1800" dirty="0" smtClean="0">
                <a:solidFill>
                  <a:srgbClr val="C00000"/>
                </a:solidFill>
              </a:rPr>
              <a:t>описания</a:t>
            </a:r>
            <a:r>
              <a:rPr lang="ru-RU" sz="1800" dirty="0" smtClean="0"/>
              <a:t> </a:t>
            </a:r>
          </a:p>
          <a:p>
            <a:pPr marL="1242900">
              <a:spcBef>
                <a:spcPts val="0"/>
              </a:spcBef>
              <a:buNone/>
            </a:pPr>
            <a:r>
              <a:rPr lang="ru-RU" sz="1800" dirty="0" smtClean="0"/>
              <a:t>и </a:t>
            </a:r>
            <a:r>
              <a:rPr lang="ru-RU" sz="1800" dirty="0" smtClean="0">
                <a:solidFill>
                  <a:srgbClr val="C00000"/>
                </a:solidFill>
              </a:rPr>
              <a:t>объяснения</a:t>
            </a:r>
            <a:r>
              <a:rPr lang="ru-RU" sz="1800" dirty="0" smtClean="0"/>
              <a:t> окружающих </a:t>
            </a:r>
            <a:r>
              <a:rPr lang="ru-RU" sz="1800" dirty="0" smtClean="0">
                <a:solidFill>
                  <a:srgbClr val="C00000"/>
                </a:solidFill>
              </a:rPr>
              <a:t>предметов</a:t>
            </a:r>
            <a:r>
              <a:rPr lang="ru-RU" sz="1800" dirty="0" smtClean="0"/>
              <a:t>, </a:t>
            </a:r>
            <a:r>
              <a:rPr lang="ru-RU" sz="1800" dirty="0" smtClean="0">
                <a:solidFill>
                  <a:srgbClr val="C00000"/>
                </a:solidFill>
              </a:rPr>
              <a:t>процессов</a:t>
            </a:r>
            <a:r>
              <a:rPr lang="ru-RU" sz="1800" dirty="0" smtClean="0"/>
              <a:t>, </a:t>
            </a:r>
            <a:r>
              <a:rPr lang="ru-RU" sz="1800" dirty="0" smtClean="0">
                <a:solidFill>
                  <a:srgbClr val="C00000"/>
                </a:solidFill>
              </a:rPr>
              <a:t>явлений</a:t>
            </a:r>
            <a:r>
              <a:rPr lang="ru-RU" sz="1800" dirty="0" smtClean="0"/>
              <a:t>, </a:t>
            </a:r>
          </a:p>
          <a:p>
            <a:pPr marL="1242900">
              <a:spcBef>
                <a:spcPts val="0"/>
              </a:spcBef>
              <a:buNone/>
            </a:pPr>
            <a:r>
              <a:rPr lang="ru-RU" sz="1800" dirty="0" smtClean="0"/>
              <a:t>а также </a:t>
            </a:r>
            <a:r>
              <a:rPr lang="ru-RU" sz="1800" dirty="0" smtClean="0">
                <a:solidFill>
                  <a:srgbClr val="C00000"/>
                </a:solidFill>
              </a:rPr>
              <a:t>оценки</a:t>
            </a:r>
            <a:r>
              <a:rPr lang="ru-RU" sz="1800" dirty="0" smtClean="0"/>
              <a:t> их количественных и пространственных </a:t>
            </a:r>
            <a:r>
              <a:rPr lang="ru-RU" sz="1800" dirty="0" smtClean="0">
                <a:solidFill>
                  <a:srgbClr val="C00000"/>
                </a:solidFill>
              </a:rPr>
              <a:t>отношений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screencapture.ru/uploaded/91/1f/fe/911ffe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9452"/>
            <a:ext cx="3744416" cy="65195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08104" y="1911889"/>
            <a:ext cx="3419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Перейди по ссылке и посмотри </a:t>
            </a:r>
            <a:r>
              <a:rPr lang="ru-RU" b="1" dirty="0" err="1"/>
              <a:t>видеоурок</a:t>
            </a:r>
            <a:r>
              <a:rPr lang="ru-RU" b="1" dirty="0"/>
              <a:t> «О способах сравнения фигур по площади</a:t>
            </a:r>
            <a:r>
              <a:rPr lang="ru-RU" dirty="0"/>
              <a:t>»:</a:t>
            </a:r>
          </a:p>
          <a:p>
            <a:r>
              <a:rPr lang="ru-RU" u="sng" dirty="0">
                <a:hlinkClick r:id="rId3"/>
              </a:rPr>
              <a:t>http://interneturok.ru/ru/school/matematika/3-klass/tema/ploschad-sposoby-sravneniya-figur-po-ploschadi?seconds=0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50263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screencapture.ru/uploaded/a3/87/84/A38784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712968" cy="5731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3029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88640"/>
            <a:ext cx="733288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Перейди по ссылке и посмотри </a:t>
            </a:r>
            <a:r>
              <a:rPr lang="ru-RU" b="1" dirty="0" err="1"/>
              <a:t>видеоуроки</a:t>
            </a:r>
            <a:endParaRPr lang="ru-RU" b="1" dirty="0"/>
          </a:p>
          <a:p>
            <a:r>
              <a:rPr lang="ru-RU" b="1" dirty="0"/>
              <a:t>1. Единица площади – квадратный сантиметр</a:t>
            </a:r>
          </a:p>
          <a:p>
            <a:r>
              <a:rPr lang="ru-RU" u="sng" dirty="0">
                <a:hlinkClick r:id="rId2"/>
              </a:rPr>
              <a:t>http://interneturok.ru/ru/school/matematika/3-klass/tema/edinitsa-ploschadi-kvadratnyy-santimetr?seconds=0</a:t>
            </a:r>
            <a:r>
              <a:rPr lang="ru-RU" dirty="0"/>
              <a:t> </a:t>
            </a:r>
          </a:p>
          <a:p>
            <a:r>
              <a:rPr lang="ru-RU" b="1" dirty="0"/>
              <a:t>2. Площадь прямоугольника:   </a:t>
            </a:r>
          </a:p>
          <a:p>
            <a:r>
              <a:rPr lang="en-US" u="sng" dirty="0">
                <a:hlinkClick r:id="rId3"/>
              </a:rPr>
              <a:t>http</a:t>
            </a:r>
            <a:r>
              <a:rPr lang="ru-RU" u="sng" dirty="0">
                <a:hlinkClick r:id="rId3"/>
              </a:rPr>
              <a:t>://</a:t>
            </a:r>
            <a:r>
              <a:rPr lang="en-US" u="sng" dirty="0" err="1">
                <a:hlinkClick r:id="rId3"/>
              </a:rPr>
              <a:t>interneturok</a:t>
            </a:r>
            <a:r>
              <a:rPr lang="ru-RU" u="sng" dirty="0">
                <a:hlinkClick r:id="rId3"/>
              </a:rPr>
              <a:t>.</a:t>
            </a:r>
            <a:r>
              <a:rPr lang="en-US" u="sng" dirty="0" err="1">
                <a:hlinkClick r:id="rId3"/>
              </a:rPr>
              <a:t>ru</a:t>
            </a:r>
            <a:r>
              <a:rPr lang="ru-RU" u="sng" dirty="0">
                <a:hlinkClick r:id="rId3"/>
              </a:rPr>
              <a:t>/</a:t>
            </a:r>
            <a:r>
              <a:rPr lang="en-US" u="sng" dirty="0" err="1">
                <a:hlinkClick r:id="rId3"/>
              </a:rPr>
              <a:t>ru</a:t>
            </a:r>
            <a:r>
              <a:rPr lang="ru-RU" u="sng" dirty="0">
                <a:hlinkClick r:id="rId3"/>
              </a:rPr>
              <a:t>/</a:t>
            </a:r>
            <a:r>
              <a:rPr lang="en-US" u="sng" dirty="0">
                <a:hlinkClick r:id="rId3"/>
              </a:rPr>
              <a:t>school</a:t>
            </a:r>
            <a:r>
              <a:rPr lang="ru-RU" u="sng" dirty="0">
                <a:hlinkClick r:id="rId3"/>
              </a:rPr>
              <a:t>/</a:t>
            </a:r>
            <a:r>
              <a:rPr lang="en-US" u="sng" dirty="0" err="1">
                <a:hlinkClick r:id="rId3"/>
              </a:rPr>
              <a:t>matematika</a:t>
            </a:r>
            <a:r>
              <a:rPr lang="ru-RU" u="sng" dirty="0">
                <a:hlinkClick r:id="rId3"/>
              </a:rPr>
              <a:t>/3-</a:t>
            </a:r>
            <a:r>
              <a:rPr lang="en-US" u="sng" dirty="0" err="1">
                <a:hlinkClick r:id="rId3"/>
              </a:rPr>
              <a:t>klass</a:t>
            </a:r>
            <a:r>
              <a:rPr lang="ru-RU" u="sng" dirty="0">
                <a:hlinkClick r:id="rId3"/>
              </a:rPr>
              <a:t>/</a:t>
            </a:r>
            <a:r>
              <a:rPr lang="en-US" u="sng" dirty="0" err="1">
                <a:hlinkClick r:id="rId3"/>
              </a:rPr>
              <a:t>tema</a:t>
            </a:r>
            <a:r>
              <a:rPr lang="ru-RU" u="sng" dirty="0">
                <a:hlinkClick r:id="rId3"/>
              </a:rPr>
              <a:t>/</a:t>
            </a:r>
            <a:r>
              <a:rPr lang="en-US" u="sng" dirty="0" err="1">
                <a:hlinkClick r:id="rId3"/>
              </a:rPr>
              <a:t>ploschad</a:t>
            </a:r>
            <a:r>
              <a:rPr lang="ru-RU" u="sng" dirty="0">
                <a:hlinkClick r:id="rId3"/>
              </a:rPr>
              <a:t>-</a:t>
            </a:r>
            <a:r>
              <a:rPr lang="en-US" u="sng" dirty="0" err="1">
                <a:hlinkClick r:id="rId3"/>
              </a:rPr>
              <a:t>pryamougolnika</a:t>
            </a:r>
            <a:r>
              <a:rPr lang="en-US" dirty="0"/>
              <a:t>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Перейди </a:t>
            </a:r>
            <a:r>
              <a:rPr lang="ru-RU" dirty="0"/>
              <a:t>по ссылке и посмотри </a:t>
            </a:r>
            <a:r>
              <a:rPr lang="ru-RU" b="1" dirty="0" err="1"/>
              <a:t>видеоуроки</a:t>
            </a:r>
            <a:endParaRPr lang="ru-RU" b="1" dirty="0"/>
          </a:p>
          <a:p>
            <a:r>
              <a:rPr lang="ru-RU" b="1" dirty="0"/>
              <a:t>1. Единица площади – квадратный дециметр:</a:t>
            </a:r>
          </a:p>
          <a:p>
            <a:r>
              <a:rPr lang="ru-RU" u="sng" dirty="0">
                <a:hlinkClick r:id="rId4"/>
              </a:rPr>
              <a:t>http://interneturok.ru/ru/school/matematika/3-klass/tema/edinitsa-ploschadi-kvadratnyy-detsimetr?seconds=0</a:t>
            </a:r>
            <a:r>
              <a:rPr lang="ru-RU" dirty="0"/>
              <a:t> </a:t>
            </a:r>
          </a:p>
          <a:p>
            <a:r>
              <a:rPr lang="ru-RU" b="1" dirty="0"/>
              <a:t>2. Единица площади – квадратный метр</a:t>
            </a:r>
          </a:p>
          <a:p>
            <a:r>
              <a:rPr lang="ru-RU" u="sng" dirty="0">
                <a:hlinkClick r:id="rId5"/>
              </a:rPr>
              <a:t>http://interneturok.ru/ru/school/matematika/3-klass/tema/edinitsa-ploschadi-kvadratnyy-metr?seconds=0</a:t>
            </a:r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5569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creencapture.ru/uploaded/0d/d4/81/0dD481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80728"/>
            <a:ext cx="4968552" cy="43763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72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screencapture.ru/uploaded/1a/74/83/1A7483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8002952" cy="4896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2133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screencapture.ru/uploaded/e9/12/2a/e9122a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977892" cy="3816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385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screencapture.ru/uploaded/10/ac/69/10Ac69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00" y="620688"/>
            <a:ext cx="8007754" cy="5184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8467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screencapture.ru/uploaded/09/ed/af/09edaF6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39"/>
            <a:ext cx="3816424" cy="43252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http://www.screencapture.ru/uploaded/f6/47/f8/F647F81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89040"/>
            <a:ext cx="4557075" cy="28999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791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screencapture.ru/uploaded/db/ca/31/dbCa31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0646"/>
            <a:ext cx="4608512" cy="65046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5840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416824" cy="778098"/>
          </a:xfrm>
        </p:spPr>
        <p:txBody>
          <a:bodyPr/>
          <a:lstStyle/>
          <a:p>
            <a:r>
              <a:rPr lang="ru-RU" dirty="0" smtClean="0">
                <a:solidFill>
                  <a:srgbClr val="39471D"/>
                </a:solidFill>
              </a:rPr>
              <a:t>Проект «</a:t>
            </a:r>
            <a:r>
              <a:rPr lang="ru-RU" b="1" dirty="0" smtClean="0">
                <a:solidFill>
                  <a:srgbClr val="39471D"/>
                </a:solidFill>
              </a:rPr>
              <a:t>Площади фигур»</a:t>
            </a:r>
            <a:r>
              <a:rPr lang="ru-RU" dirty="0">
                <a:solidFill>
                  <a:srgbClr val="39471D"/>
                </a:solidFill>
              </a:rPr>
              <a:t/>
            </a:r>
            <a:br>
              <a:rPr lang="ru-RU" dirty="0">
                <a:solidFill>
                  <a:srgbClr val="39471D"/>
                </a:solidFill>
              </a:rPr>
            </a:br>
            <a:endParaRPr lang="ru-RU" dirty="0">
              <a:solidFill>
                <a:srgbClr val="39471D"/>
              </a:solidFill>
            </a:endParaRPr>
          </a:p>
        </p:txBody>
      </p:sp>
      <p:pic>
        <p:nvPicPr>
          <p:cNvPr id="1026" name="Picture 2" descr="http://www.screencapture.ru/uploaded/45/2f/32/452F32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08720"/>
            <a:ext cx="4464496" cy="59228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3542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42852"/>
            <a:ext cx="7686700" cy="6500858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dirty="0" smtClean="0"/>
              <a:t>Знаково-символические средства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/>
              <a:t> </a:t>
            </a:r>
            <a:r>
              <a:rPr lang="ru-RU" b="1" dirty="0" smtClean="0">
                <a:sym typeface="Symbol"/>
              </a:rPr>
              <a:t></a:t>
            </a:r>
            <a:r>
              <a:rPr lang="ru-RU" b="1" dirty="0" smtClean="0"/>
              <a:t> для </a:t>
            </a:r>
            <a:r>
              <a:rPr lang="ru-RU" b="1" dirty="0" smtClean="0">
                <a:sym typeface="Symbol"/>
              </a:rPr>
              <a:t></a:t>
            </a:r>
            <a:r>
              <a:rPr lang="ru-RU" dirty="0" smtClean="0"/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/>
              <a:t>создания модели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/>
              <a:t> </a:t>
            </a:r>
            <a:r>
              <a:rPr lang="ru-RU" b="1" dirty="0" smtClean="0">
                <a:sym typeface="Symbol"/>
              </a:rPr>
              <a:t></a:t>
            </a:r>
            <a:r>
              <a:rPr lang="ru-RU" b="1" dirty="0" smtClean="0"/>
              <a:t> для </a:t>
            </a:r>
            <a:r>
              <a:rPr lang="ru-RU" b="1" dirty="0" smtClean="0">
                <a:sym typeface="Symbol"/>
              </a:rPr>
              <a:t></a:t>
            </a:r>
            <a:r>
              <a:rPr lang="ru-RU" dirty="0" smtClean="0"/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/>
              <a:t>изучения объектов и процессов, схем решения задач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/>
              <a:t> </a:t>
            </a:r>
            <a:r>
              <a:rPr lang="ru-RU" b="1" dirty="0" smtClean="0"/>
              <a:t> </a:t>
            </a:r>
            <a:r>
              <a:rPr lang="ru-RU" b="1" dirty="0" smtClean="0">
                <a:sym typeface="Symbol"/>
              </a:rPr>
              <a:t></a:t>
            </a:r>
            <a:r>
              <a:rPr lang="ru-RU" b="1" dirty="0" smtClean="0"/>
              <a:t> с целью получения </a:t>
            </a:r>
            <a:r>
              <a:rPr lang="ru-RU" b="1" dirty="0" smtClean="0">
                <a:sym typeface="Symbol"/>
              </a:rPr>
              <a:t></a:t>
            </a:r>
            <a:r>
              <a:rPr lang="ru-RU" dirty="0" smtClean="0"/>
              <a:t> </a:t>
            </a:r>
          </a:p>
          <a:p>
            <a:pPr algn="ctr">
              <a:spcBef>
                <a:spcPts val="3000"/>
              </a:spcBef>
              <a:spcAft>
                <a:spcPts val="3000"/>
              </a:spcAft>
              <a:buNone/>
            </a:pPr>
            <a:r>
              <a:rPr lang="ru-RU" b="1" dirty="0" smtClean="0">
                <a:solidFill>
                  <a:srgbClr val="C00000"/>
                </a:solidFill>
              </a:rPr>
              <a:t>ЗНАНИЯ, БАЗОВЫЕ ПОНЯТИЯ</a:t>
            </a:r>
          </a:p>
          <a:p>
            <a:pPr algn="ctr">
              <a:spcBef>
                <a:spcPts val="0"/>
              </a:spcBef>
              <a:buNone/>
            </a:pPr>
            <a:r>
              <a:rPr lang="ru-RU" b="1" dirty="0" smtClean="0"/>
              <a:t> </a:t>
            </a:r>
            <a:r>
              <a:rPr lang="ru-RU" b="1" dirty="0" smtClean="0">
                <a:sym typeface="Symbol"/>
              </a:rPr>
              <a:t></a:t>
            </a:r>
            <a:r>
              <a:rPr lang="ru-RU" b="1" dirty="0" smtClean="0"/>
              <a:t> для</a:t>
            </a:r>
            <a:r>
              <a:rPr lang="ru-RU" b="1" dirty="0" smtClean="0">
                <a:sym typeface="Symbol"/>
              </a:rPr>
              <a:t></a:t>
            </a:r>
            <a:r>
              <a:rPr lang="ru-RU" b="1" dirty="0" smtClean="0"/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/>
              <a:t>описания и объяснения предметов, процессов, явлений, отношений</a:t>
            </a:r>
          </a:p>
          <a:p>
            <a:pPr algn="ctr"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85984" y="3857628"/>
            <a:ext cx="5786478" cy="785818"/>
          </a:xfrm>
          <a:prstGeom prst="roundRect">
            <a:avLst/>
          </a:prstGeom>
          <a:noFill/>
          <a:ln w="76200" cmpd="tri">
            <a:solidFill>
              <a:srgbClr val="3947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creencapture.ru/uploaded/1f/73/72/1F7372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8640"/>
            <a:ext cx="5610174" cy="6480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9560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creencapture.ru/uploaded/e3/2a/b4/e32Ab40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1600"/>
            <a:ext cx="4536504" cy="66812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1899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creencapture.ru/uploaded/ec/09/9e/Ec099e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9010"/>
            <a:ext cx="8671760" cy="3810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1809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creencapture.ru/uploaded/83/c6/97/83C697c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9604"/>
            <a:ext cx="8807124" cy="41736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3950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creencapture.ru/uploaded/ea/38/6a/eA386a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50500" cy="3744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4992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creencapture.ru/uploaded/45/ed/e8/45EDE8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71675" cy="36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4177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260648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9471D"/>
                </a:solidFill>
              </a:rPr>
              <a:t>Периметр</a:t>
            </a:r>
            <a:r>
              <a:rPr lang="ru-RU" sz="2400" dirty="0">
                <a:solidFill>
                  <a:srgbClr val="39471D"/>
                </a:solidFill>
              </a:rPr>
              <a:t>. Вычисление периметра треугольника, прямоугольника и квадрата, многоугольника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412776"/>
            <a:ext cx="7272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Перейди по ссылке и посмотри </a:t>
            </a:r>
            <a:r>
              <a:rPr lang="ru-RU" b="1" dirty="0" err="1"/>
              <a:t>видеоурок</a:t>
            </a:r>
            <a:r>
              <a:rPr lang="ru-RU" b="1" dirty="0"/>
              <a:t> «Периметр прямоугольника».</a:t>
            </a:r>
            <a:r>
              <a:rPr lang="ru-RU" dirty="0"/>
              <a:t> На уроке ты сможешь сформулировать определение этого понятия, вывести формулу для его вычисления </a:t>
            </a:r>
            <a:r>
              <a:rPr lang="ru-RU" u="sng" dirty="0">
                <a:hlinkClick r:id="rId2"/>
              </a:rPr>
              <a:t>http://interneturok.ru/ru/school/matematika/2-klass/umnozhenie-i-delenie/perimetr-pryamougolnika?seconds=0</a:t>
            </a:r>
            <a:r>
              <a:rPr lang="ru-RU" dirty="0"/>
              <a:t> </a:t>
            </a:r>
          </a:p>
        </p:txBody>
      </p:sp>
      <p:pic>
        <p:nvPicPr>
          <p:cNvPr id="47106" name="Picture 2" descr="http://www.screencapture.ru/uploaded/b2/9a/6a/B29A6A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12976"/>
            <a:ext cx="6398155" cy="3059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0587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screencapture.ru/uploaded/5e/ce/dd/5eCEdDA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0648"/>
            <a:ext cx="4536504" cy="651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260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screencapture.ru/uploaded/83/78/b0/8378B0D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5110"/>
          <a:stretch/>
        </p:blipFill>
        <p:spPr bwMode="auto">
          <a:xfrm>
            <a:off x="1115616" y="260648"/>
            <a:ext cx="4472483" cy="3312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http://www.screencapture.ru/uploaded/83/78/b0/8378B0D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552"/>
          <a:stretch/>
        </p:blipFill>
        <p:spPr bwMode="auto">
          <a:xfrm>
            <a:off x="4716016" y="3573016"/>
            <a:ext cx="4283968" cy="3204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8903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/>
          <a:lstStyle/>
          <a:p>
            <a:r>
              <a:rPr lang="ru-RU" sz="2400" b="1" dirty="0">
                <a:solidFill>
                  <a:srgbClr val="39471D"/>
                </a:solidFill>
              </a:rPr>
              <a:t>Вместимость (ёмкость, объём). </a:t>
            </a:r>
            <a:r>
              <a:rPr lang="ru-RU" sz="2400" dirty="0">
                <a:solidFill>
                  <a:srgbClr val="39471D"/>
                </a:solidFill>
              </a:rPr>
              <a:t>Единицы вместимости (литр). Соотношения между единицами измерения</a:t>
            </a:r>
            <a:br>
              <a:rPr lang="ru-RU" sz="2400" dirty="0">
                <a:solidFill>
                  <a:srgbClr val="39471D"/>
                </a:solidFill>
              </a:rPr>
            </a:br>
            <a:endParaRPr lang="ru-RU" sz="2400" dirty="0">
              <a:solidFill>
                <a:srgbClr val="39471D"/>
              </a:solidFill>
            </a:endParaRPr>
          </a:p>
        </p:txBody>
      </p:sp>
      <p:pic>
        <p:nvPicPr>
          <p:cNvPr id="51202" name="Picture 2" descr="http://www.screencapture.ru/uploaded/3b/a0/ea/3ba0ea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10724"/>
            <a:ext cx="7632848" cy="4891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2225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1680" y="332656"/>
            <a:ext cx="7272808" cy="6264696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sz="2400" b="1" dirty="0" smtClean="0"/>
              <a:t>Что нужно учитывать?</a:t>
            </a:r>
          </a:p>
          <a:p>
            <a:pPr marL="0" indent="0" algn="ctr">
              <a:lnSpc>
                <a:spcPct val="80000"/>
              </a:lnSpc>
              <a:buNone/>
            </a:pPr>
            <a:endParaRPr lang="ru-RU" sz="2400" b="1" dirty="0" smtClean="0"/>
          </a:p>
          <a:p>
            <a:pPr>
              <a:lnSpc>
                <a:spcPct val="80000"/>
              </a:lnSpc>
            </a:pPr>
            <a:r>
              <a:rPr lang="ru-RU" sz="2400" dirty="0" smtClean="0"/>
              <a:t>Существенные </a:t>
            </a:r>
            <a:r>
              <a:rPr lang="ru-RU" sz="2400" dirty="0"/>
              <a:t>признаки и связи, зафиксированные в модели, становятся наглядными для учащихся тогда, когда эти признаки, связи были </a:t>
            </a:r>
            <a:r>
              <a:rPr lang="ru-RU" sz="2400" dirty="0">
                <a:solidFill>
                  <a:srgbClr val="C00000"/>
                </a:solidFill>
              </a:rPr>
              <a:t>выделены самими детьми в их собственном действии</a:t>
            </a:r>
            <a:r>
              <a:rPr lang="ru-RU" sz="2400" dirty="0"/>
              <a:t>, т.е. когда они сами участвовали в создании модели. </a:t>
            </a:r>
            <a:r>
              <a:rPr lang="ru-RU" sz="2400" dirty="0" smtClean="0"/>
              <a:t>В </a:t>
            </a:r>
            <a:r>
              <a:rPr lang="ru-RU" sz="2400" dirty="0"/>
              <a:t>противном случае учащиеся не видят их в модели, и она не становится для них наглядной</a:t>
            </a:r>
            <a:r>
              <a:rPr lang="ru-RU" sz="2400" dirty="0" smtClean="0"/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Построение </a:t>
            </a:r>
            <a:r>
              <a:rPr lang="ru-RU" sz="2400" dirty="0"/>
              <a:t>модели учащимися </a:t>
            </a:r>
            <a:r>
              <a:rPr lang="ru-RU" sz="2400" dirty="0">
                <a:solidFill>
                  <a:srgbClr val="C00000"/>
                </a:solidFill>
              </a:rPr>
              <a:t>обеспечивает наглядность существенных свойств, скрытых связей и отношений</a:t>
            </a:r>
            <a:r>
              <a:rPr lang="ru-RU" sz="2400" dirty="0"/>
              <a:t>, все остальные свойства, несущественные в данном случае, отбрасываются</a:t>
            </a:r>
            <a:r>
              <a:rPr lang="ru-RU" sz="2400" dirty="0" smtClean="0"/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dirty="0" smtClean="0"/>
              <a:t>Исследования ученых показали, </a:t>
            </a:r>
            <a:r>
              <a:rPr lang="ru-RU" sz="2400" dirty="0"/>
              <a:t>что </a:t>
            </a:r>
            <a:r>
              <a:rPr lang="ru-RU" sz="2400" dirty="0">
                <a:solidFill>
                  <a:srgbClr val="C00000"/>
                </a:solidFill>
              </a:rPr>
              <a:t>учебная модель, занимающая </a:t>
            </a:r>
            <a:r>
              <a:rPr lang="ru-RU" sz="2400" dirty="0"/>
              <a:t>в учебной деятельности структурное </a:t>
            </a:r>
            <a:r>
              <a:rPr lang="ru-RU" sz="2400" dirty="0">
                <a:solidFill>
                  <a:srgbClr val="C00000"/>
                </a:solidFill>
              </a:rPr>
              <a:t>место образца, эталона, не обеспечивает полноценное формирование знаний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3843979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screencapture.ru/uploaded/44/d5/28/44d528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8008467" cy="5328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1750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screencapture.ru/uploaded/1a/f4/e1/1AF4E1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834"/>
          <a:stretch/>
        </p:blipFill>
        <p:spPr bwMode="auto">
          <a:xfrm>
            <a:off x="2555776" y="188640"/>
            <a:ext cx="4464496" cy="64620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3591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260648"/>
            <a:ext cx="6678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Наливай в сосуд жидкость. Останавливай время. </a:t>
            </a:r>
          </a:p>
          <a:p>
            <a:r>
              <a:rPr lang="ru-RU" dirty="0"/>
              <a:t>Заполни таблице время и уровень жидкости.</a:t>
            </a:r>
          </a:p>
          <a:p>
            <a:r>
              <a:rPr lang="ru-RU" u="sng" dirty="0">
                <a:hlinkClick r:id="rId2"/>
              </a:rPr>
              <a:t>http://files.school-collection.edu.ru/dlrstore/e0d9461c-f850-4cbc-88bd-71febfc3e943/sosud_treugolnik.swf</a:t>
            </a:r>
            <a:r>
              <a:rPr lang="ru-RU" dirty="0"/>
              <a:t> 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18074543"/>
              </p:ext>
            </p:extLst>
          </p:nvPr>
        </p:nvGraphicFramePr>
        <p:xfrm>
          <a:off x="2123728" y="1628800"/>
          <a:ext cx="5383530" cy="1962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625"/>
                <a:gridCol w="2524125"/>
                <a:gridCol w="243078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Время наполнения сосуда жидкостью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Уровень жидкости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4.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5.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194" name="Picture 2" descr="http://www.screencapture.ru/uploaded/aa/61/77/aa6177C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45024"/>
            <a:ext cx="4176464" cy="31032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0541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creencapture.ru/uploaded/de/fc/a0/dEfCa0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09" y="476672"/>
            <a:ext cx="8857838" cy="5881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6299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creencapture.ru/uploaded/3f/0a/27/3f0A27D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76672"/>
            <a:ext cx="8784977" cy="5616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6151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/>
          <a:p>
            <a:r>
              <a:rPr lang="ru-RU" sz="2400" b="1" dirty="0"/>
              <a:t>Время</a:t>
            </a:r>
            <a:r>
              <a:rPr lang="ru-RU" sz="2400" dirty="0"/>
              <a:t>. Единицы времени (секунда, минута, час). Соотношения между единицами измерения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412776"/>
            <a:ext cx="7128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Перейди по ссылке и посмотри </a:t>
            </a:r>
            <a:r>
              <a:rPr lang="ru-RU" dirty="0" err="1"/>
              <a:t>видеоуроки</a:t>
            </a:r>
            <a:r>
              <a:rPr lang="ru-RU" dirty="0"/>
              <a:t>:</a:t>
            </a:r>
          </a:p>
          <a:p>
            <a:r>
              <a:rPr lang="ru-RU" dirty="0"/>
              <a:t>1. </a:t>
            </a:r>
            <a:r>
              <a:rPr lang="ru-RU" b="1" dirty="0"/>
              <a:t>Тема урока «Расположение событий по времени» </a:t>
            </a:r>
            <a:r>
              <a:rPr lang="ru-RU" u="sng" dirty="0">
                <a:hlinkClick r:id="rId2"/>
              </a:rPr>
              <a:t>http://interneturok.ru/ru/school/matematika/1-klass/nachalnoe-znakomstvo-s-matematikoj/raspolozhenie-sobytiy-po-vremeni?seconds=0</a:t>
            </a:r>
            <a:r>
              <a:rPr lang="ru-RU" dirty="0"/>
              <a:t> </a:t>
            </a:r>
          </a:p>
          <a:p>
            <a:r>
              <a:rPr lang="ru-RU" dirty="0"/>
              <a:t>2</a:t>
            </a:r>
            <a:r>
              <a:rPr lang="ru-RU" b="1" dirty="0"/>
              <a:t>. Тема урока «Час. Минута». </a:t>
            </a:r>
            <a:r>
              <a:rPr lang="ru-RU" dirty="0"/>
              <a:t>На этом уроке ты научишься измерять время, используя такие единицы, как час и минута. Узнаешь историю возникновения часов, рассмотришь модель современных часов, научишься с её помощью определять время.</a:t>
            </a:r>
          </a:p>
          <a:p>
            <a:r>
              <a:rPr lang="ru-RU" u="sng" dirty="0">
                <a:hlinkClick r:id="rId3"/>
              </a:rPr>
              <a:t>http://interneturok.ru/ru/school/matematika/2-klass/chisla-ot-1-do-100-slozhenie-i-vychitanie/chas-minuta-2?seconds=0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/>
              <a:t>3. </a:t>
            </a:r>
            <a:r>
              <a:rPr lang="ru-RU" b="1" dirty="0"/>
              <a:t>Тема урока «Единицы времени. Год, месяц, сутки» </a:t>
            </a:r>
            <a:r>
              <a:rPr lang="ru-RU" u="sng" dirty="0">
                <a:hlinkClick r:id="rId4"/>
              </a:rPr>
              <a:t>http://interneturok.ru/ru/school/matematika/3-klass/tema/edinitsy-vremeni-god-mesyats-sutki?seconds=0</a:t>
            </a:r>
            <a:r>
              <a:rPr lang="ru-RU" dirty="0"/>
              <a:t> </a:t>
            </a:r>
          </a:p>
          <a:p>
            <a:r>
              <a:rPr lang="ru-RU" dirty="0"/>
              <a:t>4. </a:t>
            </a:r>
            <a:r>
              <a:rPr lang="ru-RU" b="1" dirty="0"/>
              <a:t>Тема урока «Единицы времени. 24-часовое исчисление времени суток» </a:t>
            </a:r>
            <a:r>
              <a:rPr lang="ru-RU" u="sng" dirty="0">
                <a:hlinkClick r:id="rId5"/>
              </a:rPr>
              <a:t>http://interneturok.ru/ru/school/matematika/4-klass/tema-3/edinitsy-vremeni-24-chasovoe-ischislenie-vremeni-sutok?seconds=0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674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creencapture.ru/uploaded/3f/80/bb/3f80Bbc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9900"/>
          <a:stretch/>
        </p:blipFill>
        <p:spPr bwMode="auto">
          <a:xfrm>
            <a:off x="2249742" y="260648"/>
            <a:ext cx="5292588" cy="31604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screencapture.ru/uploaded/9a/9a/e3/9A9aE33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64" y="3454242"/>
            <a:ext cx="4896544" cy="31683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0355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screencapture.ru/uploaded/26/e0/d4/26e0D4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6672"/>
            <a:ext cx="5688632" cy="54779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1173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screencapture.ru/uploaded/8d/be/f3/8Dbef3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649614" cy="41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3193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344816" cy="850106"/>
          </a:xfrm>
        </p:spPr>
        <p:txBody>
          <a:bodyPr/>
          <a:lstStyle/>
          <a:p>
            <a:r>
              <a:rPr lang="ru-RU" sz="2400" b="1" dirty="0"/>
              <a:t>Доля величины (половина, треть, четверть, десятая, сотая, тысячная)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60823" y="1196752"/>
            <a:ext cx="7272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Перейди по ссылке и посмотри </a:t>
            </a:r>
            <a:r>
              <a:rPr lang="ru-RU" dirty="0" err="1"/>
              <a:t>видеоуроки</a:t>
            </a:r>
            <a:endParaRPr lang="ru-RU" dirty="0"/>
          </a:p>
          <a:p>
            <a:r>
              <a:rPr lang="ru-RU" dirty="0"/>
              <a:t>1. </a:t>
            </a:r>
            <a:r>
              <a:rPr lang="ru-RU" b="1" dirty="0"/>
              <a:t>Образование и сравнение долей</a:t>
            </a:r>
          </a:p>
          <a:p>
            <a:r>
              <a:rPr lang="ru-RU" u="sng" dirty="0">
                <a:hlinkClick r:id="rId2"/>
              </a:rPr>
              <a:t>http://interneturok.ru/ru/school/matematika/3-klass/tema/</a:t>
            </a:r>
            <a:r>
              <a:rPr lang="en-US" u="sng" dirty="0" err="1">
                <a:hlinkClick r:id="rId2"/>
              </a:rPr>
              <a:t>obrazovanie</a:t>
            </a:r>
            <a:r>
              <a:rPr lang="ru-RU" u="sng" dirty="0">
                <a:hlinkClick r:id="rId2"/>
              </a:rPr>
              <a:t>-</a:t>
            </a:r>
            <a:r>
              <a:rPr lang="en-US" u="sng" dirty="0" err="1">
                <a:hlinkClick r:id="rId2"/>
              </a:rPr>
              <a:t>i</a:t>
            </a:r>
            <a:r>
              <a:rPr lang="ru-RU" u="sng" dirty="0">
                <a:hlinkClick r:id="rId2"/>
              </a:rPr>
              <a:t>-</a:t>
            </a:r>
            <a:r>
              <a:rPr lang="en-US" u="sng" dirty="0" err="1">
                <a:hlinkClick r:id="rId2"/>
              </a:rPr>
              <a:t>sravnenie</a:t>
            </a:r>
            <a:r>
              <a:rPr lang="ru-RU" u="sng" dirty="0">
                <a:hlinkClick r:id="rId2"/>
              </a:rPr>
              <a:t>-</a:t>
            </a:r>
            <a:r>
              <a:rPr lang="en-US" u="sng" dirty="0" err="1">
                <a:hlinkClick r:id="rId2"/>
              </a:rPr>
              <a:t>doley</a:t>
            </a:r>
            <a:r>
              <a:rPr lang="ru-RU" u="sng" dirty="0">
                <a:hlinkClick r:id="rId2"/>
              </a:rPr>
              <a:t>?</a:t>
            </a:r>
            <a:r>
              <a:rPr lang="en-US" u="sng" dirty="0">
                <a:hlinkClick r:id="rId2"/>
              </a:rPr>
              <a:t>seconds</a:t>
            </a:r>
            <a:r>
              <a:rPr lang="ru-RU" u="sng" dirty="0">
                <a:hlinkClick r:id="rId2"/>
              </a:rPr>
              <a:t>=0</a:t>
            </a:r>
            <a:r>
              <a:rPr lang="ru-RU" dirty="0"/>
              <a:t> </a:t>
            </a:r>
          </a:p>
          <a:p>
            <a:r>
              <a:rPr lang="ru-RU" dirty="0"/>
              <a:t>2. </a:t>
            </a:r>
            <a:r>
              <a:rPr lang="ru-RU" b="1" dirty="0"/>
              <a:t>Задачи на нахождение доли числа и числа по его доле </a:t>
            </a:r>
            <a:r>
              <a:rPr lang="ru-RU" u="sng" dirty="0">
                <a:hlinkClick r:id="rId3"/>
              </a:rPr>
              <a:t>http://interneturok.ru/ru/school/matematika/3-klass/tema/</a:t>
            </a:r>
            <a:r>
              <a:rPr lang="en-US" u="sng" dirty="0" err="1">
                <a:hlinkClick r:id="rId3"/>
              </a:rPr>
              <a:t>zadachi</a:t>
            </a:r>
            <a:r>
              <a:rPr lang="ru-RU" u="sng" dirty="0">
                <a:hlinkClick r:id="rId3"/>
              </a:rPr>
              <a:t>-</a:t>
            </a:r>
            <a:r>
              <a:rPr lang="en-US" u="sng" dirty="0" err="1">
                <a:hlinkClick r:id="rId3"/>
              </a:rPr>
              <a:t>na</a:t>
            </a:r>
            <a:r>
              <a:rPr lang="ru-RU" u="sng" dirty="0">
                <a:hlinkClick r:id="rId3"/>
              </a:rPr>
              <a:t>-</a:t>
            </a:r>
            <a:r>
              <a:rPr lang="en-US" u="sng" dirty="0" err="1">
                <a:hlinkClick r:id="rId3"/>
              </a:rPr>
              <a:t>nahozhdenie</a:t>
            </a:r>
            <a:r>
              <a:rPr lang="ru-RU" u="sng" dirty="0">
                <a:hlinkClick r:id="rId3"/>
              </a:rPr>
              <a:t>-</a:t>
            </a:r>
            <a:r>
              <a:rPr lang="en-US" u="sng" dirty="0" err="1">
                <a:hlinkClick r:id="rId3"/>
              </a:rPr>
              <a:t>doli</a:t>
            </a:r>
            <a:r>
              <a:rPr lang="ru-RU" u="sng" dirty="0">
                <a:hlinkClick r:id="rId3"/>
              </a:rPr>
              <a:t>-</a:t>
            </a:r>
            <a:r>
              <a:rPr lang="en-US" u="sng" dirty="0" err="1">
                <a:hlinkClick r:id="rId3"/>
              </a:rPr>
              <a:t>chisla</a:t>
            </a:r>
            <a:r>
              <a:rPr lang="ru-RU" u="sng" dirty="0">
                <a:hlinkClick r:id="rId3"/>
              </a:rPr>
              <a:t>-</a:t>
            </a:r>
            <a:r>
              <a:rPr lang="en-US" u="sng" dirty="0" err="1">
                <a:hlinkClick r:id="rId3"/>
              </a:rPr>
              <a:t>i</a:t>
            </a:r>
            <a:r>
              <a:rPr lang="ru-RU" u="sng" dirty="0">
                <a:hlinkClick r:id="rId3"/>
              </a:rPr>
              <a:t>-</a:t>
            </a:r>
            <a:r>
              <a:rPr lang="en-US" u="sng" dirty="0" err="1">
                <a:hlinkClick r:id="rId3"/>
              </a:rPr>
              <a:t>chisla</a:t>
            </a:r>
            <a:r>
              <a:rPr lang="ru-RU" u="sng" dirty="0">
                <a:hlinkClick r:id="rId3"/>
              </a:rPr>
              <a:t>-</a:t>
            </a:r>
            <a:r>
              <a:rPr lang="en-US" u="sng" dirty="0" err="1">
                <a:hlinkClick r:id="rId3"/>
              </a:rPr>
              <a:t>po</a:t>
            </a:r>
            <a:r>
              <a:rPr lang="ru-RU" u="sng" dirty="0">
                <a:hlinkClick r:id="rId3"/>
              </a:rPr>
              <a:t>-</a:t>
            </a:r>
            <a:r>
              <a:rPr lang="en-US" u="sng" dirty="0">
                <a:hlinkClick r:id="rId3"/>
              </a:rPr>
              <a:t>ego</a:t>
            </a:r>
            <a:r>
              <a:rPr lang="ru-RU" u="sng" dirty="0">
                <a:hlinkClick r:id="rId3"/>
              </a:rPr>
              <a:t>-</a:t>
            </a:r>
            <a:r>
              <a:rPr lang="en-US" u="sng" dirty="0">
                <a:hlinkClick r:id="rId3"/>
              </a:rPr>
              <a:t>dole</a:t>
            </a:r>
            <a:r>
              <a:rPr lang="ru-RU" u="sng" dirty="0">
                <a:hlinkClick r:id="rId3"/>
              </a:rPr>
              <a:t>?</a:t>
            </a:r>
            <a:r>
              <a:rPr lang="en-US" u="sng" dirty="0">
                <a:hlinkClick r:id="rId3"/>
              </a:rPr>
              <a:t>seconds</a:t>
            </a:r>
            <a:r>
              <a:rPr lang="ru-RU" u="sng" dirty="0">
                <a:hlinkClick r:id="rId3"/>
              </a:rPr>
              <a:t>=0</a:t>
            </a:r>
            <a:endParaRPr lang="ru-RU" dirty="0"/>
          </a:p>
        </p:txBody>
      </p:sp>
      <p:pic>
        <p:nvPicPr>
          <p:cNvPr id="11266" name="Picture 2" descr="http://www.screencapture.ru/uploaded/86/0a/bf/860AbFE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01008"/>
            <a:ext cx="3600400" cy="31705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023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648" y="188640"/>
            <a:ext cx="7740352" cy="666936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rgbClr val="C00000"/>
                </a:solidFill>
              </a:rPr>
              <a:t>Отдельно </a:t>
            </a:r>
            <a:r>
              <a:rPr lang="ru-RU" sz="2400" dirty="0">
                <a:solidFill>
                  <a:srgbClr val="C00000"/>
                </a:solidFill>
              </a:rPr>
              <a:t>взятый прием </a:t>
            </a:r>
            <a:r>
              <a:rPr lang="ru-RU" sz="2400" dirty="0"/>
              <a:t>еще </a:t>
            </a:r>
            <a:r>
              <a:rPr lang="ru-RU" sz="2400" dirty="0">
                <a:solidFill>
                  <a:srgbClr val="C00000"/>
                </a:solidFill>
              </a:rPr>
              <a:t>не может обеспечить успеха</a:t>
            </a:r>
            <a:r>
              <a:rPr lang="ru-RU" sz="2400" dirty="0"/>
              <a:t> в формировании у младших школьников умения решать </a:t>
            </a:r>
            <a:r>
              <a:rPr lang="ru-RU" sz="2400" dirty="0" smtClean="0"/>
              <a:t> учебные задачи</a:t>
            </a:r>
            <a:r>
              <a:rPr lang="ru-RU" sz="2400" dirty="0"/>
              <a:t>. Только владение совокупностью многих приемов позволит учителю успешно обучать детей решению </a:t>
            </a:r>
            <a:r>
              <a:rPr lang="ru-RU" sz="2400" dirty="0" smtClean="0"/>
              <a:t>учебных </a:t>
            </a:r>
            <a:r>
              <a:rPr lang="ru-RU" sz="2400" dirty="0"/>
              <a:t>задач.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ru-RU" sz="2400" dirty="0" smtClean="0">
                <a:solidFill>
                  <a:srgbClr val="C00000"/>
                </a:solidFill>
              </a:rPr>
              <a:t>Важно</a:t>
            </a:r>
            <a:r>
              <a:rPr lang="ru-RU" sz="2400" dirty="0">
                <a:solidFill>
                  <a:srgbClr val="C00000"/>
                </a:solidFill>
              </a:rPr>
              <a:t>, чтобы освоенный прием не основывался на памяти </a:t>
            </a:r>
            <a:r>
              <a:rPr lang="ru-RU" sz="2400" dirty="0"/>
              <a:t>учащихся и не стал косным навыком, мешающим овладеть другими приемами.</a:t>
            </a:r>
          </a:p>
          <a:p>
            <a:pPr>
              <a:spcAft>
                <a:spcPts val="1200"/>
              </a:spcAft>
            </a:pPr>
            <a:r>
              <a:rPr lang="ru-RU" sz="2400" dirty="0" smtClean="0"/>
              <a:t>Необходимо </a:t>
            </a:r>
            <a:r>
              <a:rPr lang="ru-RU" sz="2400" dirty="0"/>
              <a:t>иметь в виду, что по мере того, как учащиеся переходят из класса в класс, </a:t>
            </a:r>
            <a:r>
              <a:rPr lang="ru-RU" sz="2400" dirty="0">
                <a:solidFill>
                  <a:srgbClr val="C00000"/>
                </a:solidFill>
              </a:rPr>
              <a:t>применение многих приемов перестает быть рациональным</a:t>
            </a:r>
            <a:r>
              <a:rPr lang="ru-RU" sz="2400" dirty="0"/>
              <a:t>. Их эффективность оказывается недостаточной по причине усложнения содержания материала и возрастания его объема, а также в связи с развитием процессов мышления младших школьников и формированием различных </a:t>
            </a:r>
            <a:r>
              <a:rPr lang="ru-RU" sz="2400" dirty="0" smtClean="0"/>
              <a:t>математических </a:t>
            </a:r>
            <a:r>
              <a:rPr lang="ru-RU" sz="2400" dirty="0"/>
              <a:t>понятий 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screencapture.ru/uploaded/d4/b1/62/d4b162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0648"/>
            <a:ext cx="5636310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screencapture.ru/uploaded/cd/0f/79/cD0f79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22612"/>
            <a:ext cx="3870101" cy="40449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1242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screencapture.ru/uploaded/d2/85/1b/D2851b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0688"/>
            <a:ext cx="6371914" cy="5112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2531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screencapture.ru/uploaded/35/95/72/359572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6632"/>
            <a:ext cx="8838711" cy="460851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screencapture.ru/uploaded/92/f1/5c/92f15Cd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593" y="4869160"/>
            <a:ext cx="5061153" cy="198884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405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3" y="1844824"/>
            <a:ext cx="714945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39471D"/>
                </a:solidFill>
              </a:rPr>
              <a:t>Пространственные отношения</a:t>
            </a:r>
            <a:br>
              <a:rPr lang="ru-RU" b="1" dirty="0" smtClean="0">
                <a:solidFill>
                  <a:srgbClr val="39471D"/>
                </a:solidFill>
              </a:rPr>
            </a:br>
            <a:r>
              <a:rPr lang="ru-RU" b="1" dirty="0" smtClean="0">
                <a:solidFill>
                  <a:srgbClr val="39471D"/>
                </a:solidFill>
              </a:rPr>
              <a:t>Геометрические фигуры</a:t>
            </a:r>
            <a:endParaRPr lang="ru-RU" b="1" dirty="0">
              <a:solidFill>
                <a:srgbClr val="3947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667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creencapture.ru/uploaded/5a/03/70/5A0370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9"/>
            <a:ext cx="6393305" cy="6408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386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272808" cy="922114"/>
          </a:xfrm>
        </p:spPr>
        <p:txBody>
          <a:bodyPr/>
          <a:lstStyle/>
          <a:p>
            <a:r>
              <a:rPr lang="ru-RU" sz="2400" b="1" dirty="0"/>
              <a:t>Распознавание и изображение геометрических </a:t>
            </a:r>
            <a:r>
              <a:rPr lang="ru-RU" sz="2400" b="1" dirty="0" smtClean="0"/>
              <a:t>фигур. Точка, линия </a:t>
            </a:r>
            <a:r>
              <a:rPr lang="ru-RU" sz="2400" b="1" dirty="0"/>
              <a:t>(кривая, прямая)</a:t>
            </a:r>
            <a:endParaRPr lang="ru-RU" sz="2400" dirty="0"/>
          </a:p>
        </p:txBody>
      </p:sp>
      <p:pic>
        <p:nvPicPr>
          <p:cNvPr id="9218" name="Picture 2" descr="http://www.screencapture.ru/uploaded/31/e4/79/31e479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24744"/>
            <a:ext cx="5504370" cy="5589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0959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www.screencapture.ru/uploaded/12/e7/1a/12e71a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7200800" cy="58857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9245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http://www.screencapture.ru/uploaded/e6/8e/32/e68e329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61" r="26688" b="81526"/>
          <a:stretch/>
        </p:blipFill>
        <p:spPr bwMode="auto">
          <a:xfrm>
            <a:off x="1763688" y="260648"/>
            <a:ext cx="3143251" cy="12629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screencapture.ru/uploaded/e6/8e/32/e68e329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786" b="57654"/>
          <a:stretch/>
        </p:blipFill>
        <p:spPr bwMode="auto">
          <a:xfrm>
            <a:off x="4898927" y="209190"/>
            <a:ext cx="4104456" cy="1314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www.screencapture.ru/uploaded/9a/b5/07/9AB507A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90328"/>
            <a:ext cx="6335636" cy="4979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9842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://www.screencapture.ru/uploaded/a9/95/42/A99542C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http://www.screencapture.ru/uploaded/a9/95/42/A99542C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48680"/>
            <a:ext cx="6444218" cy="5328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4825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screencapture.ru/uploaded/d7/ae/2b/d7Ae2b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445" y="1844824"/>
            <a:ext cx="5767611" cy="42835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85918" y="928670"/>
            <a:ext cx="65411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Перейди по ссылке и выполни задание </a:t>
            </a:r>
            <a:r>
              <a:rPr lang="ru-RU" u="sng" dirty="0">
                <a:hlinkClick r:id="rId3"/>
              </a:rPr>
              <a:t>http://files.school-collection.edu.ru/dlrstore/f37208d8-af93-4951-99b9-c61b243de856/%5BNS-MATH_2-63-116%5D_%5BIM_127%5D.html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274638"/>
            <a:ext cx="8100392" cy="63408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9471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Луч, отрезок, ломаная </a:t>
            </a:r>
            <a:b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9471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39471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6811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91680" y="1298954"/>
            <a:ext cx="7272808" cy="4019029"/>
            <a:chOff x="2061" y="10996"/>
            <a:chExt cx="9900" cy="4835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5481" y="10996"/>
              <a:ext cx="216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</a:rPr>
                <a:t>модель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2061" y="11536"/>
              <a:ext cx="9360" cy="720"/>
              <a:chOff x="1881" y="11214"/>
              <a:chExt cx="9360" cy="720"/>
            </a:xfrm>
          </p:grpSpPr>
          <p:sp>
            <p:nvSpPr>
              <p:cNvPr id="11" name="Text Box 5"/>
              <p:cNvSpPr txBox="1">
                <a:spLocks noChangeArrowheads="1"/>
              </p:cNvSpPr>
              <p:nvPr/>
            </p:nvSpPr>
            <p:spPr bwMode="auto">
              <a:xfrm>
                <a:off x="1881" y="11394"/>
                <a:ext cx="234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1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alibri" pitchFamily="34" charset="0"/>
                  </a:rPr>
                  <a:t>графические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4221" y="11394"/>
                <a:ext cx="198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1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alibri" pitchFamily="34" charset="0"/>
                  </a:rPr>
                  <a:t>знаковые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" name="Text Box 7"/>
              <p:cNvSpPr txBox="1">
                <a:spLocks noChangeArrowheads="1"/>
              </p:cNvSpPr>
              <p:nvPr/>
            </p:nvSpPr>
            <p:spPr bwMode="auto">
              <a:xfrm>
                <a:off x="6561" y="11394"/>
                <a:ext cx="216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1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alibri" pitchFamily="34" charset="0"/>
                  </a:rPr>
                  <a:t>текстовые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8901" y="11394"/>
                <a:ext cx="234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1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alibri" pitchFamily="34" charset="0"/>
                  </a:rPr>
                  <a:t>технические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5" name="Line 9"/>
              <p:cNvSpPr>
                <a:spLocks noChangeShapeType="1"/>
              </p:cNvSpPr>
              <p:nvPr/>
            </p:nvSpPr>
            <p:spPr bwMode="auto">
              <a:xfrm>
                <a:off x="2781" y="11214"/>
                <a:ext cx="73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Line 10"/>
              <p:cNvSpPr>
                <a:spLocks noChangeShapeType="1"/>
              </p:cNvSpPr>
              <p:nvPr/>
            </p:nvSpPr>
            <p:spPr bwMode="auto">
              <a:xfrm>
                <a:off x="2781" y="11214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Line 11"/>
              <p:cNvSpPr>
                <a:spLocks noChangeShapeType="1"/>
              </p:cNvSpPr>
              <p:nvPr/>
            </p:nvSpPr>
            <p:spPr bwMode="auto">
              <a:xfrm>
                <a:off x="5121" y="11214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Line 12"/>
              <p:cNvSpPr>
                <a:spLocks noChangeShapeType="1"/>
              </p:cNvSpPr>
              <p:nvPr/>
            </p:nvSpPr>
            <p:spPr bwMode="auto">
              <a:xfrm>
                <a:off x="10161" y="11214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Line 13"/>
              <p:cNvSpPr>
                <a:spLocks noChangeShapeType="1"/>
              </p:cNvSpPr>
              <p:nvPr/>
            </p:nvSpPr>
            <p:spPr bwMode="auto">
              <a:xfrm>
                <a:off x="7641" y="11214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2061" y="12114"/>
              <a:ext cx="2188" cy="3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графики функций, чертежи, диаграммы, рисунки, таблицы , блок-схемы, </a:t>
              </a:r>
              <a:r>
                <a:rPr lang="ru-RU" dirty="0" smtClean="0">
                  <a:latin typeface="Calibri" pitchFamily="34" charset="0"/>
                </a:rPr>
                <a:t>графы, стрелки   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и др.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4581" y="12114"/>
              <a:ext cx="2160" cy="1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формулы, уравнения, 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и др.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6921" y="12114"/>
              <a:ext cx="1800" cy="2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текстовые схемы,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таблицы,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конспекты, рефераты,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сочинения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и др.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9261" y="12114"/>
              <a:ext cx="2700" cy="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модели из бумаги,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картона,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пластилина, древесины, различных пластмасс,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металла, камня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и др. материалов;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компьютерное моделирование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272808" cy="634082"/>
          </a:xfrm>
        </p:spPr>
        <p:txBody>
          <a:bodyPr/>
          <a:lstStyle/>
          <a:p>
            <a:r>
              <a:rPr lang="ru-RU" sz="2800" b="1" dirty="0" smtClean="0"/>
              <a:t>Один из видов классификации моделей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screencapture.ru/uploaded/33/58/17/335817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2816"/>
            <a:ext cx="6408712" cy="48159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47286" y="188640"/>
            <a:ext cx="72172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3"/>
              </a:rPr>
              <a:t>http://</a:t>
            </a:r>
            <a:r>
              <a:rPr lang="ru-RU" dirty="0" smtClean="0">
                <a:hlinkClick r:id="rId3"/>
              </a:rPr>
              <a:t>files.school-collection.edu.ru/dlrstore/403a9a6a-2895-11dc-8314-0800200c9a66/iz2.swf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>
                <a:hlinkClick r:id="rId4"/>
              </a:rPr>
              <a:t>http</a:t>
            </a:r>
            <a:r>
              <a:rPr lang="ru-RU" dirty="0">
                <a:hlinkClick r:id="rId4"/>
              </a:rPr>
              <a:t>://</a:t>
            </a:r>
            <a:r>
              <a:rPr lang="ru-RU" dirty="0" smtClean="0">
                <a:hlinkClick r:id="rId4"/>
              </a:rPr>
              <a:t>files.school-collection.edu.ru/dlrstore/403a9a6b-2895-11dc-8314-0800200c9a66/iz2.swf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063285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2552" y="188640"/>
            <a:ext cx="6635080" cy="778098"/>
          </a:xfrm>
        </p:spPr>
        <p:txBody>
          <a:bodyPr/>
          <a:lstStyle/>
          <a:p>
            <a:r>
              <a:rPr lang="ru-RU" b="1" dirty="0" smtClean="0"/>
              <a:t>Угол</a:t>
            </a:r>
            <a:r>
              <a:rPr lang="ru-RU" b="1" dirty="0"/>
              <a:t>, виды углов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856357"/>
            <a:ext cx="71442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Перейди по ссылке и посмотри </a:t>
            </a:r>
            <a:r>
              <a:rPr lang="ru-RU" sz="1600" b="1" dirty="0" err="1" smtClean="0"/>
              <a:t>видеоурок</a:t>
            </a:r>
            <a:r>
              <a:rPr lang="ru-RU" sz="1600" b="1" dirty="0" smtClean="0"/>
              <a:t> по теме «</a:t>
            </a:r>
            <a:r>
              <a:rPr lang="ru-RU" sz="1600" b="1" dirty="0"/>
              <a:t>Угол. Виды углов» </a:t>
            </a:r>
            <a:r>
              <a:rPr lang="ru-RU" sz="1600" b="1" u="sng" dirty="0">
                <a:hlinkClick r:id="rId2"/>
              </a:rPr>
              <a:t>http://</a:t>
            </a:r>
            <a:r>
              <a:rPr lang="ru-RU" sz="1600" b="1" u="sng" dirty="0" smtClean="0">
                <a:hlinkClick r:id="rId2"/>
              </a:rPr>
              <a:t>interneturok.ru/ru/school/matematika/4-klass/tema-3/ugol-vidy-uglov?seconds=0</a:t>
            </a:r>
            <a:endParaRPr lang="ru-RU" sz="1600" b="1" u="sng" dirty="0" smtClean="0"/>
          </a:p>
          <a:p>
            <a:endParaRPr lang="ru-RU" sz="1600" b="1" u="sng" dirty="0"/>
          </a:p>
          <a:p>
            <a:r>
              <a:rPr lang="ru-RU" sz="1600" b="1" dirty="0"/>
              <a:t>Перейди по ссылке и познакомься с различными видами углов:</a:t>
            </a:r>
          </a:p>
          <a:p>
            <a:r>
              <a:rPr lang="ru-RU" sz="1600" b="1" dirty="0"/>
              <a:t>1. Острый угол </a:t>
            </a:r>
          </a:p>
          <a:p>
            <a:r>
              <a:rPr lang="ru-RU" sz="1600" b="1" u="sng" dirty="0">
                <a:hlinkClick r:id="rId3"/>
              </a:rPr>
              <a:t>http://files.school-collection.edu.ru/dlrstore/403a9a31-2895-11dc-8314-0800200c9a66/iz2.swf</a:t>
            </a:r>
            <a:r>
              <a:rPr lang="ru-RU" sz="1600" b="1" dirty="0"/>
              <a:t> </a:t>
            </a:r>
          </a:p>
          <a:p>
            <a:r>
              <a:rPr lang="ru-RU" sz="1600" b="1" u="sng" dirty="0">
                <a:hlinkClick r:id="rId4"/>
              </a:rPr>
              <a:t>http://files.school-collection.edu.ru/dlrstore/4996b6bf-9e71-11dc-8314-0800200c9a66/iz2.swf</a:t>
            </a:r>
            <a:r>
              <a:rPr lang="ru-RU" sz="1600" b="1" dirty="0"/>
              <a:t>   </a:t>
            </a:r>
          </a:p>
          <a:p>
            <a:r>
              <a:rPr lang="ru-RU" sz="1600" b="1" dirty="0"/>
              <a:t>2. Прямой угол </a:t>
            </a:r>
          </a:p>
          <a:p>
            <a:r>
              <a:rPr lang="ru-RU" sz="1600" b="1" u="sng" dirty="0">
                <a:hlinkClick r:id="rId5"/>
              </a:rPr>
              <a:t>http://files.school-collection.edu.ru/dlrstore/4996b6bd-9e71-11dc-8314-0800200c9a66/iz2.swf</a:t>
            </a:r>
            <a:r>
              <a:rPr lang="ru-RU" sz="1600" b="1" dirty="0"/>
              <a:t> </a:t>
            </a:r>
          </a:p>
          <a:p>
            <a:r>
              <a:rPr lang="ru-RU" sz="1600" b="1" dirty="0"/>
              <a:t> </a:t>
            </a:r>
            <a:r>
              <a:rPr lang="ru-RU" sz="1600" b="1" u="sng" dirty="0">
                <a:hlinkClick r:id="rId6"/>
              </a:rPr>
              <a:t>http://files.school-collection.edu.ru/dlrstore/403a9a33-2895-11dc-8314-0800200c9a66/iz2.swf</a:t>
            </a:r>
            <a:r>
              <a:rPr lang="ru-RU" sz="1600" b="1" dirty="0"/>
              <a:t> </a:t>
            </a:r>
          </a:p>
          <a:p>
            <a:r>
              <a:rPr lang="ru-RU" sz="1600" b="1" dirty="0"/>
              <a:t>3. Тупой угол </a:t>
            </a:r>
          </a:p>
          <a:p>
            <a:r>
              <a:rPr lang="ru-RU" sz="1600" b="1" u="sng" dirty="0">
                <a:hlinkClick r:id="rId7"/>
              </a:rPr>
              <a:t>http://files.school-collection.edu.ru/dlrstore/4996b6be-9e71-11dc-8314-0800200c9a66/iz2.swf</a:t>
            </a:r>
            <a:r>
              <a:rPr lang="ru-RU" sz="1600" b="1" dirty="0"/>
              <a:t> </a:t>
            </a:r>
          </a:p>
          <a:p>
            <a:r>
              <a:rPr lang="ru-RU" sz="1600" b="1" u="sng" dirty="0">
                <a:hlinkClick r:id="rId8"/>
              </a:rPr>
              <a:t>http://files.school-collection.edu.ru/dlrstore/403a9a32-2895-11dc-8314-0800200c9a66/iz2.swf</a:t>
            </a:r>
            <a:r>
              <a:rPr lang="ru-RU" sz="1600" b="1" dirty="0"/>
              <a:t> </a:t>
            </a:r>
          </a:p>
          <a:p>
            <a:r>
              <a:rPr lang="ru-RU" sz="1600" b="1" dirty="0"/>
              <a:t>4. Развернутый угол </a:t>
            </a:r>
          </a:p>
          <a:p>
            <a:r>
              <a:rPr lang="ru-RU" sz="1600" b="1" u="sng" dirty="0">
                <a:hlinkClick r:id="rId9"/>
              </a:rPr>
              <a:t>http://files.school-collection.edu.ru/dlrstore/4996b6c0-9e71-11dc-8314-0800200c9a66/iz2.swf</a:t>
            </a:r>
            <a:endParaRPr lang="ru-RU" sz="1600" b="1" dirty="0"/>
          </a:p>
          <a:p>
            <a:endParaRPr lang="ru-RU" sz="1600" b="1" dirty="0"/>
          </a:p>
        </p:txBody>
      </p:sp>
    </p:spTree>
    <p:extLst>
      <p:ext uri="{BB962C8B-B14F-4D97-AF65-F5344CB8AC3E}">
        <p14:creationId xmlns="" xmlns:p14="http://schemas.microsoft.com/office/powerpoint/2010/main" val="208536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screencapture.ru/uploaded/7a/8b/07/7A8b073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712" t="11830" r="18468" b="8362"/>
          <a:stretch/>
        </p:blipFill>
        <p:spPr bwMode="auto">
          <a:xfrm>
            <a:off x="971600" y="188640"/>
            <a:ext cx="4897473" cy="3498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screencapture.ru/uploaded/dc/56/36/Dc56364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17760"/>
            <a:ext cx="4831432" cy="36221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4945064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://www.screencapture.ru/uploaded/0e/fd/58/0Efd588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6" name="Picture 4" descr="http://www.screencapture.ru/uploaded/0e/fd/58/0Efd588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719" b="17640"/>
          <a:stretch/>
        </p:blipFill>
        <p:spPr bwMode="auto">
          <a:xfrm>
            <a:off x="1957297" y="260648"/>
            <a:ext cx="6791285" cy="36294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57296" y="3890113"/>
            <a:ext cx="67912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Перейди по ссылке и выполни задание </a:t>
            </a:r>
            <a:r>
              <a:rPr lang="ru-RU" u="sng" dirty="0">
                <a:hlinkClick r:id="rId3"/>
              </a:rPr>
              <a:t>http://files.school-collection.edu.ru/dlrstore/403a9a48-2895-11dc-8314-0800200c9a66/otmet.swf</a:t>
            </a:r>
            <a:endParaRPr lang="ru-RU" dirty="0"/>
          </a:p>
          <a:p>
            <a:r>
              <a:rPr lang="ru-RU" dirty="0"/>
              <a:t>Перейди по ссылке и выполни задание</a:t>
            </a:r>
            <a:r>
              <a:rPr lang="ru-RU" u="sng" dirty="0">
                <a:hlinkClick r:id="rId4"/>
              </a:rPr>
              <a:t>http://files.school-collection.edu.ru/dlrstore/403a9a35-2895-11dc-8314-0800200c9a66/iz2.swf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200434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screencapture.ru/uploaded/08/b0/ad/08B0AD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2636"/>
            <a:ext cx="5042525" cy="378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screencapture.ru/uploaded/f3/73/c0/F373c0b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711" y="2780928"/>
            <a:ext cx="5228238" cy="3919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230837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screencapture.ru/uploaded/e7/0a/30/e70a30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709" y="476672"/>
            <a:ext cx="6799312" cy="55562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5059577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screencapture.ru/uploaded/7c/e5/6a/7Ce56A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28249"/>
            <a:ext cx="8064896" cy="52213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2693838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screencapture.ru/uploaded/d5/aa/97/d5AA97B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5945" b="46045"/>
          <a:stretch/>
        </p:blipFill>
        <p:spPr bwMode="auto">
          <a:xfrm>
            <a:off x="2675184" y="188640"/>
            <a:ext cx="5250337" cy="3456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screencapture.ru/uploaded/d5/aa/97/d5AA97B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059" b="50000"/>
          <a:stretch/>
        </p:blipFill>
        <p:spPr bwMode="auto">
          <a:xfrm>
            <a:off x="2675184" y="3623865"/>
            <a:ext cx="5250336" cy="3139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7963456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88640"/>
            <a:ext cx="6995120" cy="6669360"/>
          </a:xfrm>
        </p:spPr>
        <p:txBody>
          <a:bodyPr/>
          <a:lstStyle/>
          <a:p>
            <a:pPr marL="0" indent="0">
              <a:buNone/>
            </a:pPr>
            <a:r>
              <a:rPr lang="ru-RU" sz="1800" b="1" u="sng" dirty="0"/>
              <a:t>Задание 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1) Перейди по ссылке и выполни задание  </a:t>
            </a:r>
            <a:r>
              <a:rPr lang="ru-RU" sz="1800" u="sng" dirty="0">
                <a:hlinkClick r:id="rId2"/>
              </a:rPr>
              <a:t>http://files.school-collection.edu.ru/dlrstore/904456bf-4870-424a-af1b-ea95648caed1/%5BNS-MATH_1-21-36%5D_%5BMA_024%5D.swf</a:t>
            </a:r>
            <a:r>
              <a:rPr lang="ru-RU" sz="1800" dirty="0"/>
              <a:t>  </a:t>
            </a:r>
          </a:p>
          <a:p>
            <a:pPr marL="0" indent="0">
              <a:buNone/>
            </a:pPr>
            <a:r>
              <a:rPr lang="ru-RU" sz="1800" dirty="0"/>
              <a:t>Сложи из листа бумаги прямые углы.</a:t>
            </a:r>
          </a:p>
          <a:p>
            <a:pPr marL="0" indent="0">
              <a:buNone/>
            </a:pPr>
            <a:r>
              <a:rPr lang="ru-RU" sz="1800" dirty="0"/>
              <a:t>2) Перейди по ссылке и выполни задание    </a:t>
            </a:r>
            <a:r>
              <a:rPr lang="ru-RU" sz="1800" u="sng" dirty="0">
                <a:hlinkClick r:id="rId3"/>
              </a:rPr>
              <a:t>http://files.school-collection.edu.ru/dlrstore/403a9a30-2895-11dc-8314-0800200c9a66/iz2.swf</a:t>
            </a:r>
            <a:r>
              <a:rPr lang="ru-RU" sz="1800" dirty="0"/>
              <a:t> . Сложи из бумаги острые и тупые </a:t>
            </a:r>
            <a:r>
              <a:rPr lang="ru-RU" sz="1800" dirty="0" smtClean="0"/>
              <a:t>углы</a:t>
            </a:r>
          </a:p>
          <a:p>
            <a:pPr marL="0" indent="0">
              <a:buNone/>
            </a:pPr>
            <a:r>
              <a:rPr lang="ru-RU" sz="1800" b="1" u="sng" dirty="0"/>
              <a:t>Задание</a:t>
            </a:r>
            <a:r>
              <a:rPr lang="ru-RU" sz="1800" b="1" dirty="0"/>
              <a:t>  </a:t>
            </a:r>
            <a:r>
              <a:rPr lang="ru-RU" sz="1800" dirty="0" smtClean="0"/>
              <a:t>Перейди </a:t>
            </a:r>
            <a:r>
              <a:rPr lang="ru-RU" sz="1800" dirty="0"/>
              <a:t>по ссылке и выполни задание</a:t>
            </a:r>
          </a:p>
          <a:p>
            <a:pPr marL="0" indent="0">
              <a:buNone/>
            </a:pPr>
            <a:r>
              <a:rPr lang="ru-RU" sz="1800" u="sng" dirty="0">
                <a:hlinkClick r:id="rId4"/>
              </a:rPr>
              <a:t>http://files.school-collection.edu.ru/dlrstore/403a9a3b-2895-11dc-8314-0800200c9a66/iz2.swf</a:t>
            </a:r>
            <a:r>
              <a:rPr lang="ru-RU" sz="1800" dirty="0"/>
              <a:t>  </a:t>
            </a:r>
          </a:p>
          <a:p>
            <a:pPr marL="0" indent="0">
              <a:buNone/>
            </a:pPr>
            <a:r>
              <a:rPr lang="ru-RU" sz="1800" b="1" u="sng" dirty="0"/>
              <a:t>Задание</a:t>
            </a:r>
            <a:r>
              <a:rPr lang="ru-RU" sz="1800" b="1" dirty="0"/>
              <a:t> </a:t>
            </a:r>
            <a:r>
              <a:rPr lang="ru-RU" sz="1800" b="1" dirty="0" smtClean="0"/>
              <a:t> </a:t>
            </a:r>
            <a:r>
              <a:rPr lang="ru-RU" sz="1800" dirty="0" smtClean="0"/>
              <a:t>Перейди </a:t>
            </a:r>
            <a:r>
              <a:rPr lang="ru-RU" sz="1800" dirty="0"/>
              <a:t>по ссылке и выполни задание</a:t>
            </a:r>
          </a:p>
          <a:p>
            <a:pPr marL="0" indent="0">
              <a:buNone/>
            </a:pPr>
            <a:r>
              <a:rPr lang="ru-RU" sz="1800" u="sng" dirty="0">
                <a:hlinkClick r:id="rId5"/>
              </a:rPr>
              <a:t>http://files.school-collection.edu.ru/dlrstore/4996b6c1-9e71-11dc-8314-0800200c9a66/pohog.swf</a:t>
            </a:r>
            <a:r>
              <a:rPr lang="ru-RU" sz="1800" dirty="0"/>
              <a:t> </a:t>
            </a:r>
          </a:p>
          <a:p>
            <a:pPr marL="0" indent="0">
              <a:buNone/>
            </a:pPr>
            <a:r>
              <a:rPr lang="ru-RU" sz="1800" b="1" u="sng" dirty="0"/>
              <a:t>Задание </a:t>
            </a:r>
            <a:r>
              <a:rPr lang="ru-RU" sz="1800" b="1" u="sng" dirty="0" smtClean="0"/>
              <a:t> </a:t>
            </a:r>
            <a:r>
              <a:rPr lang="ru-RU" sz="1800" dirty="0" smtClean="0"/>
              <a:t>Перейди </a:t>
            </a:r>
            <a:r>
              <a:rPr lang="ru-RU" sz="1800" dirty="0"/>
              <a:t>по ссылке и выполни задание</a:t>
            </a:r>
          </a:p>
          <a:p>
            <a:pPr marL="0" indent="0">
              <a:buNone/>
            </a:pPr>
            <a:r>
              <a:rPr lang="ru-RU" sz="1800" u="sng" dirty="0">
                <a:hlinkClick r:id="rId6"/>
              </a:rPr>
              <a:t>http://files.school-collection.edu.ru/dlrstore/403a9a3a-2895-11dc-8314-0800200c9a66/iz2.swf</a:t>
            </a:r>
            <a:endParaRPr lang="ru-RU" sz="1800" dirty="0"/>
          </a:p>
          <a:p>
            <a:pPr marL="0" indent="0">
              <a:buNone/>
            </a:pPr>
            <a:r>
              <a:rPr lang="ru-RU" sz="1800" b="1" u="sng" dirty="0"/>
              <a:t>Задание </a:t>
            </a:r>
            <a:r>
              <a:rPr lang="ru-RU" sz="1800" b="1" u="sng" dirty="0" smtClean="0"/>
              <a:t> </a:t>
            </a:r>
            <a:r>
              <a:rPr lang="ru-RU" sz="1800" dirty="0" smtClean="0"/>
              <a:t>Перейди </a:t>
            </a:r>
            <a:r>
              <a:rPr lang="ru-RU" sz="1800" dirty="0"/>
              <a:t>по ссылке и выполни задание</a:t>
            </a:r>
          </a:p>
          <a:p>
            <a:pPr marL="0" indent="0">
              <a:buNone/>
            </a:pPr>
            <a:r>
              <a:rPr lang="ru-RU" sz="1800" u="sng" dirty="0">
                <a:hlinkClick r:id="rId7"/>
              </a:rPr>
              <a:t>http://files.school-collection.edu.ru/dlrstore/403a9a38-2895-11dc-8314-0800200c9a66/iz2.swf</a:t>
            </a: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110141267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screencapture.ru/uploaded/83/97/eb/8397eB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9550"/>
            <a:ext cx="4320480" cy="32328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screencapture.ru/uploaded/e7/fa/e4/e7fAe4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04" y="3472357"/>
            <a:ext cx="4408443" cy="3297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www.screencapture.ru/uploaded/d3/be/9b/d3be9B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006" y="3472357"/>
            <a:ext cx="4359482" cy="32517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67333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196752"/>
            <a:ext cx="6923112" cy="1143000"/>
          </a:xfrm>
        </p:spPr>
        <p:txBody>
          <a:bodyPr/>
          <a:lstStyle/>
          <a:p>
            <a:r>
              <a:rPr lang="ru-RU" b="1" dirty="0"/>
              <a:t>Геометрические величины и их </a:t>
            </a:r>
            <a:r>
              <a:rPr lang="ru-RU" b="1" dirty="0" smtClean="0"/>
              <a:t>измерение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200" dirty="0" smtClean="0">
                <a:solidFill>
                  <a:srgbClr val="39471D"/>
                </a:solidFill>
              </a:rPr>
              <a:t>Длина</a:t>
            </a:r>
            <a:r>
              <a:rPr lang="ru-RU" sz="3200" dirty="0">
                <a:solidFill>
                  <a:srgbClr val="39471D"/>
                </a:solidFill>
              </a:rPr>
              <a:t>. </a:t>
            </a:r>
            <a:r>
              <a:rPr lang="ru-RU" sz="3200" dirty="0" smtClean="0">
                <a:solidFill>
                  <a:srgbClr val="39471D"/>
                </a:solidFill>
              </a:rPr>
              <a:t/>
            </a:r>
            <a:br>
              <a:rPr lang="ru-RU" sz="3200" dirty="0" smtClean="0">
                <a:solidFill>
                  <a:srgbClr val="39471D"/>
                </a:solidFill>
              </a:rPr>
            </a:br>
            <a:r>
              <a:rPr lang="ru-RU" sz="3200" dirty="0" smtClean="0">
                <a:solidFill>
                  <a:srgbClr val="39471D"/>
                </a:solidFill>
              </a:rPr>
              <a:t>Единицы </a:t>
            </a:r>
            <a:r>
              <a:rPr lang="ru-RU" sz="3200" dirty="0">
                <a:solidFill>
                  <a:srgbClr val="39471D"/>
                </a:solidFill>
              </a:rPr>
              <a:t>длины (мм, см, </a:t>
            </a:r>
            <a:r>
              <a:rPr lang="ru-RU" sz="3200" dirty="0" err="1">
                <a:solidFill>
                  <a:srgbClr val="39471D"/>
                </a:solidFill>
              </a:rPr>
              <a:t>дм</a:t>
            </a:r>
            <a:r>
              <a:rPr lang="ru-RU" sz="3200" dirty="0">
                <a:solidFill>
                  <a:srgbClr val="39471D"/>
                </a:solidFill>
              </a:rPr>
              <a:t>, м, км</a:t>
            </a:r>
            <a:r>
              <a:rPr lang="ru-RU" sz="3200" dirty="0" smtClean="0">
                <a:solidFill>
                  <a:srgbClr val="39471D"/>
                </a:solidFill>
              </a:rPr>
              <a:t>). </a:t>
            </a:r>
            <a:r>
              <a:rPr lang="ru-RU" sz="3200" dirty="0">
                <a:solidFill>
                  <a:srgbClr val="39471D"/>
                </a:solidFill>
              </a:rPr>
              <a:t>Соотношения между единицами измерения. Измерение длины отрезка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screencapture.ru/uploaded/18/32/b7/1832B7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35932"/>
            <a:ext cx="4445546" cy="3779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://www.screencapture.ru/uploaded/15/5e/a7/155ea7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926"/>
            <a:ext cx="4320480" cy="36606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1908391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screencapture.ru/uploaded/f3/02/69/f30269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3"/>
            <a:ext cx="6120680" cy="5211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763688" y="274638"/>
            <a:ext cx="6923112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>
                <a:solidFill>
                  <a:srgbClr val="39471D"/>
                </a:solidFill>
              </a:rPr>
              <a:t>Прямоугольник. Квадрат</a:t>
            </a:r>
            <a:endParaRPr lang="ru-RU" dirty="0">
              <a:solidFill>
                <a:srgbClr val="3947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036452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620688"/>
            <a:ext cx="7200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Задание  </a:t>
            </a:r>
            <a:endParaRPr lang="ru-RU" dirty="0"/>
          </a:p>
          <a:p>
            <a:r>
              <a:rPr lang="ru-RU" dirty="0"/>
              <a:t>Перейди по ссылке и выполни задание </a:t>
            </a:r>
            <a:r>
              <a:rPr lang="ru-RU" u="sng" dirty="0">
                <a:hlinkClick r:id="rId2"/>
              </a:rPr>
              <a:t>http://files.school-collection.edu.ru/dlrstore/8b55c7b9-482a-4ad3-ae91-b20e0a9cb96c/%5BNS-MATH_1-21-36%5D_%</a:t>
            </a:r>
            <a:r>
              <a:rPr lang="ru-RU" u="sng" dirty="0" smtClean="0">
                <a:hlinkClick r:id="rId2"/>
              </a:rPr>
              <a:t>5BMA_025%5D.swf</a:t>
            </a:r>
            <a:endParaRPr lang="ru-RU" u="sng" dirty="0" smtClean="0"/>
          </a:p>
          <a:p>
            <a:endParaRPr lang="ru-RU" u="sng" dirty="0"/>
          </a:p>
          <a:p>
            <a:r>
              <a:rPr lang="ru-RU" b="1" u="sng" dirty="0"/>
              <a:t>Задание </a:t>
            </a:r>
            <a:endParaRPr lang="ru-RU" dirty="0"/>
          </a:p>
          <a:p>
            <a:r>
              <a:rPr lang="ru-RU" dirty="0"/>
              <a:t>Перейди по ссылке и выполни задание </a:t>
            </a:r>
            <a:r>
              <a:rPr lang="ru-RU" u="sng" dirty="0">
                <a:hlinkClick r:id="rId3"/>
              </a:rPr>
              <a:t>http://files.school-collection.edu.ru/dlrstore/60903e8d-3cfc-450d-bebb-ed0c62af6bdc/%5BNS-MATH_1-92-100%5D_%</a:t>
            </a:r>
            <a:r>
              <a:rPr lang="ru-RU" u="sng" dirty="0" smtClean="0">
                <a:hlinkClick r:id="rId3"/>
              </a:rPr>
              <a:t>5BIM_082%5D.html</a:t>
            </a:r>
            <a:endParaRPr lang="ru-RU" u="sng" dirty="0" smtClean="0"/>
          </a:p>
          <a:p>
            <a:endParaRPr lang="ru-RU" u="sng" dirty="0"/>
          </a:p>
          <a:p>
            <a:r>
              <a:rPr lang="ru-RU" b="1" u="sng" dirty="0"/>
              <a:t>Задание </a:t>
            </a:r>
            <a:endParaRPr lang="ru-RU" dirty="0"/>
          </a:p>
          <a:p>
            <a:r>
              <a:rPr lang="ru-RU" dirty="0"/>
              <a:t>Перейди по ссылке и выполни задание</a:t>
            </a:r>
          </a:p>
          <a:p>
            <a:r>
              <a:rPr lang="ru-RU" u="sng" dirty="0">
                <a:hlinkClick r:id="rId4"/>
              </a:rPr>
              <a:t>http://files.school-collection.edu.ru/dlrstore/88c2a65a-971f-47b5-8fd1-d38b571cda0c/%5BNNSCH_2-5%5D_%</a:t>
            </a:r>
            <a:r>
              <a:rPr lang="ru-RU" u="sng" dirty="0" smtClean="0">
                <a:hlinkClick r:id="rId4"/>
              </a:rPr>
              <a:t>5BIH_T-1%5D.html</a:t>
            </a:r>
            <a:endParaRPr lang="ru-RU" u="sng" dirty="0" smtClean="0"/>
          </a:p>
          <a:p>
            <a:endParaRPr lang="ru-RU" u="sng" dirty="0"/>
          </a:p>
          <a:p>
            <a:r>
              <a:rPr lang="ru-RU" b="1" dirty="0"/>
              <a:t>Перейди по ссылке и посмотри </a:t>
            </a:r>
            <a:r>
              <a:rPr lang="ru-RU" b="1" dirty="0" err="1" smtClean="0"/>
              <a:t>видеоурок</a:t>
            </a:r>
            <a:r>
              <a:rPr lang="ru-RU" b="1" dirty="0" smtClean="0"/>
              <a:t> по теме «</a:t>
            </a:r>
            <a:r>
              <a:rPr lang="ru-RU" b="1" dirty="0"/>
              <a:t>Свойства диагоналей прямоугольника» </a:t>
            </a:r>
            <a:r>
              <a:rPr lang="ru-RU" u="sng" dirty="0">
                <a:hlinkClick r:id="rId5"/>
              </a:rPr>
              <a:t>http://interneturok.ru/ru/school/matematika/4-klass/tema-3/svoystva-diagonaley-pryamougolnika?seconds=0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258492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screencapture.ru/uploaded/f7/9c/2d/f79C2d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3823523" cy="3240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www.screencapture.ru/uploaded/26/37/be/2637Be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128"/>
            <a:ext cx="3763566" cy="31826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www.screencapture.ru/uploaded/8c/75/a2/8C75a2e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361" y="3397998"/>
            <a:ext cx="4682792" cy="3460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3595588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screencapture.ru/uploaded/bf/6f/83/bF6F83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8640"/>
            <a:ext cx="4824536" cy="65304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0935725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60648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Перейди по ссылке и посмотри </a:t>
            </a:r>
            <a:r>
              <a:rPr lang="ru-RU" b="1" dirty="0" err="1" smtClean="0"/>
              <a:t>видеоурок</a:t>
            </a:r>
            <a:r>
              <a:rPr lang="ru-RU" b="1" dirty="0" smtClean="0"/>
              <a:t> по теме «</a:t>
            </a:r>
            <a:r>
              <a:rPr lang="ru-RU" b="1" dirty="0"/>
              <a:t>Свойства диагоналей квадрата»</a:t>
            </a:r>
          </a:p>
          <a:p>
            <a:r>
              <a:rPr lang="ru-RU" u="sng" dirty="0">
                <a:hlinkClick r:id="rId2"/>
              </a:rPr>
              <a:t>http://interneturok.ru/ru/school/matematika/4-klass/tema-3/svoystva-diagonaley-kvadrata?seconds=0</a:t>
            </a:r>
            <a:endParaRPr lang="ru-RU" dirty="0"/>
          </a:p>
        </p:txBody>
      </p:sp>
      <p:pic>
        <p:nvPicPr>
          <p:cNvPr id="18434" name="Picture 2" descr="http://www.screencapture.ru/uploaded/6e/e6/63/6Ee663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60977"/>
            <a:ext cx="5040560" cy="2364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www.screencapture.ru/uploaded/47/49/3a/47493a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25133"/>
            <a:ext cx="5033664" cy="2835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://www.screencapture.ru/uploaded/7e/ee/9d/7eEE9d9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12776"/>
            <a:ext cx="6620450" cy="38884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55576" y="274638"/>
            <a:ext cx="8229600" cy="6340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>
                <a:solidFill>
                  <a:srgbClr val="39471D"/>
                </a:solidFill>
              </a:rPr>
              <a:t>Треугольник</a:t>
            </a:r>
            <a:r>
              <a:rPr lang="ru-RU" smtClean="0">
                <a:solidFill>
                  <a:srgbClr val="39471D"/>
                </a:solidFill>
              </a:rPr>
              <a:t/>
            </a:r>
            <a:br>
              <a:rPr lang="ru-RU" smtClean="0">
                <a:solidFill>
                  <a:srgbClr val="39471D"/>
                </a:solidFill>
              </a:rPr>
            </a:br>
            <a:endParaRPr lang="ru-RU" dirty="0">
              <a:solidFill>
                <a:srgbClr val="3947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792869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screencapture.ru/uploaded/2d/ed/cc/2dedcc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972" y="3598277"/>
            <a:ext cx="3973418" cy="29835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www.screencapture.ru/uploaded/45/b0/61/45B0619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28" y="3645024"/>
            <a:ext cx="3978544" cy="29710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3688" y="228704"/>
            <a:ext cx="72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Виды треугольников. </a:t>
            </a:r>
            <a:r>
              <a:rPr lang="ru-RU" dirty="0"/>
              <a:t>Перейди по ссылке </a:t>
            </a:r>
            <a:r>
              <a:rPr lang="ru-RU" u="sng" dirty="0">
                <a:hlinkClick r:id="rId4"/>
              </a:rPr>
              <a:t>http://</a:t>
            </a:r>
            <a:r>
              <a:rPr lang="ru-RU" u="sng" dirty="0" smtClean="0">
                <a:hlinkClick r:id="rId4"/>
              </a:rPr>
              <a:t>files.school-collection.edu.ru/dlrstore/4996b6c9-9e71-11dc-8314-0800200c9a66/iz2.swf</a:t>
            </a:r>
            <a:endParaRPr lang="ru-RU" u="sng" dirty="0" smtClean="0"/>
          </a:p>
          <a:p>
            <a:r>
              <a:rPr lang="ru-RU" b="1" u="sng" dirty="0"/>
              <a:t>Задание </a:t>
            </a:r>
            <a:endParaRPr lang="ru-RU" dirty="0"/>
          </a:p>
          <a:p>
            <a:r>
              <a:rPr lang="ru-RU" dirty="0"/>
              <a:t>Перейди посылке и выполни задание</a:t>
            </a:r>
          </a:p>
          <a:p>
            <a:r>
              <a:rPr lang="ru-RU" u="sng" dirty="0">
                <a:hlinkClick r:id="rId5"/>
              </a:rPr>
              <a:t>http://files.school-collection.edu.ru/dlrstore/45559bb2-2895-11dc-8314-0800200c9a66/iz2.swf</a:t>
            </a:r>
            <a:r>
              <a:rPr lang="ru-RU" dirty="0"/>
              <a:t> </a:t>
            </a:r>
          </a:p>
          <a:p>
            <a:r>
              <a:rPr lang="ru-RU" b="1" u="sng" dirty="0"/>
              <a:t>Задание </a:t>
            </a:r>
            <a:endParaRPr lang="ru-RU" dirty="0"/>
          </a:p>
          <a:p>
            <a:r>
              <a:rPr lang="ru-RU" dirty="0"/>
              <a:t>Перейди посылке и выполни задание </a:t>
            </a:r>
            <a:r>
              <a:rPr lang="ru-RU" u="sng" dirty="0">
                <a:hlinkClick r:id="rId6"/>
              </a:rPr>
              <a:t>http://files.school-collection.edu.ru/dlrstore/9087ce09-0bc6-43b1-bbd5-d1e8060fed4c/%5BNS-MATH_3-98-116%5D_%5BIM_118%5D.html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1436216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screencapture.ru/uploaded/a5/2c/c7/a52cc7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97" y="692695"/>
            <a:ext cx="8000391" cy="5400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6963160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screencapture.ru/uploaded/2d/70/c3/2D70C39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4296"/>
          <a:stretch/>
        </p:blipFill>
        <p:spPr bwMode="auto">
          <a:xfrm>
            <a:off x="2555776" y="188640"/>
            <a:ext cx="5328592" cy="64706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17130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488832" cy="634082"/>
          </a:xfrm>
        </p:spPr>
        <p:txBody>
          <a:bodyPr/>
          <a:lstStyle/>
          <a:p>
            <a:r>
              <a:rPr lang="ru-RU" sz="2400" b="1" dirty="0">
                <a:solidFill>
                  <a:srgbClr val="39471D"/>
                </a:solidFill>
              </a:rPr>
              <a:t>Понятие о длине и способах сравнения</a:t>
            </a:r>
            <a:endParaRPr lang="ru-RU" sz="2400" dirty="0">
              <a:solidFill>
                <a:srgbClr val="39471D"/>
              </a:solidFill>
            </a:endParaRPr>
          </a:p>
        </p:txBody>
      </p:sp>
      <p:pic>
        <p:nvPicPr>
          <p:cNvPr id="10242" name="Picture 2" descr="http://www.screencapture.ru/uploaded/d5/bd/30/D5Bd30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05841"/>
            <a:ext cx="5400600" cy="57917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0720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screencapture.ru/uploaded/2d/70/c3/2D70C39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720"/>
          <a:stretch/>
        </p:blipFill>
        <p:spPr bwMode="auto">
          <a:xfrm>
            <a:off x="1115616" y="170954"/>
            <a:ext cx="5287403" cy="6480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www.screencapture.ru/uploaded/86/f7/04/86f704B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31012"/>
            <a:ext cx="2732534" cy="33206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654355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screencapture.ru/uploaded/31/d4/3a/31d43a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8773"/>
          <a:stretch>
            <a:fillRect/>
          </a:stretch>
        </p:blipFill>
        <p:spPr bwMode="auto">
          <a:xfrm>
            <a:off x="2428860" y="214290"/>
            <a:ext cx="4968552" cy="21062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screencapture.ru/uploaded/31/d4/3a/31d43a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5463"/>
          <a:stretch>
            <a:fillRect/>
          </a:stretch>
        </p:blipFill>
        <p:spPr bwMode="auto">
          <a:xfrm>
            <a:off x="2428860" y="2285992"/>
            <a:ext cx="4968552" cy="4353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7637379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screencapture.ru/uploaded/c2/a6/3d/c2A63D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2214546" y="142852"/>
            <a:ext cx="5131147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screencapture.ru/uploaded/c2/a6/3d/c2A63D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5208"/>
          <a:stretch>
            <a:fillRect/>
          </a:stretch>
        </p:blipFill>
        <p:spPr bwMode="auto">
          <a:xfrm>
            <a:off x="2214546" y="3571876"/>
            <a:ext cx="5131147" cy="30718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5837381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7293496" cy="596584"/>
          </a:xfrm>
        </p:spPr>
        <p:txBody>
          <a:bodyPr/>
          <a:lstStyle/>
          <a:p>
            <a:r>
              <a:rPr lang="ru-RU" sz="4000" b="1" dirty="0" smtClean="0">
                <a:solidFill>
                  <a:srgbClr val="39471D"/>
                </a:solidFill>
              </a:rPr>
              <a:t>Многоугольники</a:t>
            </a:r>
            <a:endParaRPr lang="ru-RU" sz="4000" dirty="0">
              <a:solidFill>
                <a:srgbClr val="39471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5661248"/>
            <a:ext cx="7381483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u="sng" dirty="0"/>
              <a:t>Задание</a:t>
            </a:r>
            <a:endParaRPr lang="ru-RU" dirty="0"/>
          </a:p>
          <a:p>
            <a:r>
              <a:rPr lang="ru-RU" dirty="0"/>
              <a:t>Перейди по ссылке и выполни задание </a:t>
            </a:r>
            <a:r>
              <a:rPr lang="ru-RU" u="sng" dirty="0">
                <a:hlinkClick r:id="rId2"/>
              </a:rPr>
              <a:t>http://files.school-collection.edu.ru/dlrstore/403a9a34-2895-11dc-8314-0800200c9a66/iz2.swf</a:t>
            </a:r>
            <a:r>
              <a:rPr lang="ru-RU" dirty="0"/>
              <a:t> </a:t>
            </a:r>
          </a:p>
        </p:txBody>
      </p:sp>
      <p:pic>
        <p:nvPicPr>
          <p:cNvPr id="22530" name="Picture 2" descr="http://www.screencapture.ru/uploaded/cd/a8/5c/CDa85C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004" y="1124744"/>
            <a:ext cx="5830043" cy="4320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504784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7293496" cy="596584"/>
          </a:xfrm>
        </p:spPr>
        <p:txBody>
          <a:bodyPr/>
          <a:lstStyle/>
          <a:p>
            <a:r>
              <a:rPr lang="ru-RU" sz="4000" b="1" dirty="0" smtClean="0">
                <a:solidFill>
                  <a:srgbClr val="39471D"/>
                </a:solidFill>
              </a:rPr>
              <a:t>Многоугольники</a:t>
            </a:r>
            <a:endParaRPr lang="ru-RU" sz="4000" dirty="0">
              <a:solidFill>
                <a:srgbClr val="39471D"/>
              </a:solidFill>
            </a:endParaRPr>
          </a:p>
        </p:txBody>
      </p:sp>
      <p:pic>
        <p:nvPicPr>
          <p:cNvPr id="25602" name="Picture 2" descr="http://www.screencapture.ru/uploaded/db/7f/8d/DB7F8d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857232"/>
            <a:ext cx="7979814" cy="51402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00100" y="6000768"/>
            <a:ext cx="8001055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u="sng" dirty="0"/>
              <a:t>Задание</a:t>
            </a:r>
            <a:endParaRPr lang="ru-RU" dirty="0"/>
          </a:p>
          <a:p>
            <a:r>
              <a:rPr lang="ru-RU" dirty="0"/>
              <a:t>Перейди по ссылке и выполни задание </a:t>
            </a:r>
            <a:r>
              <a:rPr lang="ru-RU" u="sng" dirty="0">
                <a:hlinkClick r:id="rId3"/>
              </a:rPr>
              <a:t>http://files.school-collection.edu.ru/dlrstore/403a9a34-2895-11dc-8314-0800200c9a66/iz2.swf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94405218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screencapture.ru/uploaded/5d/05/ec/5D05Ec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13" y="692696"/>
            <a:ext cx="8424970" cy="55525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1390998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42852"/>
            <a:ext cx="7272808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39471D"/>
                </a:solidFill>
              </a:rPr>
              <a:t>Окружность</a:t>
            </a:r>
            <a:endParaRPr lang="ru-RU" b="1" dirty="0">
              <a:solidFill>
                <a:srgbClr val="39471D"/>
              </a:solidFill>
            </a:endParaRPr>
          </a:p>
        </p:txBody>
      </p:sp>
      <p:pic>
        <p:nvPicPr>
          <p:cNvPr id="28674" name="Picture 2" descr="http://www.screencapture.ru/uploaded/80/9c/57/809c57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79859"/>
            <a:ext cx="5688632" cy="5722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2390001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260648"/>
            <a:ext cx="720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Перейди по ссылке, познакомься с понятиями «окружность», «центр», «радиус», как начертить окружность</a:t>
            </a:r>
            <a:r>
              <a:rPr lang="ru-RU" dirty="0"/>
              <a:t>: </a:t>
            </a:r>
            <a:r>
              <a:rPr lang="ru-RU" u="sng" dirty="0">
                <a:hlinkClick r:id="rId2"/>
              </a:rPr>
              <a:t>http://files.school-collection.edu.ru/dlrstore/f0e968e5-6a15-4e5c-8709-a997eaf8e881/%5BNS-MATH_2-63-116%5D_%5BMA_105%5D.swf</a:t>
            </a:r>
            <a:r>
              <a:rPr lang="ru-RU" dirty="0"/>
              <a:t> . </a:t>
            </a:r>
          </a:p>
          <a:p>
            <a:r>
              <a:rPr lang="ru-RU" b="1" dirty="0"/>
              <a:t>Познакомься с понятиями окружность и круг </a:t>
            </a:r>
          </a:p>
          <a:p>
            <a:r>
              <a:rPr lang="ru-RU" u="sng" dirty="0">
                <a:hlinkClick r:id="rId3"/>
              </a:rPr>
              <a:t>http://files.school-collection.edu.ru/dlrstore/1dc69ad3-7d44-4e75-8440-6950f1dd98b2/%5BNS-MATH_2-63-116%5D_%5BMA_106%5D.swf</a:t>
            </a:r>
            <a:r>
              <a:rPr lang="ru-RU" dirty="0"/>
              <a:t> </a:t>
            </a:r>
          </a:p>
        </p:txBody>
      </p:sp>
      <p:pic>
        <p:nvPicPr>
          <p:cNvPr id="1026" name="Picture 2" descr="http://www.screencapture.ru/uploaded/85/11/66/8511666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80928"/>
            <a:ext cx="5921784" cy="32252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3534257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creencapture.ru/uploaded/dd/31/3d/dd313D4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4892"/>
          <a:stretch/>
        </p:blipFill>
        <p:spPr bwMode="auto">
          <a:xfrm>
            <a:off x="131135" y="315286"/>
            <a:ext cx="4499991" cy="635558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screencapture.ru/uploaded/dd/31/3d/dd313D4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763"/>
          <a:stretch/>
        </p:blipFill>
        <p:spPr bwMode="auto">
          <a:xfrm>
            <a:off x="4631126" y="315288"/>
            <a:ext cx="4512874" cy="635558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5327938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272808" cy="1143000"/>
          </a:xfrm>
        </p:spPr>
        <p:txBody>
          <a:bodyPr/>
          <a:lstStyle/>
          <a:p>
            <a:r>
              <a:rPr lang="ru-RU" sz="2800" b="1" dirty="0">
                <a:solidFill>
                  <a:srgbClr val="39471D"/>
                </a:solidFill>
              </a:rPr>
              <a:t>Геометрические формы в окружающем мире. Геометрические тела</a:t>
            </a:r>
            <a:r>
              <a:rPr lang="ru-RU" sz="2800" dirty="0">
                <a:solidFill>
                  <a:srgbClr val="39471D"/>
                </a:solidFill>
              </a:rPr>
              <a:t> </a:t>
            </a:r>
          </a:p>
        </p:txBody>
      </p:sp>
      <p:pic>
        <p:nvPicPr>
          <p:cNvPr id="5122" name="Picture 2" descr="http://www.screencapture.ru/uploaded/a5/0c/47/A50c47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96752"/>
            <a:ext cx="4392488" cy="55204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040035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92D05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</TotalTime>
  <Words>1686</Words>
  <Application>Microsoft Office PowerPoint</Application>
  <PresentationFormat>Экран (4:3)</PresentationFormat>
  <Paragraphs>243</Paragraphs>
  <Slides>127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127</vt:i4>
      </vt:variant>
    </vt:vector>
  </HeadingPairs>
  <TitlesOfParts>
    <vt:vector size="128" baseType="lpstr">
      <vt:lpstr>Тема Office</vt:lpstr>
      <vt:lpstr>Слайд 1</vt:lpstr>
      <vt:lpstr>ФГОС НОО  Приказ Минобрнауки РФ от 6 октября 2009 г. № 373   (в ред. приказов Минобрнауки России от 26.11.2010 № 1241, от 22.09.2011 № 2357) </vt:lpstr>
      <vt:lpstr>ФГОС НОО  Приказ Минобрнауки РФ от 6 октября 2009 г. № 373   (в ред. приказов Минобрнауки России от 26.11.2010 № 1241, от 22.09.2011 № 2357) </vt:lpstr>
      <vt:lpstr>Слайд 4</vt:lpstr>
      <vt:lpstr>Слайд 5</vt:lpstr>
      <vt:lpstr>Слайд 6</vt:lpstr>
      <vt:lpstr>Один из видов классификации моделей</vt:lpstr>
      <vt:lpstr>Геометрические величины и их измерение  Длина.  Единицы длины (мм, см, дм, м, км). Соотношения между единицами измерения. Измерение длины отрезка  </vt:lpstr>
      <vt:lpstr>Понятие о длине и способах сравнения</vt:lpstr>
      <vt:lpstr>Слайд 10</vt:lpstr>
      <vt:lpstr>Слайд 11</vt:lpstr>
      <vt:lpstr>Слайд 12</vt:lpstr>
      <vt:lpstr>Слайд 13</vt:lpstr>
      <vt:lpstr>Слайд 14</vt:lpstr>
      <vt:lpstr>Слайд 15</vt:lpstr>
      <vt:lpstr>Единицы длины (мм, см, дм, м, км) </vt:lpstr>
      <vt:lpstr>Слайд 17</vt:lpstr>
      <vt:lpstr>Масса. Единицы массы (грамм, килограмм, центнер, тонна). Соотношения между единицами измерения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Проект «Площади фигур» 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Вместимость (ёмкость, объём). Единицы вместимости (литр). Соотношения между единицами измерения </vt:lpstr>
      <vt:lpstr>Слайд 50</vt:lpstr>
      <vt:lpstr>Слайд 51</vt:lpstr>
      <vt:lpstr>Слайд 52</vt:lpstr>
      <vt:lpstr>Слайд 53</vt:lpstr>
      <vt:lpstr>Слайд 54</vt:lpstr>
      <vt:lpstr>Время. Единицы времени (секунда, минута, час). Соотношения между единицами измерения</vt:lpstr>
      <vt:lpstr>Слайд 56</vt:lpstr>
      <vt:lpstr>Слайд 57</vt:lpstr>
      <vt:lpstr>Слайд 58</vt:lpstr>
      <vt:lpstr>Доля величины (половина, треть, четверть, десятая, сотая, тысячная) </vt:lpstr>
      <vt:lpstr>Слайд 60</vt:lpstr>
      <vt:lpstr>Слайд 61</vt:lpstr>
      <vt:lpstr>Слайд 62</vt:lpstr>
      <vt:lpstr>Пространственные отношения Геометрические фигуры</vt:lpstr>
      <vt:lpstr>Слайд 64</vt:lpstr>
      <vt:lpstr>Распознавание и изображение геометрических фигур. Точка, линия (кривая, прямая)</vt:lpstr>
      <vt:lpstr>Слайд 66</vt:lpstr>
      <vt:lpstr>Слайд 67</vt:lpstr>
      <vt:lpstr>Слайд 68</vt:lpstr>
      <vt:lpstr>Слайд 69</vt:lpstr>
      <vt:lpstr>Слайд 70</vt:lpstr>
      <vt:lpstr>Угол, виды углов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Многоугольники</vt:lpstr>
      <vt:lpstr>Многоугольники</vt:lpstr>
      <vt:lpstr>Слайд 95</vt:lpstr>
      <vt:lpstr>Окружность</vt:lpstr>
      <vt:lpstr>Слайд 97</vt:lpstr>
      <vt:lpstr>Слайд 98</vt:lpstr>
      <vt:lpstr>Геометрические формы в окружающем мире. Геометрические тела </vt:lpstr>
      <vt:lpstr>Слайд 100</vt:lpstr>
      <vt:lpstr>Слайд 101</vt:lpstr>
      <vt:lpstr>Прямоугольный параллелепипед</vt:lpstr>
      <vt:lpstr>Распознавание и называние геометрических тел: куб, шар, параллелепипед, пирамида, цилиндр, конус. Соотнесение реальных объектов с моделями геометрических тел</vt:lpstr>
      <vt:lpstr>Слайд 104</vt:lpstr>
      <vt:lpstr>Слайд 105</vt:lpstr>
      <vt:lpstr>Слайд 106</vt:lpstr>
      <vt:lpstr>Слайд 107</vt:lpstr>
      <vt:lpstr>Пирамида </vt:lpstr>
      <vt:lpstr>Слайд 109</vt:lpstr>
      <vt:lpstr>Слайд 110</vt:lpstr>
      <vt:lpstr>Слайд 111</vt:lpstr>
      <vt:lpstr>Слайд 112</vt:lpstr>
      <vt:lpstr>Слайд 113</vt:lpstr>
      <vt:lpstr>Цилиндр </vt:lpstr>
      <vt:lpstr>Слайд 115</vt:lpstr>
      <vt:lpstr>Слайд 116</vt:lpstr>
      <vt:lpstr>Слайд 117</vt:lpstr>
      <vt:lpstr>Конус </vt:lpstr>
      <vt:lpstr>Слайд 119</vt:lpstr>
      <vt:lpstr>Слайд 120</vt:lpstr>
      <vt:lpstr>Слайд 121</vt:lpstr>
      <vt:lpstr>Шар </vt:lpstr>
      <vt:lpstr>Слайд 123</vt:lpstr>
      <vt:lpstr>Слайд 124</vt:lpstr>
      <vt:lpstr>Слайд 125</vt:lpstr>
      <vt:lpstr>Источники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117</cp:revision>
  <dcterms:created xsi:type="dcterms:W3CDTF">2014-05-31T11:31:36Z</dcterms:created>
  <dcterms:modified xsi:type="dcterms:W3CDTF">2015-02-11T22:29:20Z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