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501" r:id="rId2"/>
    <p:sldId id="513" r:id="rId3"/>
    <p:sldId id="514" r:id="rId4"/>
    <p:sldId id="515" r:id="rId5"/>
    <p:sldId id="326" r:id="rId6"/>
    <p:sldId id="295" r:id="rId7"/>
    <p:sldId id="296" r:id="rId8"/>
    <p:sldId id="327" r:id="rId9"/>
    <p:sldId id="266" r:id="rId10"/>
    <p:sldId id="268" r:id="rId11"/>
    <p:sldId id="259" r:id="rId12"/>
    <p:sldId id="475" r:id="rId13"/>
    <p:sldId id="516" r:id="rId14"/>
    <p:sldId id="328" r:id="rId15"/>
    <p:sldId id="517" r:id="rId16"/>
    <p:sldId id="518" r:id="rId17"/>
    <p:sldId id="322" r:id="rId18"/>
    <p:sldId id="503" r:id="rId19"/>
    <p:sldId id="512" r:id="rId20"/>
  </p:sldIdLst>
  <p:sldSz cx="12192000" cy="6858000"/>
  <p:notesSz cx="6797675" cy="979805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6085DC5-45CE-42BB-A206-7827B300143A}">
          <p14:sldIdLst>
            <p14:sldId id="501"/>
            <p14:sldId id="513"/>
            <p14:sldId id="514"/>
            <p14:sldId id="515"/>
            <p14:sldId id="326"/>
            <p14:sldId id="295"/>
            <p14:sldId id="296"/>
            <p14:sldId id="327"/>
            <p14:sldId id="266"/>
            <p14:sldId id="268"/>
            <p14:sldId id="259"/>
            <p14:sldId id="475"/>
            <p14:sldId id="516"/>
            <p14:sldId id="328"/>
            <p14:sldId id="517"/>
            <p14:sldId id="518"/>
            <p14:sldId id="322"/>
            <p14:sldId id="503"/>
            <p14:sldId id="51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84" userDrawn="1">
          <p15:clr>
            <a:srgbClr val="A4A3A4"/>
          </p15:clr>
        </p15:guide>
        <p15:guide id="2" pos="1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D3494"/>
    <a:srgbClr val="EB2049"/>
    <a:srgbClr val="D1E7F6"/>
    <a:srgbClr val="2F3696"/>
    <a:srgbClr val="408671"/>
    <a:srgbClr val="A84A20"/>
    <a:srgbClr val="853A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554" autoAdjust="0"/>
    <p:restoredTop sz="96305" autoAdjust="0"/>
  </p:normalViewPr>
  <p:slideViewPr>
    <p:cSldViewPr snapToGrid="0" showGuides="1">
      <p:cViewPr varScale="1">
        <p:scale>
          <a:sx n="74" d="100"/>
          <a:sy n="74" d="100"/>
        </p:scale>
        <p:origin x="-344" y="-68"/>
      </p:cViewPr>
      <p:guideLst>
        <p:guide orient="horz" pos="1684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25550"/>
            <a:ext cx="5876925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65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783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838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="" xmlns:a16="http://schemas.microsoft.com/office/drawing/2014/main" id="{1E42B2C0-6E65-6842-B6B2-D91FA48748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903984-ABBA-7041-8935-61A1571ACB33}" type="slidenum">
              <a:rPr lang="ru-RU" altLang="ru-RU" sz="1400" smtClean="0"/>
              <a:pPr>
                <a:spcBef>
                  <a:spcPct val="0"/>
                </a:spcBef>
              </a:pPr>
              <a:t>8</a:t>
            </a:fld>
            <a:endParaRPr lang="ru-RU" altLang="ru-RU" sz="1400"/>
          </a:p>
        </p:txBody>
      </p:sp>
      <p:sp>
        <p:nvSpPr>
          <p:cNvPr id="69635" name="Text Box 1">
            <a:extLst>
              <a:ext uri="{FF2B5EF4-FFF2-40B4-BE49-F238E27FC236}">
                <a16:creationId xmlns="" xmlns:a16="http://schemas.microsoft.com/office/drawing/2014/main" id="{7E5C77BA-3010-604C-9BD7-8CEED8E1F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Text Box 2">
            <a:extLst>
              <a:ext uri="{FF2B5EF4-FFF2-40B4-BE49-F238E27FC236}">
                <a16:creationId xmlns="" xmlns:a16="http://schemas.microsoft.com/office/drawing/2014/main" id="{6C87E37B-B627-424E-92BC-26B1EBE52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7343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="" xmlns:a16="http://schemas.microsoft.com/office/drawing/2014/main" id="{1DCD15F4-B4BF-4445-83D8-68C398D790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AF945F-8641-974E-8DEE-A821D6355CD2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71683" name="Text Box 1">
            <a:extLst>
              <a:ext uri="{FF2B5EF4-FFF2-40B4-BE49-F238E27FC236}">
                <a16:creationId xmlns="" xmlns:a16="http://schemas.microsoft.com/office/drawing/2014/main" id="{F6586004-0C65-DD4B-9D4D-383CEA358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Text Box 2">
            <a:extLst>
              <a:ext uri="{FF2B5EF4-FFF2-40B4-BE49-F238E27FC236}">
                <a16:creationId xmlns="" xmlns:a16="http://schemas.microsoft.com/office/drawing/2014/main" id="{AD287EEC-F82E-2146-B60B-BFA96A40A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52315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375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="" xmlns:a16="http://schemas.microsoft.com/office/drawing/2014/main" id="{5397EE54-9C73-0A4E-AD64-3DC3F7E4A9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6BF5C2-6A55-8341-9CE5-171A422445F2}" type="slidenum">
              <a:rPr lang="ru-RU" altLang="ru-RU" sz="1400" smtClean="0"/>
              <a:pPr>
                <a:spcBef>
                  <a:spcPct val="0"/>
                </a:spcBef>
              </a:pPr>
              <a:t>14</a:t>
            </a:fld>
            <a:endParaRPr lang="ru-RU" altLang="ru-RU" sz="1400"/>
          </a:p>
        </p:txBody>
      </p:sp>
      <p:sp>
        <p:nvSpPr>
          <p:cNvPr id="86019" name="Text Box 1">
            <a:extLst>
              <a:ext uri="{FF2B5EF4-FFF2-40B4-BE49-F238E27FC236}">
                <a16:creationId xmlns="" xmlns:a16="http://schemas.microsoft.com/office/drawing/2014/main" id="{9684ED87-BCE7-5E40-8CCE-00032F95A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Text Box 2">
            <a:extLst>
              <a:ext uri="{FF2B5EF4-FFF2-40B4-BE49-F238E27FC236}">
                <a16:creationId xmlns="" xmlns:a16="http://schemas.microsoft.com/office/drawing/2014/main" id="{218E0F11-E30B-C14F-BC3E-69F9DA399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292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="" xmlns:a16="http://schemas.microsoft.com/office/drawing/2014/main" id="{5397EE54-9C73-0A4E-AD64-3DC3F7E4A9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6BF5C2-6A55-8341-9CE5-171A422445F2}" type="slidenum">
              <a:rPr lang="ru-RU" altLang="ru-RU" sz="1400" smtClean="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86019" name="Text Box 1">
            <a:extLst>
              <a:ext uri="{FF2B5EF4-FFF2-40B4-BE49-F238E27FC236}">
                <a16:creationId xmlns="" xmlns:a16="http://schemas.microsoft.com/office/drawing/2014/main" id="{9684ED87-BCE7-5E40-8CCE-00032F95A9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Text Box 2">
            <a:extLst>
              <a:ext uri="{FF2B5EF4-FFF2-40B4-BE49-F238E27FC236}">
                <a16:creationId xmlns="" xmlns:a16="http://schemas.microsoft.com/office/drawing/2014/main" id="{218E0F11-E30B-C14F-BC3E-69F9DA399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3690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>
            <a:extLst>
              <a:ext uri="{FF2B5EF4-FFF2-40B4-BE49-F238E27FC236}">
                <a16:creationId xmlns="" xmlns:a16="http://schemas.microsoft.com/office/drawing/2014/main" id="{2C4413D8-C5E9-714A-9376-7B26B444C4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CA21BB-A7F0-014B-8820-855B9EDD7242}" type="slidenum">
              <a:rPr lang="ru-RU" altLang="ru-RU" sz="1400" smtClean="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92163" name="Text Box 1">
            <a:extLst>
              <a:ext uri="{FF2B5EF4-FFF2-40B4-BE49-F238E27FC236}">
                <a16:creationId xmlns="" xmlns:a16="http://schemas.microsoft.com/office/drawing/2014/main" id="{E25B0848-87E6-A547-9B05-E253F09ED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Text Box 2">
            <a:extLst>
              <a:ext uri="{FF2B5EF4-FFF2-40B4-BE49-F238E27FC236}">
                <a16:creationId xmlns="" xmlns:a16="http://schemas.microsoft.com/office/drawing/2014/main" id="{C4C27F1F-3C0F-0845-AFF9-C11DBA00D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2515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96931353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36543" name="think-cell Slide" r:id="rId4" imgW="360" imgH="360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368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80806211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92805" name="think-cell Slide" r:id="rId4" imgW="360" imgH="360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199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70476676"/>
              </p:ext>
            </p:ext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p:oleObj spid="_x0000_s6618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4751343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128616" name="think-cell Slide" r:id="rId4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413660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69668" name="think-cell Slide" r:id="rId4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184651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31529528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01229" name="think-cell Slide" r:id="rId4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>
                <a:solidFill>
                  <a:srgbClr val="2F3696"/>
                </a:solidFill>
                <a:latin typeface="+mn-lt"/>
              </a:rPr>
            </a:br>
            <a:r>
              <a:rPr lang="ru-RU" sz="4800" dirty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57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7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/>
              <a:t>дата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698" y="452130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2" y="452130"/>
            <a:ext cx="67290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235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2390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4963"/>
            <a:ext cx="5408613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70613" y="1604963"/>
            <a:ext cx="54102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943350"/>
            <a:ext cx="10971213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4BB5D9D5-9D8F-9141-A73F-0B106801C52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0" y="6356350"/>
            <a:ext cx="2843213" cy="363538"/>
          </a:xfr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r>
              <a:rPr lang="ru-RU" altLang="ru-RU"/>
              <a:t>27.10.19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458CB6-85CA-B84D-9DA1-A84984A77CC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8737600" y="6356350"/>
            <a:ext cx="2843213" cy="363538"/>
          </a:xfrm>
        </p:spPr>
        <p:txBody>
          <a:bodyPr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A944589A-3759-AC40-BB69-86041EC19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2353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="" xmlns:p14="http://schemas.microsoft.com/office/powerpoint/2010/main" val="355405684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1770" name="think-cell Slide" r:id="rId13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 err="1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496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470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0" r:id="rId2"/>
    <p:sldLayoutId id="2147483685" r:id="rId3"/>
    <p:sldLayoutId id="2147483711" r:id="rId4"/>
    <p:sldLayoutId id="2147483714" r:id="rId5"/>
    <p:sldLayoutId id="2147483713" r:id="rId6"/>
    <p:sldLayoutId id="2147483715" r:id="rId7"/>
    <p:sldLayoutId id="2147483716" r:id="rId8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mailto:info@rosuchebnik.ru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tiff"/><Relationship Id="rId4" Type="http://schemas.openxmlformats.org/officeDocument/2006/relationships/oleObject" Target="../embeddings/oleObject14.bin"/><Relationship Id="rId9" Type="http://schemas.openxmlformats.org/officeDocument/2006/relationships/hyperlink" Target="http://book24.ru/" TargetMode="External"/><Relationship Id="rId1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4.xml"/><Relationship Id="rId7" Type="http://schemas.openxmlformats.org/officeDocument/2006/relationships/image" Target="../media/image12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278923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56425" name="think-cell Slide" r:id="rId5" imgW="360" imgH="360" progId="">
              <p:embed/>
            </p:oleObj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22698" y="452130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4475163" y="703394"/>
            <a:ext cx="7397369" cy="75364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800" dirty="0" smtClean="0">
                <a:latin typeface="+mn-lt"/>
              </a:rPr>
              <a:t>«</a:t>
            </a:r>
            <a:r>
              <a:rPr lang="ru-RU" sz="4800" dirty="0" smtClean="0"/>
              <a:t>Партнерская </a:t>
            </a:r>
            <a:r>
              <a:rPr lang="ru-RU" sz="4800" dirty="0"/>
              <a:t>модель взаимодействия семьи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и </a:t>
            </a:r>
            <a:r>
              <a:rPr lang="ru-RU" sz="4800" dirty="0"/>
              <a:t>школы: ознакомление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и </a:t>
            </a:r>
            <a:r>
              <a:rPr lang="ru-RU" sz="4800" dirty="0"/>
              <a:t>первый способ перехода»</a:t>
            </a:r>
            <a:br>
              <a:rPr lang="ru-RU" sz="4800" dirty="0"/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6611925"/>
            <a:ext cx="12191999" cy="246075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9947" y="641550"/>
            <a:ext cx="3129553" cy="1221232"/>
            <a:chOff x="6514125" y="1582513"/>
            <a:chExt cx="2398321" cy="97875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4125" y="1582513"/>
              <a:ext cx="2390186" cy="5811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4089532" y="452130"/>
            <a:ext cx="67290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197E91-CFE4-C24E-A0E8-04F42263647A}"/>
              </a:ext>
            </a:extLst>
          </p:cNvPr>
          <p:cNvSpPr txBox="1"/>
          <p:nvPr/>
        </p:nvSpPr>
        <p:spPr>
          <a:xfrm>
            <a:off x="762517" y="4645940"/>
            <a:ext cx="632176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Сченснович</a:t>
            </a:r>
            <a:r>
              <a:rPr lang="ru-RU" sz="2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Наталия </a:t>
            </a:r>
            <a:r>
              <a:rPr lang="ru-RU" sz="2800" dirty="0" smtClean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Евгеньевна,</a:t>
            </a:r>
            <a:endParaRPr lang="ru-RU" sz="28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r>
              <a:rPr lang="ru-RU" sz="2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кандидат педагогических </a:t>
            </a:r>
            <a:r>
              <a:rPr lang="ru-RU" sz="2800" dirty="0" smtClean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наук,</a:t>
            </a:r>
            <a:endParaRPr lang="ru-RU" sz="28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r>
              <a:rPr lang="ru-RU" sz="2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директор АНО ДПО «МИРНО»</a:t>
            </a:r>
          </a:p>
        </p:txBody>
      </p:sp>
    </p:spTree>
    <p:extLst>
      <p:ext uri="{BB962C8B-B14F-4D97-AF65-F5344CB8AC3E}">
        <p14:creationId xmlns="" xmlns:p14="http://schemas.microsoft.com/office/powerpoint/2010/main" val="621985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Объект 6">
            <a:extLst>
              <a:ext uri="{FF2B5EF4-FFF2-40B4-BE49-F238E27FC236}">
                <a16:creationId xmlns="" xmlns:a16="http://schemas.microsoft.com/office/drawing/2014/main" id="{2A7EC900-2C11-094A-9A5D-18173A38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98425"/>
            <a:ext cx="12288838" cy="821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Box 2">
            <a:extLst>
              <a:ext uri="{FF2B5EF4-FFF2-40B4-BE49-F238E27FC236}">
                <a16:creationId xmlns="" xmlns:a16="http://schemas.microsoft.com/office/drawing/2014/main" id="{44F69653-C5C4-CA4D-85B1-BD2F0FEC1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5273448"/>
            <a:ext cx="6048375" cy="284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48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Школа – пространство  коммуникации цели, смысла, позитива и желания </a:t>
            </a:r>
          </a:p>
        </p:txBody>
      </p:sp>
    </p:spTree>
    <p:extLst>
      <p:ext uri="{BB962C8B-B14F-4D97-AF65-F5344CB8AC3E}">
        <p14:creationId xmlns="" xmlns:p14="http://schemas.microsoft.com/office/powerpoint/2010/main" val="428116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1C180487-841A-3541-8C9B-E3F2F1367ADA}"/>
              </a:ext>
            </a:extLst>
          </p:cNvPr>
          <p:cNvSpPr/>
          <p:nvPr/>
        </p:nvSpPr>
        <p:spPr>
          <a:xfrm>
            <a:off x="428625" y="2147474"/>
            <a:ext cx="1069975" cy="3163887"/>
          </a:xfrm>
          <a:prstGeom prst="rect">
            <a:avLst/>
          </a:prstGeom>
          <a:noFill/>
          <a:ln w="63500">
            <a:solidFill>
              <a:srgbClr val="FF5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5707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5A4C19A-3D32-2F4C-B77D-F784054BFFF4}"/>
              </a:ext>
            </a:extLst>
          </p:cNvPr>
          <p:cNvSpPr/>
          <p:nvPr/>
        </p:nvSpPr>
        <p:spPr>
          <a:xfrm>
            <a:off x="4497388" y="2134774"/>
            <a:ext cx="1069975" cy="3163887"/>
          </a:xfrm>
          <a:prstGeom prst="rect">
            <a:avLst/>
          </a:prstGeom>
          <a:noFill/>
          <a:ln w="63500">
            <a:solidFill>
              <a:srgbClr val="FF5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C7D8F196-AB4C-2941-98CE-294B8FA30AD6}"/>
              </a:ext>
            </a:extLst>
          </p:cNvPr>
          <p:cNvSpPr/>
          <p:nvPr/>
        </p:nvSpPr>
        <p:spPr>
          <a:xfrm>
            <a:off x="8655050" y="2083974"/>
            <a:ext cx="1069975" cy="3163887"/>
          </a:xfrm>
          <a:prstGeom prst="rect">
            <a:avLst/>
          </a:prstGeom>
          <a:noFill/>
          <a:ln w="63500">
            <a:solidFill>
              <a:srgbClr val="FF5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AB8A3B0-36E0-CD4B-A468-5F98AE9D4305}"/>
              </a:ext>
            </a:extLst>
          </p:cNvPr>
          <p:cNvSpPr txBox="1"/>
          <p:nvPr/>
        </p:nvSpPr>
        <p:spPr>
          <a:xfrm>
            <a:off x="8905875" y="1964911"/>
            <a:ext cx="3021013" cy="42529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689D126-6FFF-F94F-901E-EF2263DD6382}"/>
              </a:ext>
            </a:extLst>
          </p:cNvPr>
          <p:cNvSpPr txBox="1"/>
          <p:nvPr/>
        </p:nvSpPr>
        <p:spPr>
          <a:xfrm>
            <a:off x="4784725" y="1964911"/>
            <a:ext cx="3019425" cy="42529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1CE72DC-B32B-A747-B524-2D3711704D72}"/>
              </a:ext>
            </a:extLst>
          </p:cNvPr>
          <p:cNvSpPr txBox="1"/>
          <p:nvPr/>
        </p:nvSpPr>
        <p:spPr>
          <a:xfrm>
            <a:off x="661988" y="1964911"/>
            <a:ext cx="3021012" cy="42529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73735" name="TextBox 6">
            <a:extLst>
              <a:ext uri="{FF2B5EF4-FFF2-40B4-BE49-F238E27FC236}">
                <a16:creationId xmlns="" xmlns:a16="http://schemas.microsoft.com/office/drawing/2014/main" id="{1A6F0B5F-5C24-FA40-BE72-3179633B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34" y="371668"/>
            <a:ext cx="8493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6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Партнерская модель</a:t>
            </a:r>
          </a:p>
          <a:p>
            <a:r>
              <a:rPr lang="ru-RU" altLang="ru-RU" sz="6000" b="1" dirty="0">
                <a:solidFill>
                  <a:srgbClr val="FF5707"/>
                </a:solidFill>
                <a:ea typeface="Segoe UI Semibold"/>
                <a:cs typeface="Segoe UI Semibold"/>
              </a:rPr>
              <a:t> </a:t>
            </a:r>
          </a:p>
        </p:txBody>
      </p:sp>
      <p:sp>
        <p:nvSpPr>
          <p:cNvPr id="73736" name="TextBox 17">
            <a:extLst>
              <a:ext uri="{FF2B5EF4-FFF2-40B4-BE49-F238E27FC236}">
                <a16:creationId xmlns="" xmlns:a16="http://schemas.microsoft.com/office/drawing/2014/main" id="{2DCDEEF3-64FA-9543-8E58-6D29E95B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3090449"/>
            <a:ext cx="26797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Субъект-субъектная и субъект-порождающая коммуникация </a:t>
            </a:r>
          </a:p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(педагог и родитель стремятся к взаимодействию, которое</a:t>
            </a:r>
          </a:p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направлено на одну общую цель — успехи и счастье ребенка.</a:t>
            </a:r>
          </a:p>
        </p:txBody>
      </p:sp>
      <p:sp>
        <p:nvSpPr>
          <p:cNvPr id="73737" name="TextBox 21">
            <a:extLst>
              <a:ext uri="{FF2B5EF4-FFF2-40B4-BE49-F238E27FC236}">
                <a16:creationId xmlns="" xmlns:a16="http://schemas.microsoft.com/office/drawing/2014/main" id="{B5071898-E52F-624E-B9E0-BEFCF0F6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3280949"/>
            <a:ext cx="2908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Создание общественных институтов </a:t>
            </a:r>
          </a:p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(управляющие советы) </a:t>
            </a:r>
          </a:p>
        </p:txBody>
      </p:sp>
      <p:sp>
        <p:nvSpPr>
          <p:cNvPr id="73738" name="Прямоугольник 28">
            <a:extLst>
              <a:ext uri="{FF2B5EF4-FFF2-40B4-BE49-F238E27FC236}">
                <a16:creationId xmlns="" xmlns:a16="http://schemas.microsoft.com/office/drawing/2014/main" id="{33712C64-CDDB-CD4F-A8B2-3BBBAF3DB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4381086"/>
            <a:ext cx="2754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Интерактивные родительские собрания</a:t>
            </a:r>
          </a:p>
        </p:txBody>
      </p:sp>
      <p:sp>
        <p:nvSpPr>
          <p:cNvPr id="73739" name="Прямоугольник 30">
            <a:extLst>
              <a:ext uri="{FF2B5EF4-FFF2-40B4-BE49-F238E27FC236}">
                <a16:creationId xmlns="" xmlns:a16="http://schemas.microsoft.com/office/drawing/2014/main" id="{DCA3E490-54DC-A14C-91DE-486E1F368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488" y="5298661"/>
            <a:ext cx="2755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Беседы с родителями в развивающем формате</a:t>
            </a:r>
          </a:p>
        </p:txBody>
      </p:sp>
      <p:sp>
        <p:nvSpPr>
          <p:cNvPr id="73740" name="Прямоугольник 34">
            <a:extLst>
              <a:ext uri="{FF2B5EF4-FFF2-40B4-BE49-F238E27FC236}">
                <a16:creationId xmlns="" xmlns:a16="http://schemas.microsoft.com/office/drawing/2014/main" id="{74C7A299-EC97-F846-B0FA-69B778D40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9225" y="2641186"/>
            <a:ext cx="2754313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Доверие и поддержка 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Четкая стратегия и ясная цель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Ясное определение успеха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Честный диалог, совместное принятие решений </a:t>
            </a:r>
            <a:endParaRPr lang="en-US" altLang="ru-RU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Ориентирование  на будущее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Реальные перемены</a:t>
            </a:r>
          </a:p>
          <a:p>
            <a:pPr marL="0"/>
            <a:r>
              <a:rPr lang="ru-RU" altLang="ru-RU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endParaRPr lang="ru-RU" altLang="ru-RU" sz="20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3741" name="TextBox 2">
            <a:extLst>
              <a:ext uri="{FF2B5EF4-FFF2-40B4-BE49-F238E27FC236}">
                <a16:creationId xmlns="" xmlns:a16="http://schemas.microsoft.com/office/drawing/2014/main" id="{5B28672D-6AEC-DE46-8C6F-4DAF6F99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2071274"/>
            <a:ext cx="2414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Характер коммуникации</a:t>
            </a:r>
          </a:p>
        </p:txBody>
      </p:sp>
      <p:sp>
        <p:nvSpPr>
          <p:cNvPr id="73742" name="TextBox 24">
            <a:extLst>
              <a:ext uri="{FF2B5EF4-FFF2-40B4-BE49-F238E27FC236}">
                <a16:creationId xmlns="" xmlns:a16="http://schemas.microsoft.com/office/drawing/2014/main" id="{3714705C-F2DF-A04F-848A-AF48460D7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2112549"/>
            <a:ext cx="3059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Механизмы вовлечения родителей</a:t>
            </a:r>
          </a:p>
        </p:txBody>
      </p:sp>
      <p:sp>
        <p:nvSpPr>
          <p:cNvPr id="73743" name="TextBox 25">
            <a:extLst>
              <a:ext uri="{FF2B5EF4-FFF2-40B4-BE49-F238E27FC236}">
                <a16:creationId xmlns="" xmlns:a16="http://schemas.microsoft.com/office/drawing/2014/main" id="{D0D9590D-2686-DD42-9CF1-6C2D03F8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225" y="2071274"/>
            <a:ext cx="241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Принципы модели</a:t>
            </a:r>
          </a:p>
        </p:txBody>
      </p:sp>
    </p:spTree>
    <p:extLst>
      <p:ext uri="{BB962C8B-B14F-4D97-AF65-F5344CB8AC3E}">
        <p14:creationId xmlns="" xmlns:p14="http://schemas.microsoft.com/office/powerpoint/2010/main" val="262563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898731557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32882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79491" y="0"/>
            <a:ext cx="5412509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6" name="ЧТО ОКРУЖАЕТ УЧИТЕЛЯ СЕГОДНЯ?"/>
          <p:cNvSpPr txBox="1"/>
          <p:nvPr/>
        </p:nvSpPr>
        <p:spPr>
          <a:xfrm>
            <a:off x="862904" y="1037277"/>
            <a:ext cx="5916587" cy="443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sz="6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Зачем важно запускать сотрудничество между семьей и школой?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081203" y="0"/>
            <a:ext cx="2205981" cy="6858000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63570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8CADED5-6242-7E45-AB89-5695809D9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6" y="1168669"/>
            <a:ext cx="7540487" cy="5689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F7BC31-CC76-E54B-83BC-B8F7CC62E28B}"/>
              </a:ext>
            </a:extLst>
          </p:cNvPr>
          <p:cNvSpPr txBox="1"/>
          <p:nvPr/>
        </p:nvSpPr>
        <p:spPr>
          <a:xfrm>
            <a:off x="605618" y="304800"/>
            <a:ext cx="1127231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Необходимость сотрудничества между семьей и школой </a:t>
            </a:r>
          </a:p>
        </p:txBody>
      </p:sp>
    </p:spTree>
    <p:extLst>
      <p:ext uri="{BB962C8B-B14F-4D97-AF65-F5344CB8AC3E}">
        <p14:creationId xmlns="" xmlns:p14="http://schemas.microsoft.com/office/powerpoint/2010/main" val="123285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>
            <a:extLst>
              <a:ext uri="{FF2B5EF4-FFF2-40B4-BE49-F238E27FC236}">
                <a16:creationId xmlns="" xmlns:a16="http://schemas.microsoft.com/office/drawing/2014/main" id="{40512A59-19E7-DD4A-8798-3A215340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260350"/>
            <a:ext cx="100091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Движение разговора к сотрудничеству </a:t>
            </a:r>
          </a:p>
        </p:txBody>
      </p:sp>
      <p:cxnSp>
        <p:nvCxnSpPr>
          <p:cNvPr id="84994" name="Прямая со стрелкой 2">
            <a:extLst>
              <a:ext uri="{FF2B5EF4-FFF2-40B4-BE49-F238E27FC236}">
                <a16:creationId xmlns="" xmlns:a16="http://schemas.microsoft.com/office/drawing/2014/main" id="{14630C7E-0022-894A-842E-41C774F2B8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79863" y="4273550"/>
            <a:ext cx="4129087" cy="0"/>
          </a:xfrm>
          <a:prstGeom prst="straightConnector1">
            <a:avLst/>
          </a:prstGeom>
          <a:noFill/>
          <a:ln w="25400" algn="ctr">
            <a:solidFill>
              <a:srgbClr val="FF5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995" name="Прямая со стрелкой 5">
            <a:extLst>
              <a:ext uri="{FF2B5EF4-FFF2-40B4-BE49-F238E27FC236}">
                <a16:creationId xmlns="" xmlns:a16="http://schemas.microsoft.com/office/drawing/2014/main" id="{E68F252F-EE8E-594B-BAA8-C51996848F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5200" y="2717800"/>
            <a:ext cx="0" cy="3448050"/>
          </a:xfrm>
          <a:prstGeom prst="straightConnector1">
            <a:avLst/>
          </a:prstGeom>
          <a:noFill/>
          <a:ln w="25400" algn="ctr">
            <a:solidFill>
              <a:srgbClr val="FF5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996" name="TextBox 8">
            <a:extLst>
              <a:ext uri="{FF2B5EF4-FFF2-40B4-BE49-F238E27FC236}">
                <a16:creationId xmlns="" xmlns:a16="http://schemas.microsoft.com/office/drawing/2014/main" id="{0062E836-8FBB-354B-970A-BF42EF42B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342063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Говорю </a:t>
            </a:r>
          </a:p>
        </p:txBody>
      </p:sp>
      <p:sp>
        <p:nvSpPr>
          <p:cNvPr id="84997" name="TextBox 9">
            <a:extLst>
              <a:ext uri="{FF2B5EF4-FFF2-40B4-BE49-F238E27FC236}">
                <a16:creationId xmlns="" xmlns:a16="http://schemas.microsoft.com/office/drawing/2014/main" id="{E39D988A-F9B6-404B-B31D-4E1165ED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274888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Слушаю </a:t>
            </a:r>
          </a:p>
        </p:txBody>
      </p:sp>
      <p:sp>
        <p:nvSpPr>
          <p:cNvPr id="84998" name="TextBox 14">
            <a:extLst>
              <a:ext uri="{FF2B5EF4-FFF2-40B4-BE49-F238E27FC236}">
                <a16:creationId xmlns="" xmlns:a16="http://schemas.microsoft.com/office/drawing/2014/main" id="{4ED52A55-EB25-1D45-AFFD-B50AB138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4030663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Будущее </a:t>
            </a:r>
          </a:p>
        </p:txBody>
      </p:sp>
      <p:sp>
        <p:nvSpPr>
          <p:cNvPr id="84999" name="TextBox 15">
            <a:extLst>
              <a:ext uri="{FF2B5EF4-FFF2-40B4-BE49-F238E27FC236}">
                <a16:creationId xmlns="" xmlns:a16="http://schemas.microsoft.com/office/drawing/2014/main" id="{CBABD0CC-ED2F-D441-BF5B-7306308E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071938"/>
            <a:ext cx="213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Прошлое </a:t>
            </a:r>
          </a:p>
        </p:txBody>
      </p:sp>
    </p:spTree>
    <p:extLst>
      <p:ext uri="{BB962C8B-B14F-4D97-AF65-F5344CB8AC3E}">
        <p14:creationId xmlns="" xmlns:p14="http://schemas.microsoft.com/office/powerpoint/2010/main" val="2102503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>
            <a:extLst>
              <a:ext uri="{FF2B5EF4-FFF2-40B4-BE49-F238E27FC236}">
                <a16:creationId xmlns="" xmlns:a16="http://schemas.microsoft.com/office/drawing/2014/main" id="{40512A59-19E7-DD4A-8798-3A215340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260350"/>
            <a:ext cx="100091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Движение разговора к сотрудничеству </a:t>
            </a:r>
          </a:p>
        </p:txBody>
      </p:sp>
      <p:cxnSp>
        <p:nvCxnSpPr>
          <p:cNvPr id="84994" name="Прямая со стрелкой 2">
            <a:extLst>
              <a:ext uri="{FF2B5EF4-FFF2-40B4-BE49-F238E27FC236}">
                <a16:creationId xmlns="" xmlns:a16="http://schemas.microsoft.com/office/drawing/2014/main" id="{14630C7E-0022-894A-842E-41C774F2B8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79863" y="4273550"/>
            <a:ext cx="4129087" cy="0"/>
          </a:xfrm>
          <a:prstGeom prst="straightConnector1">
            <a:avLst/>
          </a:prstGeom>
          <a:noFill/>
          <a:ln w="25400" algn="ctr">
            <a:solidFill>
              <a:srgbClr val="FF5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995" name="Прямая со стрелкой 5">
            <a:extLst>
              <a:ext uri="{FF2B5EF4-FFF2-40B4-BE49-F238E27FC236}">
                <a16:creationId xmlns="" xmlns:a16="http://schemas.microsoft.com/office/drawing/2014/main" id="{E68F252F-EE8E-594B-BAA8-C51996848F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5200" y="2717800"/>
            <a:ext cx="0" cy="3448050"/>
          </a:xfrm>
          <a:prstGeom prst="straightConnector1">
            <a:avLst/>
          </a:prstGeom>
          <a:noFill/>
          <a:ln w="25400" algn="ctr">
            <a:solidFill>
              <a:srgbClr val="FF5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996" name="TextBox 8">
            <a:extLst>
              <a:ext uri="{FF2B5EF4-FFF2-40B4-BE49-F238E27FC236}">
                <a16:creationId xmlns="" xmlns:a16="http://schemas.microsoft.com/office/drawing/2014/main" id="{0062E836-8FBB-354B-970A-BF42EF42B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342063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Говорю </a:t>
            </a:r>
          </a:p>
        </p:txBody>
      </p:sp>
      <p:sp>
        <p:nvSpPr>
          <p:cNvPr id="84997" name="TextBox 9">
            <a:extLst>
              <a:ext uri="{FF2B5EF4-FFF2-40B4-BE49-F238E27FC236}">
                <a16:creationId xmlns="" xmlns:a16="http://schemas.microsoft.com/office/drawing/2014/main" id="{E39D988A-F9B6-404B-B31D-4E1165ED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274888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Слушаю </a:t>
            </a:r>
          </a:p>
        </p:txBody>
      </p:sp>
      <p:sp>
        <p:nvSpPr>
          <p:cNvPr id="84998" name="TextBox 14">
            <a:extLst>
              <a:ext uri="{FF2B5EF4-FFF2-40B4-BE49-F238E27FC236}">
                <a16:creationId xmlns="" xmlns:a16="http://schemas.microsoft.com/office/drawing/2014/main" id="{4ED52A55-EB25-1D45-AFFD-B50AB138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4030663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Будущее </a:t>
            </a:r>
          </a:p>
        </p:txBody>
      </p:sp>
      <p:sp>
        <p:nvSpPr>
          <p:cNvPr id="84999" name="TextBox 15">
            <a:extLst>
              <a:ext uri="{FF2B5EF4-FFF2-40B4-BE49-F238E27FC236}">
                <a16:creationId xmlns="" xmlns:a16="http://schemas.microsoft.com/office/drawing/2014/main" id="{CBABD0CC-ED2F-D441-BF5B-7306308E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071938"/>
            <a:ext cx="213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2D3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Прошлое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4EAD373-495F-F748-BD2C-9C859AD354C6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</a:rPr>
              <a:t>О чем важно спросить?</a:t>
            </a:r>
          </a:p>
          <a:p>
            <a:r>
              <a:rPr lang="ru-RU" altLang="ru-RU" dirty="0">
                <a:solidFill>
                  <a:srgbClr val="2D3494"/>
                </a:solidFill>
              </a:rPr>
              <a:t> Что прояснить?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7CF26251-3EDB-9445-BFE1-9E6C6630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4802188"/>
            <a:ext cx="2589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</a:rPr>
              <a:t>О чем важно сказать?</a:t>
            </a:r>
          </a:p>
          <a:p>
            <a:r>
              <a:rPr lang="ru-RU" altLang="ru-RU" dirty="0">
                <a:solidFill>
                  <a:srgbClr val="2D3494"/>
                </a:solidFill>
              </a:rPr>
              <a:t>Какие аргументы и факты привести?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345829C7-59D7-654C-BEAA-B10AF2C31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3132930"/>
            <a:ext cx="230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</a:lstStyle>
          <a:p>
            <a:r>
              <a:rPr lang="ru-RU" altLang="ru-RU" dirty="0">
                <a:solidFill>
                  <a:srgbClr val="2D3494"/>
                </a:solidFill>
              </a:rPr>
              <a:t>О чем будем договариваться</a:t>
            </a:r>
            <a:r>
              <a:rPr lang="ru-RU" altLang="ru-RU" dirty="0"/>
              <a:t>?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387864B3-498C-DA42-8E4F-1ECD110F9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4878388"/>
            <a:ext cx="2881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2D3494"/>
                </a:solidFill>
              </a:rPr>
              <a:t>Мои предложение/мое видение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310760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="" xmlns:a16="http://schemas.microsoft.com/office/drawing/2014/main" id="{1AFAC0FB-068B-E241-BC19-0D4BE0C5D2F0}"/>
              </a:ext>
            </a:extLst>
          </p:cNvPr>
          <p:cNvSpPr txBox="1">
            <a:spLocks/>
          </p:cNvSpPr>
          <p:nvPr/>
        </p:nvSpPr>
        <p:spPr>
          <a:xfrm>
            <a:off x="2527093" y="2558699"/>
            <a:ext cx="7397369" cy="7536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5CA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rgbClr val="2F3696"/>
                </a:solidFill>
              </a:rPr>
              <a:t>Рефлексия</a:t>
            </a:r>
          </a:p>
        </p:txBody>
      </p:sp>
    </p:spTree>
    <p:extLst>
      <p:ext uri="{BB962C8B-B14F-4D97-AF65-F5344CB8AC3E}">
        <p14:creationId xmlns="" xmlns:p14="http://schemas.microsoft.com/office/powerpoint/2010/main" val="99089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1">
            <a:extLst>
              <a:ext uri="{FF2B5EF4-FFF2-40B4-BE49-F238E27FC236}">
                <a16:creationId xmlns="" xmlns:a16="http://schemas.microsoft.com/office/drawing/2014/main" id="{98D67513-631E-3846-B3BE-42B0A42E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409825"/>
            <a:ext cx="10009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/>
              <a:t>Обратная связь</a:t>
            </a:r>
          </a:p>
        </p:txBody>
      </p:sp>
      <p:pic>
        <p:nvPicPr>
          <p:cNvPr id="91139" name="Рисунок 2">
            <a:extLst>
              <a:ext uri="{FF2B5EF4-FFF2-40B4-BE49-F238E27FC236}">
                <a16:creationId xmlns="" xmlns:a16="http://schemas.microsoft.com/office/drawing/2014/main" id="{F07815D7-BAF1-2B46-AEF0-B15B34A8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05" r="22241"/>
          <a:stretch>
            <a:fillRect/>
          </a:stretch>
        </p:blipFill>
        <p:spPr bwMode="auto">
          <a:xfrm>
            <a:off x="3292475" y="1125538"/>
            <a:ext cx="7297738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3">
            <a:extLst>
              <a:ext uri="{FF2B5EF4-FFF2-40B4-BE49-F238E27FC236}">
                <a16:creationId xmlns="" xmlns:a16="http://schemas.microsoft.com/office/drawing/2014/main" id="{BDCA3DCB-38CC-A348-9360-803152853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100" y="221007"/>
            <a:ext cx="9280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005C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 чем был для вас </a:t>
            </a:r>
            <a:r>
              <a:rPr lang="ru-RU" altLang="ru-RU" sz="4400" b="1" dirty="0" err="1">
                <a:solidFill>
                  <a:srgbClr val="005C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вебинар</a:t>
            </a:r>
            <a:r>
              <a:rPr lang="ru-RU" altLang="ru-RU" sz="4400" b="1" dirty="0">
                <a:solidFill>
                  <a:srgbClr val="005C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21999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2794489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59477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6" cstate="print"/>
          <a:srcRect l="8293" t="7344" r="2230" b="4562"/>
          <a:stretch>
            <a:fillRect/>
          </a:stretch>
        </p:blipFill>
        <p:spPr bwMode="auto">
          <a:xfrm>
            <a:off x="7056550" y="2170077"/>
            <a:ext cx="4821825" cy="285403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>
            <a:spLocks/>
          </p:cNvSpPr>
          <p:nvPr/>
        </p:nvSpPr>
        <p:spPr>
          <a:xfrm>
            <a:off x="449867" y="1858160"/>
            <a:ext cx="6209551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Регистрируйтесь на очные и </a:t>
            </a:r>
            <a:r>
              <a:rPr lang="ru-RU" sz="1600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онлайн-мероприятия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Получайте сертификаты за участие в </a:t>
            </a:r>
            <a:r>
              <a:rPr lang="ru-RU" sz="1600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вебинарах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 и конференциях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Пользуйтесь цифровой образовательной платформой 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LECTA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Учитесь на курсах повышения квалификации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Скачивайте рабочие программы, сценарии уроков и внеклассных мероприятий, готовые презентации и многое другое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Создавайте собственные подборки интересных материалов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Участвуйте в конкурсах, акциях и спецпроектах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Становитесь членом экспертного сообщества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Сохраняйте архив обращений в службу </a:t>
            </a:r>
            <a:r>
              <a:rPr lang="ru-RU" sz="1600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техподдержки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Управляйте новостными рассылками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РЕГИСТРИРУЙТЕСЬ НА САЙТЕ ROSUCHEBNIK.RU И ПОЛЬЗУЙТЕСЬ ПРЕИМУЩЕСТВАМИ ЛИЧНОГО КАБИНЕТА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6350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044408"/>
            <a:ext cx="12192000" cy="2134054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368651" name="think-cell Slide" r:id="rId4" imgW="360" imgH="360" progId="">
              <p:embed/>
            </p:oleObj>
          </a:graphicData>
        </a:graphic>
      </p:graphicFrame>
      <p:sp>
        <p:nvSpPr>
          <p:cNvPr id="1065" name="Хотите продолжить общение?"/>
          <p:cNvSpPr txBox="1"/>
          <p:nvPr/>
        </p:nvSpPr>
        <p:spPr>
          <a:xfrm>
            <a:off x="6753235" y="3453275"/>
            <a:ext cx="274831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продолжить общение?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6753235" y="4135425"/>
            <a:ext cx="3493163" cy="1569660"/>
            <a:chOff x="7310446" y="3528008"/>
            <a:chExt cx="3493163" cy="156966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703401" y="3528008"/>
              <a:ext cx="3100208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youtube.com/user/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drofapublishing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ros.uchebnik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ok.ru/</a:t>
              </a:r>
              <a:r>
                <a:rPr lang="en-US" sz="16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en-US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06EB138-9E31-6A43-81C9-40C57E3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978" y="4750319"/>
              <a:ext cx="249702" cy="2497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="" xmlns:a16="http://schemas.microsoft.com/office/drawing/2014/main" id="{B4F845B7-8AD5-5345-BE80-2BBCD338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9F4819CC-6576-F641-B0B8-1665E6DF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17BF4B56-8968-C945-A3BC-729E08BA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0446" y="3607926"/>
              <a:ext cx="249702" cy="249702"/>
            </a:xfrm>
            <a:prstGeom prst="rect">
              <a:avLst/>
            </a:prstGeom>
          </p:spPr>
        </p:pic>
      </p:grpSp>
      <p:sp>
        <p:nvSpPr>
          <p:cNvPr id="37" name="123308, г. Москва, ул. Зорге, д.1"/>
          <p:cNvSpPr txBox="1"/>
          <p:nvPr/>
        </p:nvSpPr>
        <p:spPr>
          <a:xfrm>
            <a:off x="2069062" y="2137315"/>
            <a:ext cx="342241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Москва, Пресненская наб., д. 6, строение 2</a:t>
            </a:r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Нужна методическая поддержка?"/>
          <p:cNvSpPr txBox="1"/>
          <p:nvPr/>
        </p:nvSpPr>
        <p:spPr>
          <a:xfrm>
            <a:off x="6525543" y="1534906"/>
            <a:ext cx="311142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Нужна методическая поддержка?</a:t>
            </a:r>
            <a:endParaRPr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Методический центр 8-800-2000-550 (звонок бесплатный)"/>
          <p:cNvSpPr txBox="1"/>
          <p:nvPr/>
        </p:nvSpPr>
        <p:spPr>
          <a:xfrm>
            <a:off x="6525542" y="1925029"/>
            <a:ext cx="4373836" cy="90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Методический центр</a:t>
            </a:r>
          </a:p>
          <a:p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8-800-2000-550 (звонок бесплатный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400" u="sng" dirty="0">
                <a:solidFill>
                  <a:schemeClr val="bg1"/>
                </a:solidFill>
                <a:latin typeface="Calibri" panose="020F0502020204030204" pitchFamily="34" charset="0"/>
              </a:rPr>
              <a:t>metod@rosuchebnik.ru</a:t>
            </a:r>
            <a:endParaRPr lang="ru-RU" sz="1400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36717" y="1526314"/>
            <a:ext cx="291618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rosuchebnik.ru, </a:t>
            </a:r>
            <a:r>
              <a:rPr lang="ru-RU" sz="1600" u="sng" dirty="0" err="1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росучебник.рф</a:t>
            </a:r>
            <a:endParaRPr lang="ru-RU" sz="1600" u="sng" dirty="0">
              <a:solidFill>
                <a:schemeClr val="bg1"/>
              </a:solidFill>
              <a:latin typeface="Calibri" panose="020F0502020204030204" pitchFamily="34" charset="0"/>
              <a:ea typeface="Helios-Cond-Light"/>
              <a:cs typeface="Helios-Cond-Light"/>
            </a:endParaRPr>
          </a:p>
        </p:txBody>
      </p:sp>
      <p:sp>
        <p:nvSpPr>
          <p:cNvPr id="46" name="Хотите купить?"/>
          <p:cNvSpPr txBox="1"/>
          <p:nvPr/>
        </p:nvSpPr>
        <p:spPr>
          <a:xfrm>
            <a:off x="2054437" y="3453275"/>
            <a:ext cx="1383392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купить?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7" name="Официальный интернет-магазин учебной литературы book24.ru"/>
          <p:cNvSpPr txBox="1"/>
          <p:nvPr/>
        </p:nvSpPr>
        <p:spPr>
          <a:xfrm>
            <a:off x="2069063" y="4403597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Официальный интернет-магазин учебной литературы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book24.ru</a:t>
            </a:r>
            <a:endParaRPr sz="12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  <a:sym typeface="HeliosCompressed"/>
              <a:hlinkClick r:id="rId9"/>
            </a:endParaRPr>
          </a:p>
        </p:txBody>
      </p:sp>
      <p:sp>
        <p:nvSpPr>
          <p:cNvPr id="48" name="Магазин электронных учебников lecta.ru"/>
          <p:cNvSpPr txBox="1"/>
          <p:nvPr/>
        </p:nvSpPr>
        <p:spPr>
          <a:xfrm>
            <a:off x="2693420" y="5113541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Цифровая среда школы</a:t>
            </a:r>
          </a:p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lecta.rosuchebnik.ru</a:t>
            </a:r>
          </a:p>
        </p:txBody>
      </p:sp>
      <p:sp>
        <p:nvSpPr>
          <p:cNvPr id="49" name="Отдел продаж sales@rosuchebnik.ru"/>
          <p:cNvSpPr txBox="1"/>
          <p:nvPr/>
        </p:nvSpPr>
        <p:spPr>
          <a:xfrm>
            <a:off x="2693420" y="5824477"/>
            <a:ext cx="229537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Отдел продаж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sales@rosuchebnik.ru</a:t>
            </a:r>
            <a:endParaRPr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Изображение" descr="Изображение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063" y="3833607"/>
            <a:ext cx="1292775" cy="6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RU LOGO.png" descr="RU LOG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6675" y="5808173"/>
            <a:ext cx="482961" cy="4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 rotWithShape="1">
          <a:blip r:embed="rId12" cstate="print"/>
          <a:srcRect l="67677" r="20028"/>
          <a:stretch/>
        </p:blipFill>
        <p:spPr bwMode="auto">
          <a:xfrm>
            <a:off x="2033843" y="5003725"/>
            <a:ext cx="404037" cy="558645"/>
          </a:xfrm>
          <a:prstGeom prst="rect">
            <a:avLst/>
          </a:prstGeom>
          <a:noFill/>
        </p:spPr>
      </p:pic>
      <p:sp>
        <p:nvSpPr>
          <p:cNvPr id="27" name="+7 (495) 795 0535, 795 0545, info@rosuchebnik.ru"/>
          <p:cNvSpPr txBox="1"/>
          <p:nvPr/>
        </p:nvSpPr>
        <p:spPr>
          <a:xfrm>
            <a:off x="2077688" y="2404772"/>
            <a:ext cx="4031012" cy="19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>
              <a:lnSpc>
                <a:spcPct val="70000"/>
              </a:lnSpc>
              <a:defRPr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+7 (495)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35, 795 05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Calibri" panose="020F0502020204030204" pitchFamily="34" charset="0"/>
              </a:rPr>
              <a:t>45, </a:t>
            </a:r>
            <a:r>
              <a:rPr lang="en-US" sz="1400" u="sng" dirty="0">
                <a:solidFill>
                  <a:schemeClr val="bg1"/>
                </a:solidFill>
                <a:latin typeface="Calibri" panose="020F0502020204030204" pitchFamily="34" charset="0"/>
              </a:rPr>
              <a:t>info@rosuchebnik.ru</a:t>
            </a:r>
            <a:endParaRPr sz="1400" u="sng" dirty="0">
              <a:solidFill>
                <a:schemeClr val="bg1"/>
              </a:solidFill>
              <a:latin typeface="Calibri" panose="020F0502020204030204" pitchFamily="34" charset="0"/>
              <a:hlinkClick r:id="rId13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9947" y="260648"/>
            <a:ext cx="3118938" cy="7251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12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398339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79491" y="0"/>
            <a:ext cx="5412509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081203" y="0"/>
            <a:ext cx="2205981" cy="6858000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4">
            <a:extLst>
              <a:ext uri="{FF2B5EF4-FFF2-40B4-BE49-F238E27FC236}">
                <a16:creationId xmlns="" xmlns:a16="http://schemas.microsoft.com/office/drawing/2014/main" id="{4F7FC09E-6757-CE4E-A656-8E0BCF41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30" r="11606" b="41269"/>
          <a:stretch>
            <a:fillRect/>
          </a:stretch>
        </p:blipFill>
        <p:spPr bwMode="auto">
          <a:xfrm>
            <a:off x="2392873" y="1649091"/>
            <a:ext cx="29527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25D6566-0C4F-F349-B245-DEB8590158D1}"/>
              </a:ext>
            </a:extLst>
          </p:cNvPr>
          <p:cNvSpPr/>
          <p:nvPr/>
        </p:nvSpPr>
        <p:spPr>
          <a:xfrm>
            <a:off x="605055" y="4443412"/>
            <a:ext cx="6423025" cy="3040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 err="1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Сченснович</a:t>
            </a:r>
            <a:r>
              <a:rPr lang="ru-RU" sz="2400" b="1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Наталия Евгеньевна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400" b="1" dirty="0">
              <a:solidFill>
                <a:srgbClr val="2D3494"/>
              </a:solidFill>
              <a:latin typeface="+mj-lt"/>
              <a:ea typeface="Helvetica Neue Condensed" panose="02000503000000020004" pitchFamily="2" charset="0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директор АНО ДПО «МИРНО»,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кандидат педагогических наук,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</a:rPr>
              <a:t>автор технологии бесконфликтного общения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400" b="1" dirty="0">
              <a:solidFill>
                <a:srgbClr val="2D3494"/>
              </a:solidFill>
              <a:latin typeface="+mj-lt"/>
              <a:ea typeface="Helvetica Neue Condensed" panose="02000503000000020004" pitchFamily="2" charset="0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400" b="1" dirty="0">
              <a:solidFill>
                <a:srgbClr val="2D3494"/>
              </a:solidFill>
              <a:latin typeface="+mj-lt"/>
              <a:ea typeface="Helvetica Neue Condensed" panose="02000503000000020004" pitchFamily="2" charset="0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dirty="0"/>
              <a:t>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39F43DFC-8FD3-5747-872F-CA9638E5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3" y="404813"/>
            <a:ext cx="1968500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30000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99363" name="think-cell Slide" r:id="rId6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8863" y="1863185"/>
            <a:ext cx="2880000" cy="940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algn="ctr">
              <a:lnSpc>
                <a:spcPts val="2100"/>
              </a:lnSpc>
              <a:spcBef>
                <a:spcPct val="0"/>
              </a:spcBef>
              <a:spcAft>
                <a:spcPts val="300"/>
              </a:spcAft>
              <a:buClr>
                <a:srgbClr val="203864"/>
              </a:buClr>
              <a:buSzPct val="45000"/>
              <a:defRPr/>
            </a:pP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Модели взаимодействия </a:t>
            </a:r>
          </a:p>
          <a:p>
            <a:pPr marL="1587" algn="ctr">
              <a:lnSpc>
                <a:spcPts val="2100"/>
              </a:lnSpc>
              <a:spcBef>
                <a:spcPct val="0"/>
              </a:spcBef>
              <a:spcAft>
                <a:spcPts val="300"/>
              </a:spcAft>
              <a:buClr>
                <a:srgbClr val="203864"/>
              </a:buClr>
              <a:buSzPct val="45000"/>
              <a:defRPr/>
            </a:pP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семьи и школы</a:t>
            </a:r>
            <a:endParaRPr lang="en-US" altLang="ru-RU" sz="24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2088" y="1864714"/>
            <a:ext cx="2880000" cy="901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algn="ctr">
              <a:lnSpc>
                <a:spcPts val="2100"/>
              </a:lnSpc>
              <a:spcBef>
                <a:spcPct val="0"/>
              </a:spcBef>
              <a:spcAft>
                <a:spcPts val="300"/>
              </a:spcAft>
              <a:buClr>
                <a:srgbClr val="203864"/>
              </a:buClr>
              <a:buSzPct val="45000"/>
              <a:defRPr/>
            </a:pP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Способы перехода к партнерской модели взаимодействия </a:t>
            </a:r>
            <a:endParaRPr lang="en-US" altLang="ru-RU" sz="24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85313" y="1864714"/>
            <a:ext cx="302428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algn="ctr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C55A11"/>
              </a:buClr>
              <a:buSzPct val="45000"/>
              <a:defRPr/>
            </a:pP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Движение разговора к сотрудничеству.</a:t>
            </a:r>
            <a:endParaRPr lang="en-US" altLang="ru-RU" sz="2400" dirty="0">
              <a:solidFill>
                <a:srgbClr val="2F369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10202" y="3068638"/>
            <a:ext cx="1924577" cy="2017858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985157" y="3084040"/>
            <a:ext cx="1898644" cy="1987053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000" y="522510"/>
            <a:ext cx="11519999" cy="648642"/>
          </a:xfrm>
        </p:spPr>
        <p:txBody>
          <a:bodyPr/>
          <a:lstStyle/>
          <a:p>
            <a:r>
              <a:rPr lang="ru-RU" sz="4800" b="0" dirty="0">
                <a:solidFill>
                  <a:srgbClr val="2F3696"/>
                </a:solidFill>
                <a:latin typeface="Arial Narrow" panose="020B0606020202030204" pitchFamily="34" charset="0"/>
              </a:rPr>
              <a:t>Что сегодня будет? 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="" xmlns:a16="http://schemas.microsoft.com/office/drawing/2014/main" id="{2AFDF59F-8138-844F-B4D3-901DD335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20" y="2859059"/>
            <a:ext cx="2150939" cy="254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AB6DFC50-D2D8-0C43-9638-E721ACCB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01" y="2930758"/>
            <a:ext cx="1965756" cy="23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7B972529-555A-3E44-A3CF-572765960F28}"/>
              </a:ext>
            </a:extLst>
          </p:cNvPr>
          <p:cNvSpPr/>
          <p:nvPr/>
        </p:nvSpPr>
        <p:spPr>
          <a:xfrm>
            <a:off x="8748134" y="3068638"/>
            <a:ext cx="1898644" cy="1987053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1BFF275D-E1CC-184A-B9AB-658C2041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43" y="2914039"/>
            <a:ext cx="2058363" cy="243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420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40038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79491" y="0"/>
            <a:ext cx="5412509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081203" y="0"/>
            <a:ext cx="2205981" cy="6858000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CA543E5-8F38-3C47-B8B6-35AD34A31FDE}"/>
              </a:ext>
            </a:extLst>
          </p:cNvPr>
          <p:cNvSpPr/>
          <p:nvPr/>
        </p:nvSpPr>
        <p:spPr>
          <a:xfrm>
            <a:off x="1603557" y="1012349"/>
            <a:ext cx="6431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Результаты исследований</a:t>
            </a:r>
          </a:p>
        </p:txBody>
      </p:sp>
      <p:sp>
        <p:nvSpPr>
          <p:cNvPr id="7" name="Прямоугольник 39">
            <a:extLst>
              <a:ext uri="{FF2B5EF4-FFF2-40B4-BE49-F238E27FC236}">
                <a16:creationId xmlns="" xmlns:a16="http://schemas.microsoft.com/office/drawing/2014/main" id="{899A3C03-A83B-B841-AD30-A2F342B4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4722813"/>
            <a:ext cx="9301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Мерцалова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Т. А., Гошин М. Е. Родительское участие в управлении… и не только! //</a:t>
            </a:r>
          </a:p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Народное образование. 2015. № 8. С. 78–83.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="" xmlns:a16="http://schemas.microsoft.com/office/drawing/2014/main" id="{17A5D145-D6F5-3745-AB27-7531D39A5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5586413"/>
            <a:ext cx="9496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Гошин М.Е., </a:t>
            </a:r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Мерцалова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Т.А. Типы родительского участия в образовании, социально-экономический статус семьи и результаты обучения // Вопросы образования. 2018. №3. </a:t>
            </a:r>
          </a:p>
        </p:txBody>
      </p:sp>
      <p:sp>
        <p:nvSpPr>
          <p:cNvPr id="9" name="Прямоугольник 9">
            <a:extLst>
              <a:ext uri="{FF2B5EF4-FFF2-40B4-BE49-F238E27FC236}">
                <a16:creationId xmlns="" xmlns:a16="http://schemas.microsoft.com/office/drawing/2014/main" id="{FCA9773B-F841-9D44-A6A3-CCB34EC3E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3741738"/>
            <a:ext cx="8982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Антипкина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И. В. Исследования «родительской вовлеченности» в России и за рубежом // Отечественная и зарубежная педагогика. 2017. Т. 1, № 4 (41). С.102–114.</a:t>
            </a:r>
          </a:p>
        </p:txBody>
      </p:sp>
      <p:sp>
        <p:nvSpPr>
          <p:cNvPr id="10" name="Прямоугольник 10">
            <a:extLst>
              <a:ext uri="{FF2B5EF4-FFF2-40B4-BE49-F238E27FC236}">
                <a16:creationId xmlns="" xmlns:a16="http://schemas.microsoft.com/office/drawing/2014/main" id="{4FA8F747-DC8D-9147-8E51-97EDC0F4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2673350"/>
            <a:ext cx="952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Любицкая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Кристина Александровна, </a:t>
            </a:r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Шакарова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Марта </a:t>
            </a:r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Автандиловна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Коммуникация семьи и школы: ключевые особенности на современном этапе // Вопросы образования. 2018. </a:t>
            </a:r>
          </a:p>
        </p:txBody>
      </p:sp>
    </p:spTree>
    <p:extLst>
      <p:ext uri="{BB962C8B-B14F-4D97-AF65-F5344CB8AC3E}">
        <p14:creationId xmlns="" xmlns:p14="http://schemas.microsoft.com/office/powerpoint/2010/main" val="10683279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20" descr="Editor | Piktochart - Google Chrome">
            <a:extLst>
              <a:ext uri="{FF2B5EF4-FFF2-40B4-BE49-F238E27FC236}">
                <a16:creationId xmlns="" xmlns:a16="http://schemas.microsoft.com/office/drawing/2014/main" id="{324277DB-24B6-3E4F-9F32-29F69444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251" t="25139" r="22672" b="18912"/>
          <a:stretch>
            <a:fillRect/>
          </a:stretch>
        </p:blipFill>
        <p:spPr bwMode="auto">
          <a:xfrm>
            <a:off x="606425" y="149225"/>
            <a:ext cx="5383213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Рисунок 1" descr="Editor | Piktochart - Google Chrome">
            <a:extLst>
              <a:ext uri="{FF2B5EF4-FFF2-40B4-BE49-F238E27FC236}">
                <a16:creationId xmlns="" xmlns:a16="http://schemas.microsoft.com/office/drawing/2014/main" id="{13091A78-A636-F44A-A8FB-6C058673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17" t="31625" r="16336" b="18668"/>
          <a:stretch>
            <a:fillRect/>
          </a:stretch>
        </p:blipFill>
        <p:spPr bwMode="auto">
          <a:xfrm>
            <a:off x="577850" y="3586163"/>
            <a:ext cx="54117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Рисунок 3" descr="Вырезка экрана">
            <a:extLst>
              <a:ext uri="{FF2B5EF4-FFF2-40B4-BE49-F238E27FC236}">
                <a16:creationId xmlns="" xmlns:a16="http://schemas.microsoft.com/office/drawing/2014/main" id="{4D31491D-C807-B149-A003-622AA8A9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01"/>
          <a:stretch>
            <a:fillRect/>
          </a:stretch>
        </p:blipFill>
        <p:spPr bwMode="auto">
          <a:xfrm>
            <a:off x="6249988" y="149225"/>
            <a:ext cx="536892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Рисунок 4" descr="Вырезка экрана">
            <a:extLst>
              <a:ext uri="{FF2B5EF4-FFF2-40B4-BE49-F238E27FC236}">
                <a16:creationId xmlns="" xmlns:a16="http://schemas.microsoft.com/office/drawing/2014/main" id="{07DC8E23-CA96-2B4C-A427-42BC9077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96" b="17567"/>
          <a:stretch>
            <a:fillRect/>
          </a:stretch>
        </p:blipFill>
        <p:spPr bwMode="auto">
          <a:xfrm>
            <a:off x="6249988" y="3646488"/>
            <a:ext cx="53054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418E45F-24BF-674C-8F6F-4954754A16C8}"/>
              </a:ext>
            </a:extLst>
          </p:cNvPr>
          <p:cNvSpPr/>
          <p:nvPr/>
        </p:nvSpPr>
        <p:spPr>
          <a:xfrm>
            <a:off x="6249988" y="115888"/>
            <a:ext cx="5368925" cy="3135312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565A65-04A2-9C45-8028-AB5513862B59}"/>
              </a:ext>
            </a:extLst>
          </p:cNvPr>
          <p:cNvSpPr/>
          <p:nvPr/>
        </p:nvSpPr>
        <p:spPr>
          <a:xfrm>
            <a:off x="6207125" y="3513138"/>
            <a:ext cx="5368925" cy="313531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077DFD0-AC42-F444-91B0-0EACB9C5D308}"/>
              </a:ext>
            </a:extLst>
          </p:cNvPr>
          <p:cNvSpPr/>
          <p:nvPr/>
        </p:nvSpPr>
        <p:spPr>
          <a:xfrm>
            <a:off x="598488" y="3586163"/>
            <a:ext cx="5368925" cy="313372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2D3494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11F57B1-64A0-484B-A19F-2D31CFDBC8A9}"/>
              </a:ext>
            </a:extLst>
          </p:cNvPr>
          <p:cNvSpPr/>
          <p:nvPr/>
        </p:nvSpPr>
        <p:spPr>
          <a:xfrm>
            <a:off x="606425" y="149225"/>
            <a:ext cx="5368925" cy="3135313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2F6FEE8-8516-A542-A12E-E348903F6528}"/>
              </a:ext>
            </a:extLst>
          </p:cNvPr>
          <p:cNvSpPr/>
          <p:nvPr/>
        </p:nvSpPr>
        <p:spPr>
          <a:xfrm>
            <a:off x="773113" y="300038"/>
            <a:ext cx="5059362" cy="282098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B022D0B-3A33-5D45-93A3-4553535AE199}"/>
              </a:ext>
            </a:extLst>
          </p:cNvPr>
          <p:cNvSpPr/>
          <p:nvPr/>
        </p:nvSpPr>
        <p:spPr>
          <a:xfrm>
            <a:off x="6372225" y="3748088"/>
            <a:ext cx="5060950" cy="282257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6501E267-FC4E-2A4A-99DF-8386097628A1}"/>
              </a:ext>
            </a:extLst>
          </p:cNvPr>
          <p:cNvSpPr/>
          <p:nvPr/>
        </p:nvSpPr>
        <p:spPr>
          <a:xfrm>
            <a:off x="6403975" y="273050"/>
            <a:ext cx="5060950" cy="282098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8C80399-4217-EF4E-B380-186EE618D80F}"/>
              </a:ext>
            </a:extLst>
          </p:cNvPr>
          <p:cNvSpPr/>
          <p:nvPr/>
        </p:nvSpPr>
        <p:spPr>
          <a:xfrm>
            <a:off x="752475" y="3748088"/>
            <a:ext cx="5060950" cy="282257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2D3494"/>
              </a:solidFill>
            </a:endParaRPr>
          </a:p>
        </p:txBody>
      </p:sp>
      <p:sp>
        <p:nvSpPr>
          <p:cNvPr id="65549" name="TextBox 2">
            <a:extLst>
              <a:ext uri="{FF2B5EF4-FFF2-40B4-BE49-F238E27FC236}">
                <a16:creationId xmlns="" xmlns:a16="http://schemas.microsoft.com/office/drawing/2014/main" id="{523D81B5-9305-AF49-A1FC-41F25FB32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5" y="2846388"/>
            <a:ext cx="4735513" cy="1323975"/>
          </a:xfrm>
          <a:prstGeom prst="rect">
            <a:avLst/>
          </a:prstGeom>
          <a:solidFill>
            <a:srgbClr val="2D3494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ln>
                  <a:solidFill>
                    <a:srgbClr val="2D3494"/>
                  </a:solidFill>
                </a:ln>
                <a:solidFill>
                  <a:schemeClr val="bg1"/>
                </a:solidFill>
                <a:latin typeface="Segoe UI Semilight"/>
                <a:ea typeface="Segoe UI Semilight"/>
                <a:cs typeface="Segoe UI Semilight"/>
              </a:rPr>
              <a:t>Противоречия в  отношениях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5AD235A-D601-9047-9361-CB4A9C578288}"/>
              </a:ext>
            </a:extLst>
          </p:cNvPr>
          <p:cNvSpPr/>
          <p:nvPr/>
        </p:nvSpPr>
        <p:spPr>
          <a:xfrm>
            <a:off x="1130300" y="333375"/>
            <a:ext cx="3905250" cy="26031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На фоне стремительной информационной «открытости» школы 80% опрошенных родителей отмечают, что школа стала «закрытой»</a:t>
            </a:r>
          </a:p>
        </p:txBody>
      </p:sp>
      <p:sp>
        <p:nvSpPr>
          <p:cNvPr id="65551" name="Прямоугольник 24">
            <a:extLst>
              <a:ext uri="{FF2B5EF4-FFF2-40B4-BE49-F238E27FC236}">
                <a16:creationId xmlns="" xmlns:a16="http://schemas.microsoft.com/office/drawing/2014/main" id="{98D5431C-8E27-F349-9D8B-1D1F51C9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4300538"/>
            <a:ext cx="46561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Школа не признает потенциал родителей во внеурочной работе, дополнительном образовании и культурном досуге</a:t>
            </a:r>
          </a:p>
        </p:txBody>
      </p:sp>
      <p:sp>
        <p:nvSpPr>
          <p:cNvPr id="65552" name="Прямоугольник 25">
            <a:extLst>
              <a:ext uri="{FF2B5EF4-FFF2-40B4-BE49-F238E27FC236}">
                <a16:creationId xmlns="" xmlns:a16="http://schemas.microsoft.com/office/drawing/2014/main" id="{8CF9182D-E2EB-EB44-B4DB-AA859C763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25" y="481013"/>
            <a:ext cx="40655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НЕготовность</a:t>
            </a: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педагогов</a:t>
            </a:r>
          </a:p>
          <a:p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и администрации к взаимодействию с родителями в партнёрском, а не директивном или </a:t>
            </a:r>
            <a:r>
              <a:rPr lang="ru-RU" altLang="ru-RU" sz="24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манипулятивном</a:t>
            </a:r>
            <a:r>
              <a:rPr lang="ru-RU" altLang="ru-RU" sz="24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стилях.</a:t>
            </a:r>
          </a:p>
        </p:txBody>
      </p:sp>
      <p:sp>
        <p:nvSpPr>
          <p:cNvPr id="65553" name="Прямоугольник 23">
            <a:extLst>
              <a:ext uri="{FF2B5EF4-FFF2-40B4-BE49-F238E27FC236}">
                <a16:creationId xmlns="" xmlns:a16="http://schemas.microsoft.com/office/drawing/2014/main" id="{92D7BED4-651E-6844-A094-333C120E2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4445000"/>
            <a:ext cx="47609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Педагоги стремятся сохранить свою профессиональную автономию </a:t>
            </a:r>
          </a:p>
        </p:txBody>
      </p:sp>
    </p:spTree>
    <p:extLst>
      <p:ext uri="{BB962C8B-B14F-4D97-AF65-F5344CB8AC3E}">
        <p14:creationId xmlns="" xmlns:p14="http://schemas.microsoft.com/office/powerpoint/2010/main" val="323490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4">
            <a:extLst>
              <a:ext uri="{FF2B5EF4-FFF2-40B4-BE49-F238E27FC236}">
                <a16:creationId xmlns="" xmlns:a16="http://schemas.microsoft.com/office/drawing/2014/main" id="{8703EE63-EF61-F54A-ABF2-2314433F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77" y="314962"/>
            <a:ext cx="97648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Причины конфликта со стороны родителей </a:t>
            </a:r>
          </a:p>
        </p:txBody>
      </p:sp>
      <p:sp>
        <p:nvSpPr>
          <p:cNvPr id="66562" name="TextBox 7">
            <a:extLst>
              <a:ext uri="{FF2B5EF4-FFF2-40B4-BE49-F238E27FC236}">
                <a16:creationId xmlns="" xmlns:a16="http://schemas.microsoft.com/office/drawing/2014/main" id="{558CF692-6DE2-2840-81C1-54A61E260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806" y="4061203"/>
            <a:ext cx="3100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Не учитывает личностные особенности</a:t>
            </a:r>
          </a:p>
        </p:txBody>
      </p:sp>
      <p:sp>
        <p:nvSpPr>
          <p:cNvPr id="66563" name="TextBox 8">
            <a:extLst>
              <a:ext uri="{FF2B5EF4-FFF2-40B4-BE49-F238E27FC236}">
                <a16:creationId xmlns="" xmlns:a16="http://schemas.microsoft.com/office/drawing/2014/main" id="{C8FDA081-9A9E-BC49-966B-69BDF499E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444" y="3827347"/>
            <a:ext cx="36052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Принуждает </a:t>
            </a:r>
          </a:p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(участие в мероприятиях школы, контроль успеваемости, выполнение домашних заданий)</a:t>
            </a:r>
          </a:p>
          <a:p>
            <a:pPr algn="ctr"/>
            <a:endParaRPr lang="ru-RU" altLang="ru-RU" sz="2000" dirty="0">
              <a:latin typeface="Segoe UI Semilight"/>
              <a:ea typeface="Segoe UI Semilight"/>
              <a:cs typeface="Segoe UI Semilight"/>
            </a:endParaRPr>
          </a:p>
        </p:txBody>
      </p:sp>
      <p:sp>
        <p:nvSpPr>
          <p:cNvPr id="66564" name="TextBox 9">
            <a:extLst>
              <a:ext uri="{FF2B5EF4-FFF2-40B4-BE49-F238E27FC236}">
                <a16:creationId xmlns="" xmlns:a16="http://schemas.microsoft.com/office/drawing/2014/main" id="{42032BEB-3857-D341-9A62-CE2FFFDA1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3429000"/>
            <a:ext cx="25622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Закрытость педагога и  школы</a:t>
            </a:r>
          </a:p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(нет контакта, дефицит общения, КПП, формальные встречи)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E2993B57-7D4D-AC4C-BE5E-C5822E4D535D}"/>
              </a:ext>
            </a:extLst>
          </p:cNvPr>
          <p:cNvCxnSpPr/>
          <p:nvPr/>
        </p:nvCxnSpPr>
        <p:spPr>
          <a:xfrm>
            <a:off x="814388" y="5630863"/>
            <a:ext cx="2622550" cy="11112"/>
          </a:xfrm>
          <a:prstGeom prst="line">
            <a:avLst/>
          </a:prstGeom>
          <a:ln w="50800">
            <a:solidFill>
              <a:srgbClr val="2D3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C5A43AC1-92F7-6145-A6C4-40FE68038E3C}"/>
              </a:ext>
            </a:extLst>
          </p:cNvPr>
          <p:cNvCxnSpPr/>
          <p:nvPr/>
        </p:nvCxnSpPr>
        <p:spPr>
          <a:xfrm>
            <a:off x="8867775" y="5614988"/>
            <a:ext cx="2622550" cy="11112"/>
          </a:xfrm>
          <a:prstGeom prst="line">
            <a:avLst/>
          </a:prstGeom>
          <a:ln w="50800">
            <a:solidFill>
              <a:srgbClr val="2D3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1CEBAD35-9193-A04D-83F8-2018EFC1B94C}"/>
              </a:ext>
            </a:extLst>
          </p:cNvPr>
          <p:cNvCxnSpPr/>
          <p:nvPr/>
        </p:nvCxnSpPr>
        <p:spPr>
          <a:xfrm>
            <a:off x="4772025" y="5619750"/>
            <a:ext cx="2622550" cy="11113"/>
          </a:xfrm>
          <a:prstGeom prst="line">
            <a:avLst/>
          </a:prstGeom>
          <a:ln w="50800">
            <a:solidFill>
              <a:srgbClr val="2D3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B2E681D0-2636-4043-AD00-3D9B9DBB7C6A}"/>
              </a:ext>
            </a:extLst>
          </p:cNvPr>
          <p:cNvCxnSpPr/>
          <p:nvPr/>
        </p:nvCxnSpPr>
        <p:spPr>
          <a:xfrm>
            <a:off x="352425" y="249238"/>
            <a:ext cx="5054600" cy="9525"/>
          </a:xfrm>
          <a:prstGeom prst="line">
            <a:avLst/>
          </a:prstGeom>
          <a:ln w="50800">
            <a:solidFill>
              <a:srgbClr val="2D3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21CCBDD9-843E-7841-8FAE-0DF1FC7FCC67}"/>
              </a:ext>
            </a:extLst>
          </p:cNvPr>
          <p:cNvCxnSpPr/>
          <p:nvPr/>
        </p:nvCxnSpPr>
        <p:spPr>
          <a:xfrm>
            <a:off x="374650" y="249238"/>
            <a:ext cx="0" cy="1646237"/>
          </a:xfrm>
          <a:prstGeom prst="line">
            <a:avLst/>
          </a:prstGeom>
          <a:ln w="50800">
            <a:solidFill>
              <a:srgbClr val="2D3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D1A1DC0-E815-3F44-993C-5D9543541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4962" y="2043112"/>
            <a:ext cx="1101425" cy="1101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728AC13-DC64-A147-80E9-D5180F677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07508" y="1972644"/>
            <a:ext cx="1242359" cy="12423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3AFD560-5CC9-3F43-8A56-36FB5D24B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91072" y="2014536"/>
            <a:ext cx="1185965" cy="11859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D160584-3178-6E41-86EE-4F8A5567C300}"/>
              </a:ext>
            </a:extLst>
          </p:cNvPr>
          <p:cNvSpPr txBox="1"/>
          <p:nvPr/>
        </p:nvSpPr>
        <p:spPr>
          <a:xfrm>
            <a:off x="0" y="5687062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highlight>
                <a:srgbClr val="C0C0C0"/>
              </a:highlight>
            </a:endParaRPr>
          </a:p>
          <a:p>
            <a:pPr>
              <a:defRPr/>
            </a:pPr>
            <a:endParaRPr lang="ru-RU" dirty="0">
              <a:highlight>
                <a:srgbClr val="C0C0C0"/>
              </a:highlight>
            </a:endParaRPr>
          </a:p>
          <a:p>
            <a:pPr>
              <a:defRPr/>
            </a:pPr>
            <a:endParaRPr lang="ru-RU" dirty="0">
              <a:highlight>
                <a:srgbClr val="C0C0C0"/>
              </a:highlight>
            </a:endParaRPr>
          </a:p>
          <a:p>
            <a:pPr>
              <a:defRPr/>
            </a:pPr>
            <a:endParaRPr lang="ru-RU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40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4">
            <a:extLst>
              <a:ext uri="{FF2B5EF4-FFF2-40B4-BE49-F238E27FC236}">
                <a16:creationId xmlns="" xmlns:a16="http://schemas.microsoft.com/office/drawing/2014/main" id="{8DFA0CE3-3EED-F64C-80C8-59815E84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09" y="362618"/>
            <a:ext cx="90982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Причины конфликта со стороны педагогов: </a:t>
            </a:r>
          </a:p>
        </p:txBody>
      </p:sp>
      <p:sp>
        <p:nvSpPr>
          <p:cNvPr id="67586" name="TextBox 7">
            <a:extLst>
              <a:ext uri="{FF2B5EF4-FFF2-40B4-BE49-F238E27FC236}">
                <a16:creationId xmlns="" xmlns:a16="http://schemas.microsoft.com/office/drawing/2014/main" id="{16E7E35E-F7AB-9941-A55F-EEEE8036F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13" y="4103688"/>
            <a:ext cx="3100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Негативные установки родителей по отношению к школе и педагогам</a:t>
            </a:r>
          </a:p>
        </p:txBody>
      </p:sp>
      <p:sp>
        <p:nvSpPr>
          <p:cNvPr id="67587" name="TextBox 8">
            <a:extLst>
              <a:ext uri="{FF2B5EF4-FFF2-40B4-BE49-F238E27FC236}">
                <a16:creationId xmlns="" xmlns:a16="http://schemas.microsoft.com/office/drawing/2014/main" id="{C1945C9C-D447-CC4A-B494-5EE2BA96B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4153697"/>
            <a:ext cx="360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Дефицит, нерегулярность и неактуальный формат общения </a:t>
            </a:r>
          </a:p>
        </p:txBody>
      </p:sp>
      <p:sp>
        <p:nvSpPr>
          <p:cNvPr id="67588" name="TextBox 9">
            <a:extLst>
              <a:ext uri="{FF2B5EF4-FFF2-40B4-BE49-F238E27FC236}">
                <a16:creationId xmlns="" xmlns:a16="http://schemas.microsoft.com/office/drawing/2014/main" id="{3897A030-22F2-BD46-B1FA-CE6D004A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4060825"/>
            <a:ext cx="3605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Низкая </a:t>
            </a:r>
            <a:r>
              <a:rPr lang="ru-RU" altLang="ru-RU" sz="2000" dirty="0" err="1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клиентоориентированность</a:t>
            </a:r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администрации, </a:t>
            </a:r>
          </a:p>
          <a:p>
            <a:pPr algn="ctr"/>
            <a:r>
              <a:rPr lang="ru-RU" altLang="ru-RU" sz="20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(их «закрытость»)</a:t>
            </a:r>
          </a:p>
          <a:p>
            <a:pPr algn="ctr"/>
            <a:endParaRPr lang="ru-RU" altLang="ru-RU" sz="2000" dirty="0">
              <a:ea typeface="Segoe UI Semilight"/>
              <a:cs typeface="Segoe UI Semilight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744E1B0-8603-1B44-9773-84A1ECAE5B5A}"/>
              </a:ext>
            </a:extLst>
          </p:cNvPr>
          <p:cNvCxnSpPr/>
          <p:nvPr/>
        </p:nvCxnSpPr>
        <p:spPr>
          <a:xfrm>
            <a:off x="814388" y="5630863"/>
            <a:ext cx="2622550" cy="11112"/>
          </a:xfrm>
          <a:prstGeom prst="line">
            <a:avLst/>
          </a:prstGeom>
          <a:ln w="50800">
            <a:solidFill>
              <a:srgbClr val="FF5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3CB6AAA4-AD67-1F49-A384-B856173F441E}"/>
              </a:ext>
            </a:extLst>
          </p:cNvPr>
          <p:cNvCxnSpPr/>
          <p:nvPr/>
        </p:nvCxnSpPr>
        <p:spPr>
          <a:xfrm>
            <a:off x="8867775" y="5614988"/>
            <a:ext cx="2622550" cy="11112"/>
          </a:xfrm>
          <a:prstGeom prst="line">
            <a:avLst/>
          </a:prstGeom>
          <a:ln w="50800">
            <a:solidFill>
              <a:srgbClr val="FF5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36864457-5BE6-E443-BC44-131FEE98198D}"/>
              </a:ext>
            </a:extLst>
          </p:cNvPr>
          <p:cNvCxnSpPr/>
          <p:nvPr/>
        </p:nvCxnSpPr>
        <p:spPr>
          <a:xfrm>
            <a:off x="4772025" y="5619750"/>
            <a:ext cx="2622550" cy="11113"/>
          </a:xfrm>
          <a:prstGeom prst="line">
            <a:avLst/>
          </a:prstGeom>
          <a:ln w="50800">
            <a:solidFill>
              <a:srgbClr val="FF5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4C75709C-6B51-0B44-9CC6-7D6AC7D9C8FE}"/>
              </a:ext>
            </a:extLst>
          </p:cNvPr>
          <p:cNvCxnSpPr/>
          <p:nvPr/>
        </p:nvCxnSpPr>
        <p:spPr>
          <a:xfrm>
            <a:off x="352425" y="249238"/>
            <a:ext cx="5054600" cy="9525"/>
          </a:xfrm>
          <a:prstGeom prst="line">
            <a:avLst/>
          </a:prstGeom>
          <a:ln w="50800">
            <a:solidFill>
              <a:srgbClr val="FF5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2BD0FFEE-6B27-7B45-A6F3-ECD330A4C0E1}"/>
              </a:ext>
            </a:extLst>
          </p:cNvPr>
          <p:cNvCxnSpPr/>
          <p:nvPr/>
        </p:nvCxnSpPr>
        <p:spPr>
          <a:xfrm>
            <a:off x="374650" y="249238"/>
            <a:ext cx="0" cy="1646237"/>
          </a:xfrm>
          <a:prstGeom prst="line">
            <a:avLst/>
          </a:prstGeom>
          <a:ln w="50800">
            <a:solidFill>
              <a:srgbClr val="FF5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ECBB42C-91E1-4F4E-89EF-A0B59D666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4963" y="2214327"/>
            <a:ext cx="1101425" cy="1101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E893A17-E3C4-A549-90E8-4895DAAC1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07025" y="2133132"/>
            <a:ext cx="1242359" cy="12423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9ACB9D6-62EC-B849-9EF2-4E250AB07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91072" y="2214327"/>
            <a:ext cx="1185965" cy="1185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035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кругленный прямоугольник 2">
            <a:extLst>
              <a:ext uri="{FF2B5EF4-FFF2-40B4-BE49-F238E27FC236}">
                <a16:creationId xmlns="" xmlns:a16="http://schemas.microsoft.com/office/drawing/2014/main" id="{6B1D962C-1DDC-2246-B4F6-FDAE28A1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2338"/>
            <a:ext cx="12192000" cy="8556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8611" name="TextBox 1">
            <a:extLst>
              <a:ext uri="{FF2B5EF4-FFF2-40B4-BE49-F238E27FC236}">
                <a16:creationId xmlns="" xmlns:a16="http://schemas.microsoft.com/office/drawing/2014/main" id="{FFB94BF1-D9C2-6B4E-AB45-4412F7406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2492375"/>
            <a:ext cx="46085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Экспертная модель</a:t>
            </a:r>
            <a:r>
              <a:rPr lang="en-US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взаимодействия </a:t>
            </a:r>
          </a:p>
        </p:txBody>
      </p:sp>
      <p:sp>
        <p:nvSpPr>
          <p:cNvPr id="68612" name="TextBox 6">
            <a:extLst>
              <a:ext uri="{FF2B5EF4-FFF2-40B4-BE49-F238E27FC236}">
                <a16:creationId xmlns="" xmlns:a16="http://schemas.microsoft.com/office/drawing/2014/main" id="{53B57E0A-4FA8-2D41-9920-B7E70DAF2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492375"/>
            <a:ext cx="4752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Клиентская </a:t>
            </a:r>
          </a:p>
          <a:p>
            <a:pPr algn="ctr"/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модель</a:t>
            </a:r>
            <a:r>
              <a:rPr lang="en-US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altLang="ru-RU" sz="4800" dirty="0">
                <a:solidFill>
                  <a:srgbClr val="2F3696"/>
                </a:solidFill>
                <a:latin typeface="Arial Narrow" panose="020B0606020202030204" pitchFamily="34" charset="0"/>
                <a:ea typeface="+mj-ea"/>
                <a:cs typeface="+mj-cs"/>
              </a:rPr>
              <a:t>взаимодействия </a:t>
            </a:r>
          </a:p>
        </p:txBody>
      </p:sp>
      <p:sp>
        <p:nvSpPr>
          <p:cNvPr id="68613" name="Двойная стрелка влево/вправо 2">
            <a:extLst>
              <a:ext uri="{FF2B5EF4-FFF2-40B4-BE49-F238E27FC236}">
                <a16:creationId xmlns="" xmlns:a16="http://schemas.microsoft.com/office/drawing/2014/main" id="{A578D71A-FAF9-6C4C-9313-D5040FA5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284538"/>
            <a:ext cx="1368425" cy="649287"/>
          </a:xfrm>
          <a:prstGeom prst="leftRightArrow">
            <a:avLst>
              <a:gd name="adj1" fmla="val 50000"/>
              <a:gd name="adj2" fmla="val 49918"/>
            </a:avLst>
          </a:prstGeom>
          <a:solidFill>
            <a:srgbClr val="2D3494"/>
          </a:solidFill>
          <a:ln w="9525" algn="ctr">
            <a:solidFill>
              <a:srgbClr val="2D3494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rgbClr val="2D349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857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4">
            <a:extLst>
              <a:ext uri="{FF2B5EF4-FFF2-40B4-BE49-F238E27FC236}">
                <a16:creationId xmlns="" xmlns:a16="http://schemas.microsoft.com/office/drawing/2014/main" id="{11F11E8B-8955-A04F-B7BB-DD3BD7FB6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68750"/>
            <a:ext cx="10972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70658" name="Рисунок 2">
            <a:extLst>
              <a:ext uri="{FF2B5EF4-FFF2-40B4-BE49-F238E27FC236}">
                <a16:creationId xmlns="" xmlns:a16="http://schemas.microsoft.com/office/drawing/2014/main" id="{0FB03493-08B9-F34B-A761-CD2CA0C9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14" t="13251" r="12914" b="5901"/>
          <a:stretch>
            <a:fillRect/>
          </a:stretch>
        </p:blipFill>
        <p:spPr bwMode="auto">
          <a:xfrm>
            <a:off x="0" y="-9525"/>
            <a:ext cx="12192000" cy="79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>
            <a:extLst>
              <a:ext uri="{FF2B5EF4-FFF2-40B4-BE49-F238E27FC236}">
                <a16:creationId xmlns="" xmlns:a16="http://schemas.microsoft.com/office/drawing/2014/main" id="{4341EF10-3523-8D46-B6EC-C42AFF363D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313"/>
            <a:ext cx="7002463" cy="2159000"/>
          </a:xfrm>
        </p:spPr>
        <p:txBody>
          <a:bodyPr/>
          <a:lstStyle/>
          <a:p>
            <a:pPr algn="ctr" eaLnBrk="1" hangingPunct="1"/>
            <a:r>
              <a:rPr lang="ru-RU" altLang="ru-RU" sz="80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Школа – пространство коммуникации страха</a:t>
            </a:r>
          </a:p>
        </p:txBody>
      </p:sp>
    </p:spTree>
    <p:extLst>
      <p:ext uri="{BB962C8B-B14F-4D97-AF65-F5344CB8AC3E}">
        <p14:creationId xmlns="" xmlns:p14="http://schemas.microsoft.com/office/powerpoint/2010/main" val="78042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12720</TotalTime>
  <Words>595</Words>
  <Application>Microsoft Macintosh PowerPoint</Application>
  <PresentationFormat>Произвольный</PresentationFormat>
  <Paragraphs>123</Paragraphs>
  <Slides>19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Drofa</vt:lpstr>
      <vt:lpstr>think-cell Slide</vt:lpstr>
      <vt:lpstr>«Партнерская модель взаимодействия семьи  и школы: ознакомление  и первый способ перехода»  </vt:lpstr>
      <vt:lpstr>Слайд 2</vt:lpstr>
      <vt:lpstr>Что сегодня будет?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РЕГИСТРИРУЙТЕСЬ НА САЙТЕ ROSUCHEBNIK.RU И ПОЛЬЗУЙТЕСЬ ПРЕИМУЩЕСТВАМИ ЛИЧНОГО КАБИНЕТА</vt:lpstr>
      <vt:lpstr>Слайд 19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Татьяна Бессонова</cp:lastModifiedBy>
  <cp:revision>845</cp:revision>
  <cp:lastPrinted>2020-04-13T00:17:52Z</cp:lastPrinted>
  <dcterms:created xsi:type="dcterms:W3CDTF">2019-01-24T10:53:01Z</dcterms:created>
  <dcterms:modified xsi:type="dcterms:W3CDTF">2020-04-13T15:09:40Z</dcterms:modified>
</cp:coreProperties>
</file>