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handoutMasterIdLst>
    <p:handoutMasterId r:id="rId14"/>
  </p:handoutMasterIdLst>
  <p:sldIdLst>
    <p:sldId id="286" r:id="rId2"/>
    <p:sldId id="353" r:id="rId3"/>
    <p:sldId id="355" r:id="rId4"/>
    <p:sldId id="357" r:id="rId5"/>
    <p:sldId id="359" r:id="rId6"/>
    <p:sldId id="363" r:id="rId7"/>
    <p:sldId id="365" r:id="rId8"/>
    <p:sldId id="367" r:id="rId9"/>
    <p:sldId id="351" r:id="rId10"/>
    <p:sldId id="366" r:id="rId11"/>
    <p:sldId id="35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>
        <p:scale>
          <a:sx n="108" d="100"/>
          <a:sy n="108" d="100"/>
        </p:scale>
        <p:origin x="-896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62EB26A-FC3E-4D83-B1A9-6F49C1A9E009}" type="datetimeFigureOut">
              <a:rPr lang="ru-RU"/>
              <a:pPr>
                <a:defRPr/>
              </a:pPr>
              <a:t>12.02.15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9439917-D01F-4C78-A3AC-66738CC9E6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175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AD888D8-29B2-4D9F-9D55-75F455B52D5C}" type="datetimeFigureOut">
              <a:rPr lang="ru-RU"/>
              <a:pPr>
                <a:defRPr/>
              </a:pPr>
              <a:t>12.02.15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6CDFD58-C11C-4683-B98B-00B94BE546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7769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>
                <a:latin typeface="Calibri" charset="0"/>
              </a:rPr>
              <a:t>В целях формирования государственной политики по улучшению положения детей в Российской Федерации, в соответствии  с принципами Конвенцией о правах ребенка</a:t>
            </a:r>
            <a:r>
              <a:rPr lang="uk-UA">
                <a:latin typeface="Calibri" charset="0"/>
              </a:rPr>
              <a:t>L приняты </a:t>
            </a:r>
            <a:r>
              <a:rPr lang="ru-RU">
                <a:latin typeface="Calibri" charset="0"/>
              </a:rPr>
              <a:t>основные меры, направленные на государственную поддержку детей-инвалидов и детей с ограниченными возможностями здоровья  - это подписание  Указа Президента РФ от 1 июня 2012 г № 761 «О национальной стратегии действий в интересах детей на 2012-2017гг» и в Законе РФ «об образовании от 29. 12.2012 № 273-ФЗ. </a:t>
            </a:r>
          </a:p>
          <a:p>
            <a:endParaRPr lang="ru-RU">
              <a:latin typeface="Calibri" charset="0"/>
            </a:endParaRPr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F9AA78D7-D495-D143-9F0E-8CC4B2B8461C}" type="slidenum">
              <a:rPr kumimoji="0" lang="ru-RU" sz="1200">
                <a:latin typeface="Calibri" charset="0"/>
              </a:rPr>
              <a:pPr/>
              <a:t>7</a:t>
            </a:fld>
            <a:endParaRPr kumimoji="0" lang="ru-RU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2994F92-E7F6-4EBD-ACDC-6677EBB2F0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EB67C-C0CD-4C68-B48D-A6E20754E9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7D975-B52B-4A28-A0BD-F106AE290F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6C982-30F2-4903-8F77-5C3C34F1C2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A65D52-2582-4A2A-B0F5-8B236B3799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2DBEE-2D85-460E-8807-95597F2495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942248-D43A-4E5C-92EA-A3BDAA91C4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3E369-E025-4864-94D1-FED461A936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EC34-0758-4D0C-8B41-ECC3D8C445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39B58B-E612-4602-A374-FFEEB2BE41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C374348-38F2-4FF3-8195-F8B7680C1F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A4CAA17-0393-41A9-A5B1-2A73E9E56F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1" r:id="rId2"/>
    <p:sldLayoutId id="2147483748" r:id="rId3"/>
    <p:sldLayoutId id="2147483742" r:id="rId4"/>
    <p:sldLayoutId id="2147483749" r:id="rId5"/>
    <p:sldLayoutId id="2147483743" r:id="rId6"/>
    <p:sldLayoutId id="2147483744" r:id="rId7"/>
    <p:sldLayoutId id="2147483750" r:id="rId8"/>
    <p:sldLayoutId id="2147483751" r:id="rId9"/>
    <p:sldLayoutId id="2147483745" r:id="rId10"/>
    <p:sldLayoutId id="2147483746" r:id="rId11"/>
  </p:sldLayoutIdLst>
  <p:transition xmlns:p14="http://schemas.microsoft.com/office/powerpoint/2010/main"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mailto:I.D.Markevich@mail.ru" TargetMode="External"/><Relationship Id="rId3" Type="http://schemas.openxmlformats.org/officeDocument/2006/relationships/hyperlink" Target="http://www.moipkro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336704"/>
          </a:xfrm>
        </p:spPr>
        <p:txBody>
          <a:bodyPr>
            <a:normAutofit fontScale="77500" lnSpcReduction="20000"/>
          </a:bodyPr>
          <a:lstStyle/>
          <a:p>
            <a:pPr marL="365760" indent="-256032" algn="ctr" eaLnBrk="1" fontAlgn="auto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Font typeface="Wingdings 3"/>
              <a:buNone/>
              <a:defRPr/>
            </a:pPr>
            <a:r>
              <a:rPr lang="ru-RU" sz="65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	</a:t>
            </a:r>
            <a:r>
              <a:rPr lang="ru-RU" sz="4800" dirty="0"/>
              <a:t>Реализация проекта успешной социализации детей с ОВЗ «Доступная среда» в образовательных организациях Мурманской области» </a:t>
            </a:r>
            <a:endParaRPr lang="ru-RU" dirty="0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целях привлечения федеральных средств в Мурманскую область для обеспечения беспрепятственного доступа к приоритетным объектам утверждена комплексная программа «Доступная среда в Мурманской области» на 2014-2015 годы.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6097255"/>
      </p:ext>
    </p:extLst>
  </p:cSld>
  <p:clrMapOvr>
    <a:masterClrMapping/>
  </p:clrMapOvr>
  <p:transition xmlns:p14="http://schemas.microsoft.com/office/powerpoint/2010/main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b="1">
                <a:solidFill>
                  <a:srgbClr val="0070C0"/>
                </a:solidFill>
                <a:latin typeface="Calibri" charset="0"/>
              </a:rPr>
              <a:t>Спасибо за внимание!</a:t>
            </a:r>
          </a:p>
        </p:txBody>
      </p:sp>
      <p:sp>
        <p:nvSpPr>
          <p:cNvPr id="35842" name="Содержимое 3"/>
          <p:cNvSpPr>
            <a:spLocks noGrp="1"/>
          </p:cNvSpPr>
          <p:nvPr>
            <p:ph sz="half" idx="2"/>
          </p:nvPr>
        </p:nvSpPr>
        <p:spPr>
          <a:xfrm>
            <a:off x="1331913" y="1600200"/>
            <a:ext cx="7354887" cy="45259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kumimoji="0" lang="ru-RU" b="1">
                <a:solidFill>
                  <a:srgbClr val="0070C0"/>
                </a:solidFill>
                <a:latin typeface="Calibri" charset="0"/>
              </a:rPr>
              <a:t>Контакты:</a:t>
            </a:r>
          </a:p>
          <a:p>
            <a:pPr algn="ctr">
              <a:buFont typeface="Arial" charset="0"/>
              <a:buNone/>
            </a:pPr>
            <a:r>
              <a:rPr kumimoji="0" lang="ru-RU">
                <a:latin typeface="Calibri" charset="0"/>
              </a:rPr>
              <a:t>Маркевич </a:t>
            </a:r>
            <a:endParaRPr kumimoji="0" lang="en-US">
              <a:latin typeface="Calibri" charset="0"/>
            </a:endParaRPr>
          </a:p>
          <a:p>
            <a:pPr algn="ctr">
              <a:buFont typeface="Arial" charset="0"/>
              <a:buNone/>
            </a:pPr>
            <a:r>
              <a:rPr kumimoji="0" lang="ru-RU">
                <a:latin typeface="Calibri" charset="0"/>
              </a:rPr>
              <a:t>Ирина Дмитриевна</a:t>
            </a:r>
          </a:p>
          <a:p>
            <a:pPr algn="ctr">
              <a:buFont typeface="Arial" charset="0"/>
              <a:buNone/>
            </a:pPr>
            <a:r>
              <a:rPr kumimoji="0" lang="en-US">
                <a:latin typeface="Calibri" charset="0"/>
                <a:hlinkClick r:id="rId2"/>
              </a:rPr>
              <a:t>I.D.Markevich@mail.ru</a:t>
            </a:r>
            <a:endParaRPr kumimoji="0" lang="ru-RU">
              <a:latin typeface="Calibri" charset="0"/>
            </a:endParaRPr>
          </a:p>
          <a:p>
            <a:pPr algn="ctr">
              <a:buFont typeface="Arial" charset="0"/>
              <a:buNone/>
            </a:pPr>
            <a:r>
              <a:rPr kumimoji="0" lang="ru-RU">
                <a:latin typeface="Calibri" charset="0"/>
              </a:rPr>
              <a:t>Кафедра педагогики и психологии </a:t>
            </a:r>
          </a:p>
          <a:p>
            <a:pPr algn="ctr">
              <a:buFont typeface="Arial" charset="0"/>
              <a:buNone/>
            </a:pPr>
            <a:r>
              <a:rPr kumimoji="0" lang="ru-RU">
                <a:latin typeface="Calibri" charset="0"/>
              </a:rPr>
              <a:t>ГАУДПО МО «ИРО»</a:t>
            </a:r>
          </a:p>
          <a:p>
            <a:pPr algn="ctr">
              <a:buFont typeface="Arial" charset="0"/>
              <a:buNone/>
            </a:pPr>
            <a:r>
              <a:rPr kumimoji="0" lang="ru-RU">
                <a:latin typeface="Calibri" charset="0"/>
              </a:rPr>
              <a:t>(8152) 25-66-30</a:t>
            </a:r>
          </a:p>
          <a:p>
            <a:pPr algn="ctr">
              <a:buFont typeface="Arial" charset="0"/>
              <a:buNone/>
            </a:pPr>
            <a:r>
              <a:rPr kumimoji="0" lang="en-US">
                <a:latin typeface="Calibri" charset="0"/>
                <a:hlinkClick r:id="rId3"/>
              </a:rPr>
              <a:t>www.moipkro.ru</a:t>
            </a:r>
            <a:endParaRPr kumimoji="0" lang="ru-RU">
              <a:latin typeface="Calibri" charset="0"/>
            </a:endParaRPr>
          </a:p>
          <a:p>
            <a:pPr algn="ctr">
              <a:buFont typeface="Arial" charset="0"/>
              <a:buNone/>
            </a:pPr>
            <a:endParaRPr kumimoji="0" lang="ru-RU">
              <a:latin typeface="Calibri" charset="0"/>
            </a:endParaRPr>
          </a:p>
          <a:p>
            <a:pPr algn="ctr">
              <a:buFont typeface="Arial" charset="0"/>
              <a:buNone/>
            </a:pPr>
            <a:endParaRPr kumimoji="0" lang="en-US">
              <a:latin typeface="Calibri" charset="0"/>
            </a:endParaRPr>
          </a:p>
          <a:p>
            <a:pPr algn="ctr">
              <a:buFont typeface="Arial" charset="0"/>
              <a:buNone/>
            </a:pPr>
            <a:endParaRPr kumimoji="0" lang="ru-RU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427917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412"/>
          </a:xfrm>
        </p:spPr>
        <p:txBody>
          <a:bodyPr/>
          <a:lstStyle/>
          <a:p>
            <a:r>
              <a:rPr lang="ru-RU" sz="2800" dirty="0" smtClean="0">
                <a:solidFill>
                  <a:srgbClr val="161616"/>
                </a:solidFill>
                <a:latin typeface="ArialMT"/>
              </a:rPr>
              <a:t>Федеральный закон </a:t>
            </a:r>
            <a:r>
              <a:rPr lang="ru-RU" sz="2800" b="1" dirty="0"/>
              <a:t>«О ратификации Конвенции о правах инвалидов</a:t>
            </a:r>
            <a:r>
              <a:rPr lang="ru-RU" sz="2800" b="1" dirty="0" smtClean="0"/>
              <a:t>» </a:t>
            </a:r>
          </a:p>
          <a:p>
            <a:r>
              <a:rPr lang="ru-RU" sz="2800" dirty="0">
                <a:solidFill>
                  <a:srgbClr val="161616"/>
                </a:solidFill>
                <a:latin typeface="ArialMT"/>
              </a:rPr>
              <a:t>п</a:t>
            </a:r>
            <a:r>
              <a:rPr lang="ru-RU" sz="2800" dirty="0" smtClean="0">
                <a:solidFill>
                  <a:srgbClr val="161616"/>
                </a:solidFill>
                <a:latin typeface="ArialMT"/>
              </a:rPr>
              <a:t>ринят Государственной Думой РФ </a:t>
            </a:r>
            <a:r>
              <a:rPr lang="ru-RU" sz="2800" dirty="0">
                <a:solidFill>
                  <a:srgbClr val="161616"/>
                </a:solidFill>
                <a:latin typeface="ArialMT"/>
              </a:rPr>
              <a:t>25 апреля 2012 года и одобрен Советом Федерации 27 апреля 2012 года.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360680"/>
      </p:ext>
    </p:extLst>
  </p:cSld>
  <p:clrMapOvr>
    <a:masterClrMapping/>
  </p:clrMapOvr>
  <p:transition xmlns:p14="http://schemas.microsoft.com/office/powerpoint/2010/main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42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К </a:t>
            </a:r>
            <a:r>
              <a:rPr lang="ru-RU" dirty="0"/>
              <a:t>числу общих обязательств государств-участников Конвенция, в частности, относит: принятие всех надлежащих законодательных, административных и иных мер для осуществления прав инвалидов; отмену существующих законов, постановлений, обычаев и устоев, которые являются по отношению к инвалидам </a:t>
            </a:r>
            <a:r>
              <a:rPr lang="ru-RU" dirty="0" smtClean="0"/>
              <a:t>дискриминационными.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8819489"/>
      </p:ext>
    </p:extLst>
  </p:cSld>
  <p:clrMapOvr>
    <a:masterClrMapping/>
  </p:clrMapOvr>
  <p:transition xmlns:p14="http://schemas.microsoft.com/office/powerpoint/2010/main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818460"/>
          </a:xfrm>
        </p:spPr>
        <p:txBody>
          <a:bodyPr/>
          <a:lstStyle/>
          <a:p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соответствии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Конвенцией</a:t>
            </a:r>
            <a:r>
              <a:rPr lang="en-US" dirty="0"/>
              <a:t> </a:t>
            </a:r>
            <a:r>
              <a:rPr lang="en-US" dirty="0" err="1"/>
              <a:t>о</a:t>
            </a:r>
            <a:r>
              <a:rPr lang="en-US" dirty="0"/>
              <a:t> </a:t>
            </a:r>
            <a:r>
              <a:rPr lang="en-US" dirty="0" err="1"/>
              <a:t>правах</a:t>
            </a:r>
            <a:r>
              <a:rPr lang="en-US" dirty="0"/>
              <a:t> </a:t>
            </a:r>
            <a:r>
              <a:rPr lang="en-US" dirty="0" err="1"/>
              <a:t>инвалидов</a:t>
            </a:r>
            <a:r>
              <a:rPr lang="en-US" dirty="0"/>
              <a:t> </a:t>
            </a:r>
            <a:r>
              <a:rPr lang="en-US" dirty="0" err="1"/>
              <a:t>образование</a:t>
            </a:r>
            <a:r>
              <a:rPr lang="en-US" dirty="0"/>
              <a:t> </a:t>
            </a:r>
            <a:r>
              <a:rPr lang="en-US" dirty="0" err="1"/>
              <a:t>должно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 </a:t>
            </a:r>
            <a:r>
              <a:rPr lang="en-US" dirty="0" err="1"/>
              <a:t>направлено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:</a:t>
            </a:r>
            <a:endParaRPr lang="ru-RU" dirty="0"/>
          </a:p>
          <a:p>
            <a:r>
              <a:rPr lang="en-US" dirty="0" err="1"/>
              <a:t>развитие</a:t>
            </a:r>
            <a:r>
              <a:rPr lang="en-US" dirty="0"/>
              <a:t> </a:t>
            </a:r>
            <a:r>
              <a:rPr lang="en-US" dirty="0" err="1"/>
              <a:t>умственных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физических</a:t>
            </a:r>
            <a:r>
              <a:rPr lang="en-US" dirty="0"/>
              <a:t> </a:t>
            </a:r>
            <a:r>
              <a:rPr lang="en-US" dirty="0" err="1"/>
              <a:t>способностей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самом</a:t>
            </a:r>
            <a:r>
              <a:rPr lang="en-US" dirty="0"/>
              <a:t> </a:t>
            </a:r>
            <a:r>
              <a:rPr lang="en-US" dirty="0" err="1"/>
              <a:t>полном</a:t>
            </a:r>
            <a:r>
              <a:rPr lang="en-US" dirty="0"/>
              <a:t> </a:t>
            </a:r>
            <a:r>
              <a:rPr lang="en-US" dirty="0" err="1"/>
              <a:t>объеме</a:t>
            </a:r>
            <a:r>
              <a:rPr lang="en-US" dirty="0"/>
              <a:t>;</a:t>
            </a:r>
            <a:endParaRPr lang="ru-RU" dirty="0"/>
          </a:p>
          <a:p>
            <a:r>
              <a:rPr lang="en-US" dirty="0" err="1"/>
              <a:t>обеспечение</a:t>
            </a:r>
            <a:r>
              <a:rPr lang="en-US" dirty="0"/>
              <a:t> </a:t>
            </a:r>
            <a:r>
              <a:rPr lang="en-US" dirty="0" err="1"/>
              <a:t>инвалидам</a:t>
            </a:r>
            <a:r>
              <a:rPr lang="en-US" dirty="0"/>
              <a:t> </a:t>
            </a:r>
            <a:r>
              <a:rPr lang="en-US" dirty="0" err="1"/>
              <a:t>возможности</a:t>
            </a:r>
            <a:r>
              <a:rPr lang="en-US" dirty="0"/>
              <a:t> </a:t>
            </a:r>
            <a:r>
              <a:rPr lang="en-US" dirty="0" err="1"/>
              <a:t>эффективно</a:t>
            </a:r>
            <a:r>
              <a:rPr lang="en-US" dirty="0"/>
              <a:t> </a:t>
            </a:r>
            <a:r>
              <a:rPr lang="en-US" dirty="0" err="1"/>
              <a:t>участвовать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жизни</a:t>
            </a:r>
            <a:r>
              <a:rPr lang="en-US" dirty="0"/>
              <a:t> </a:t>
            </a:r>
            <a:r>
              <a:rPr lang="en-US" dirty="0" err="1"/>
              <a:t>свободного</a:t>
            </a:r>
            <a:r>
              <a:rPr lang="en-US" dirty="0"/>
              <a:t> </a:t>
            </a:r>
            <a:r>
              <a:rPr lang="en-US" dirty="0" err="1"/>
              <a:t>общества</a:t>
            </a:r>
            <a:r>
              <a:rPr lang="en-US" dirty="0"/>
              <a:t>;</a:t>
            </a:r>
            <a:endParaRPr lang="ru-RU" dirty="0"/>
          </a:p>
          <a:p>
            <a:r>
              <a:rPr lang="en-US" dirty="0" err="1"/>
              <a:t>доступ</a:t>
            </a:r>
            <a:r>
              <a:rPr lang="en-US" dirty="0"/>
              <a:t> </a:t>
            </a:r>
            <a:r>
              <a:rPr lang="en-US" dirty="0" err="1"/>
              <a:t>инвалидов</a:t>
            </a:r>
            <a:r>
              <a:rPr lang="en-US" dirty="0"/>
              <a:t> </a:t>
            </a:r>
            <a:r>
              <a:rPr lang="en-US" dirty="0" err="1"/>
              <a:t>к</a:t>
            </a:r>
            <a:r>
              <a:rPr lang="en-US" dirty="0"/>
              <a:t> </a:t>
            </a:r>
            <a:r>
              <a:rPr lang="en-US" dirty="0" err="1"/>
              <a:t>образованию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местах</a:t>
            </a:r>
            <a:r>
              <a:rPr lang="en-US" dirty="0"/>
              <a:t> </a:t>
            </a:r>
            <a:r>
              <a:rPr lang="en-US" dirty="0" err="1"/>
              <a:t>своего</a:t>
            </a:r>
            <a:r>
              <a:rPr lang="en-US" dirty="0"/>
              <a:t> </a:t>
            </a:r>
            <a:r>
              <a:rPr lang="en-US" dirty="0" err="1"/>
              <a:t>непосредственного</a:t>
            </a:r>
            <a:r>
              <a:rPr lang="en-US" dirty="0"/>
              <a:t> </a:t>
            </a:r>
            <a:r>
              <a:rPr lang="en-US" dirty="0" err="1"/>
              <a:t>проживания</a:t>
            </a:r>
            <a:r>
              <a:rPr lang="en-US" dirty="0"/>
              <a:t>,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котором</a:t>
            </a:r>
            <a:r>
              <a:rPr lang="en-US" dirty="0"/>
              <a:t> </a:t>
            </a:r>
            <a:r>
              <a:rPr lang="en-US" dirty="0" err="1"/>
              <a:t>обеспечивается</a:t>
            </a:r>
            <a:r>
              <a:rPr lang="en-US" dirty="0"/>
              <a:t> </a:t>
            </a:r>
            <a:r>
              <a:rPr lang="en-US" dirty="0" err="1"/>
              <a:t>разумное</a:t>
            </a:r>
            <a:r>
              <a:rPr lang="en-US" dirty="0"/>
              <a:t> </a:t>
            </a:r>
            <a:r>
              <a:rPr lang="en-US" dirty="0" err="1"/>
              <a:t>удовлетворение</a:t>
            </a:r>
            <a:r>
              <a:rPr lang="en-US" dirty="0"/>
              <a:t> </a:t>
            </a:r>
            <a:r>
              <a:rPr lang="en-US" dirty="0" err="1"/>
              <a:t>потребностей</a:t>
            </a:r>
            <a:r>
              <a:rPr lang="en-US" dirty="0"/>
              <a:t> </a:t>
            </a:r>
            <a:r>
              <a:rPr lang="en-US" dirty="0" err="1"/>
              <a:t>лица</a:t>
            </a:r>
            <a:endParaRPr lang="ru-RU" dirty="0"/>
          </a:p>
          <a:p>
            <a:r>
              <a:rPr lang="en-US" dirty="0" err="1" smtClean="0"/>
              <a:t>обеспечение</a:t>
            </a:r>
            <a:r>
              <a:rPr lang="en-US" dirty="0" smtClean="0"/>
              <a:t> </a:t>
            </a:r>
            <a:r>
              <a:rPr lang="en-US" dirty="0" err="1"/>
              <a:t>подготовки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переподготовки</a:t>
            </a:r>
            <a:r>
              <a:rPr lang="en-US" dirty="0"/>
              <a:t> </a:t>
            </a:r>
            <a:r>
              <a:rPr lang="en-US" dirty="0" err="1"/>
              <a:t>педагогов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6694666"/>
      </p:ext>
    </p:extLst>
  </p:cSld>
  <p:clrMapOvr>
    <a:masterClrMapping/>
  </p:clrMapOvr>
  <p:transition xmlns:p14="http://schemas.microsoft.com/office/powerpoint/2010/main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Гарантия</a:t>
            </a:r>
            <a:r>
              <a:rPr lang="en-US" dirty="0"/>
              <a:t> </a:t>
            </a:r>
            <a:r>
              <a:rPr lang="en-US" dirty="0" err="1"/>
              <a:t>прав</a:t>
            </a:r>
            <a:r>
              <a:rPr lang="en-US" dirty="0"/>
              <a:t> </a:t>
            </a:r>
            <a:r>
              <a:rPr lang="en-US" dirty="0" err="1"/>
              <a:t>всех</a:t>
            </a:r>
            <a:r>
              <a:rPr lang="en-US" dirty="0"/>
              <a:t> </a:t>
            </a:r>
            <a:r>
              <a:rPr lang="en-US" dirty="0" err="1"/>
              <a:t>детей</a:t>
            </a:r>
            <a:r>
              <a:rPr lang="en-US" dirty="0"/>
              <a:t>,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том</a:t>
            </a:r>
            <a:r>
              <a:rPr lang="en-US" dirty="0"/>
              <a:t> </a:t>
            </a:r>
            <a:r>
              <a:rPr lang="en-US" dirty="0" err="1"/>
              <a:t>числе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ограниченными</a:t>
            </a:r>
            <a:r>
              <a:rPr lang="en-US" dirty="0"/>
              <a:t> </a:t>
            </a:r>
            <a:r>
              <a:rPr lang="en-US" dirty="0" err="1"/>
              <a:t>возможностями</a:t>
            </a:r>
            <a:r>
              <a:rPr lang="en-US" dirty="0"/>
              <a:t> </a:t>
            </a:r>
            <a:r>
              <a:rPr lang="en-US" dirty="0" err="1"/>
              <a:t>здоровья</a:t>
            </a:r>
            <a:r>
              <a:rPr lang="en-US" dirty="0"/>
              <a:t>,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получение</a:t>
            </a:r>
            <a:r>
              <a:rPr lang="en-US" dirty="0"/>
              <a:t> </a:t>
            </a:r>
            <a:r>
              <a:rPr lang="en-US" dirty="0" err="1"/>
              <a:t>равного</a:t>
            </a:r>
            <a:r>
              <a:rPr lang="en-US" dirty="0"/>
              <a:t>, </a:t>
            </a:r>
            <a:r>
              <a:rPr lang="en-US" dirty="0" err="1"/>
              <a:t>бесплатного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доступного</a:t>
            </a:r>
            <a:r>
              <a:rPr lang="en-US" dirty="0"/>
              <a:t> </a:t>
            </a:r>
            <a:r>
              <a:rPr lang="en-US" dirty="0" err="1"/>
              <a:t>образования</a:t>
            </a:r>
            <a:r>
              <a:rPr lang="en-US" dirty="0"/>
              <a:t> </a:t>
            </a:r>
            <a:r>
              <a:rPr lang="en-US" dirty="0" err="1"/>
              <a:t>закреплена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целом</a:t>
            </a:r>
            <a:r>
              <a:rPr lang="en-US" dirty="0"/>
              <a:t> </a:t>
            </a:r>
            <a:r>
              <a:rPr lang="en-US" dirty="0" err="1"/>
              <a:t>ряде</a:t>
            </a:r>
            <a:r>
              <a:rPr lang="en-US" dirty="0"/>
              <a:t> </a:t>
            </a:r>
            <a:r>
              <a:rPr lang="en-US" dirty="0" err="1"/>
              <a:t>документов</a:t>
            </a:r>
            <a:r>
              <a:rPr lang="en-US" dirty="0"/>
              <a:t> </a:t>
            </a:r>
            <a:r>
              <a:rPr lang="en-US" dirty="0" err="1"/>
              <a:t>федерального</a:t>
            </a:r>
            <a:r>
              <a:rPr lang="en-US" dirty="0"/>
              <a:t> </a:t>
            </a:r>
            <a:r>
              <a:rPr lang="en-US" dirty="0" err="1"/>
              <a:t>уровня</a:t>
            </a:r>
            <a:r>
              <a:rPr lang="en-US" dirty="0"/>
              <a:t>: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8604979"/>
      </p:ext>
    </p:extLst>
  </p:cSld>
  <p:clrMapOvr>
    <a:masterClrMapping/>
  </p:clrMapOvr>
  <p:transition xmlns:p14="http://schemas.microsoft.com/office/powerpoint/2010/main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452"/>
          </a:xfrm>
        </p:spPr>
        <p:txBody>
          <a:bodyPr/>
          <a:lstStyle/>
          <a:p>
            <a:r>
              <a:rPr lang="en-US" dirty="0" err="1"/>
              <a:t>Конституции</a:t>
            </a:r>
            <a:r>
              <a:rPr lang="en-US" dirty="0"/>
              <a:t> </a:t>
            </a:r>
            <a:r>
              <a:rPr lang="en-US" dirty="0" err="1"/>
              <a:t>Российской</a:t>
            </a:r>
            <a:r>
              <a:rPr lang="en-US" dirty="0"/>
              <a:t> </a:t>
            </a:r>
            <a:r>
              <a:rPr lang="en-US" dirty="0" err="1"/>
              <a:t>Федерации</a:t>
            </a:r>
            <a:r>
              <a:rPr lang="en-US" dirty="0"/>
              <a:t>, </a:t>
            </a:r>
            <a:r>
              <a:rPr lang="en-US" dirty="0" err="1"/>
              <a:t>Федеральном</a:t>
            </a:r>
            <a:r>
              <a:rPr lang="en-US" dirty="0"/>
              <a:t> </a:t>
            </a:r>
            <a:r>
              <a:rPr lang="en-US" dirty="0" err="1"/>
              <a:t>законе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29 </a:t>
            </a:r>
            <a:r>
              <a:rPr lang="en-US" dirty="0" err="1"/>
              <a:t>декабря</a:t>
            </a:r>
            <a:r>
              <a:rPr lang="en-US" dirty="0"/>
              <a:t> 2012 </a:t>
            </a:r>
            <a:r>
              <a:rPr lang="en-US" dirty="0" err="1"/>
              <a:t>г</a:t>
            </a:r>
            <a:r>
              <a:rPr lang="en-US" dirty="0"/>
              <a:t>. № 273-ФЗ "</a:t>
            </a:r>
            <a:r>
              <a:rPr lang="en-US" dirty="0" err="1"/>
              <a:t>Об</a:t>
            </a:r>
            <a:r>
              <a:rPr lang="en-US" dirty="0"/>
              <a:t> </a:t>
            </a:r>
            <a:r>
              <a:rPr lang="en-US" dirty="0" err="1"/>
              <a:t>образовании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Российской</a:t>
            </a:r>
            <a:r>
              <a:rPr lang="en-US" dirty="0"/>
              <a:t> </a:t>
            </a:r>
            <a:r>
              <a:rPr lang="en-US" dirty="0" err="1"/>
              <a:t>Федерации</a:t>
            </a:r>
            <a:r>
              <a:rPr lang="en-US" dirty="0"/>
              <a:t>", </a:t>
            </a:r>
            <a:r>
              <a:rPr lang="en-US" dirty="0" err="1"/>
              <a:t>Федеральных</a:t>
            </a:r>
            <a:r>
              <a:rPr lang="en-US" dirty="0"/>
              <a:t> </a:t>
            </a:r>
            <a:r>
              <a:rPr lang="en-US" dirty="0" err="1"/>
              <a:t>законах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22 </a:t>
            </a:r>
            <a:r>
              <a:rPr lang="en-US" dirty="0" err="1"/>
              <a:t>августа</a:t>
            </a:r>
            <a:r>
              <a:rPr lang="en-US" dirty="0"/>
              <a:t> 1996 </a:t>
            </a:r>
            <a:r>
              <a:rPr lang="en-US" dirty="0" err="1"/>
              <a:t>г</a:t>
            </a:r>
            <a:r>
              <a:rPr lang="en-US" dirty="0"/>
              <a:t>. № 125-ФЗ "</a:t>
            </a:r>
            <a:r>
              <a:rPr lang="en-US" dirty="0" err="1"/>
              <a:t>О</a:t>
            </a:r>
            <a:r>
              <a:rPr lang="en-US" dirty="0"/>
              <a:t> </a:t>
            </a:r>
            <a:r>
              <a:rPr lang="en-US" dirty="0" err="1"/>
              <a:t>высшем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послевузовском</a:t>
            </a:r>
            <a:r>
              <a:rPr lang="en-US" dirty="0"/>
              <a:t> </a:t>
            </a:r>
            <a:r>
              <a:rPr lang="en-US" dirty="0" err="1"/>
              <a:t>профессиональном</a:t>
            </a:r>
            <a:r>
              <a:rPr lang="en-US" dirty="0"/>
              <a:t> </a:t>
            </a:r>
            <a:r>
              <a:rPr lang="en-US" dirty="0" err="1"/>
              <a:t>образовании</a:t>
            </a:r>
            <a:r>
              <a:rPr lang="en-US" dirty="0"/>
              <a:t>", </a:t>
            </a:r>
            <a:r>
              <a:rPr lang="en-US" dirty="0" err="1"/>
              <a:t>от</a:t>
            </a:r>
            <a:r>
              <a:rPr lang="en-US" dirty="0"/>
              <a:t> 24 </a:t>
            </a:r>
            <a:r>
              <a:rPr lang="en-US" dirty="0" err="1"/>
              <a:t>ноября</a:t>
            </a:r>
            <a:r>
              <a:rPr lang="en-US" dirty="0"/>
              <a:t> 1995 </a:t>
            </a:r>
            <a:r>
              <a:rPr lang="en-US" dirty="0" err="1"/>
              <a:t>г</a:t>
            </a:r>
            <a:r>
              <a:rPr lang="en-US" dirty="0"/>
              <a:t>. 181-ФЗ "</a:t>
            </a:r>
            <a:r>
              <a:rPr lang="en-US" dirty="0" err="1"/>
              <a:t>О</a:t>
            </a:r>
            <a:r>
              <a:rPr lang="en-US" dirty="0"/>
              <a:t> </a:t>
            </a:r>
            <a:r>
              <a:rPr lang="en-US" dirty="0" err="1"/>
              <a:t>социальной</a:t>
            </a:r>
            <a:r>
              <a:rPr lang="en-US" dirty="0"/>
              <a:t> </a:t>
            </a:r>
            <a:r>
              <a:rPr lang="en-US" dirty="0" err="1"/>
              <a:t>защите</a:t>
            </a:r>
            <a:r>
              <a:rPr lang="en-US" dirty="0"/>
              <a:t> </a:t>
            </a:r>
            <a:r>
              <a:rPr lang="en-US" dirty="0" err="1"/>
              <a:t>инвалидов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Российской</a:t>
            </a:r>
            <a:r>
              <a:rPr lang="en-US" dirty="0"/>
              <a:t> </a:t>
            </a:r>
            <a:r>
              <a:rPr lang="en-US" dirty="0" err="1"/>
              <a:t>Федерации</a:t>
            </a:r>
            <a:r>
              <a:rPr lang="en-US" dirty="0"/>
              <a:t>", </a:t>
            </a:r>
            <a:r>
              <a:rPr lang="en-US" dirty="0" err="1"/>
              <a:t>от</a:t>
            </a:r>
            <a:r>
              <a:rPr lang="en-US" dirty="0"/>
              <a:t> 24 </a:t>
            </a:r>
            <a:r>
              <a:rPr lang="en-US" dirty="0" err="1"/>
              <a:t>июня</a:t>
            </a:r>
            <a:r>
              <a:rPr lang="en-US" dirty="0"/>
              <a:t> 1999 </a:t>
            </a:r>
            <a:r>
              <a:rPr lang="en-US" dirty="0" err="1"/>
              <a:t>г</a:t>
            </a:r>
            <a:r>
              <a:rPr lang="en-US" dirty="0"/>
              <a:t>. № 120-ФЗ "</a:t>
            </a:r>
            <a:r>
              <a:rPr lang="en-US" dirty="0" err="1"/>
              <a:t>Об</a:t>
            </a:r>
            <a:r>
              <a:rPr lang="en-US" dirty="0"/>
              <a:t> </a:t>
            </a:r>
            <a:r>
              <a:rPr lang="en-US" dirty="0" err="1"/>
              <a:t>основах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 </a:t>
            </a:r>
            <a:r>
              <a:rPr lang="en-US" dirty="0" err="1"/>
              <a:t>профилактики</a:t>
            </a:r>
            <a:r>
              <a:rPr lang="en-US" dirty="0"/>
              <a:t> </a:t>
            </a:r>
            <a:r>
              <a:rPr lang="en-US" dirty="0" err="1"/>
              <a:t>безнадзорности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правонарушений</a:t>
            </a:r>
            <a:r>
              <a:rPr lang="en-US" dirty="0"/>
              <a:t> </a:t>
            </a:r>
            <a:r>
              <a:rPr lang="en-US" dirty="0" err="1"/>
              <a:t>несовершеннолетних</a:t>
            </a:r>
            <a:r>
              <a:rPr lang="en-US" dirty="0"/>
              <a:t>", </a:t>
            </a:r>
            <a:r>
              <a:rPr lang="en-US" dirty="0" err="1"/>
              <a:t>от</a:t>
            </a:r>
            <a:r>
              <a:rPr lang="en-US" dirty="0"/>
              <a:t> 24 </a:t>
            </a:r>
            <a:r>
              <a:rPr lang="en-US" dirty="0" err="1"/>
              <a:t>июля</a:t>
            </a:r>
            <a:r>
              <a:rPr lang="en-US" dirty="0"/>
              <a:t> 1998 </a:t>
            </a:r>
            <a:r>
              <a:rPr lang="en-US" dirty="0" err="1"/>
              <a:t>г</a:t>
            </a:r>
            <a:r>
              <a:rPr lang="en-US" dirty="0"/>
              <a:t>. № 124-ФЗ "</a:t>
            </a:r>
            <a:r>
              <a:rPr lang="en-US" dirty="0" err="1"/>
              <a:t>Об</a:t>
            </a:r>
            <a:r>
              <a:rPr lang="en-US" dirty="0"/>
              <a:t> </a:t>
            </a:r>
            <a:r>
              <a:rPr lang="en-US" dirty="0" err="1"/>
              <a:t>основных</a:t>
            </a:r>
            <a:r>
              <a:rPr lang="en-US" dirty="0"/>
              <a:t> </a:t>
            </a:r>
            <a:r>
              <a:rPr lang="en-US" dirty="0" err="1"/>
              <a:t>гарантиях</a:t>
            </a:r>
            <a:r>
              <a:rPr lang="en-US" dirty="0"/>
              <a:t> </a:t>
            </a:r>
            <a:r>
              <a:rPr lang="en-US" dirty="0" err="1"/>
              <a:t>прав</a:t>
            </a:r>
            <a:r>
              <a:rPr lang="en-US" dirty="0"/>
              <a:t> </a:t>
            </a:r>
            <a:r>
              <a:rPr lang="en-US" dirty="0" err="1"/>
              <a:t>ребенка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Российской</a:t>
            </a:r>
            <a:r>
              <a:rPr lang="en-US" dirty="0"/>
              <a:t> </a:t>
            </a:r>
            <a:r>
              <a:rPr lang="en-US" dirty="0" err="1"/>
              <a:t>Федерации</a:t>
            </a:r>
            <a:r>
              <a:rPr lang="en-US" dirty="0"/>
              <a:t>",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1272939"/>
      </p:ext>
    </p:extLst>
  </p:cSld>
  <p:clrMapOvr>
    <a:masterClrMapping/>
  </p:clrMapOvr>
  <p:transition xmlns:p14="http://schemas.microsoft.com/office/powerpoint/2010/main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976937"/>
          </a:xfrm>
        </p:spPr>
        <p:txBody>
          <a:bodyPr/>
          <a:lstStyle/>
          <a:p>
            <a:endParaRPr lang="ru-RU" dirty="0" smtClean="0">
              <a:latin typeface="Calibri" charset="0"/>
            </a:endParaRPr>
          </a:p>
          <a:p>
            <a:r>
              <a:rPr lang="ru-RU" dirty="0" smtClean="0">
                <a:latin typeface="Calibri" charset="0"/>
              </a:rPr>
              <a:t>Указ  </a:t>
            </a:r>
            <a:r>
              <a:rPr lang="ru-RU" dirty="0">
                <a:latin typeface="Calibri" charset="0"/>
              </a:rPr>
              <a:t>Президента РФ № 761 от 1 июня 2012 г «О национальной стратегии действий в интересах детей на 2012-2017гг». </a:t>
            </a:r>
          </a:p>
          <a:p>
            <a:r>
              <a:rPr lang="ru-RU" dirty="0">
                <a:latin typeface="Calibri" charset="0"/>
              </a:rPr>
              <a:t>Федеральный Закон № 273-ФЗ. от 29. 12.2012 «Об образовании  в Российской Федерации».</a:t>
            </a:r>
          </a:p>
          <a:p>
            <a:r>
              <a:rPr lang="ru-RU" dirty="0">
                <a:latin typeface="Calibri" charset="0"/>
              </a:rPr>
              <a:t>Постановление правительства Российской Федерации  № 175 от 17 марта 2011г. «О государственной  программе  Российской Федерации «Доступная среда» на 2011-2015годы». </a:t>
            </a:r>
          </a:p>
          <a:p>
            <a:endParaRPr lang="ru-RU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195014"/>
      </p:ext>
    </p:extLst>
  </p:cSld>
  <p:clrMapOvr>
    <a:masterClrMapping/>
  </p:clrMapOvr>
  <p:transition xmlns:p14="http://schemas.microsoft.com/office/powerpoint/2010/main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Реализации мероприятий государственной программы «Доступная среда» в системе образования Мурманской области.</a:t>
            </a:r>
            <a:endParaRPr lang="ru-RU" dirty="0"/>
          </a:p>
          <a:p>
            <a:endParaRPr lang="ru-RU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244059"/>
      </p:ext>
    </p:extLst>
  </p:cSld>
  <p:clrMapOvr>
    <a:masterClrMapping/>
  </p:clrMapOvr>
  <p:transition xmlns:p14="http://schemas.microsoft.com/office/powerpoint/2010/main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настоящее</a:t>
            </a:r>
            <a:r>
              <a:rPr lang="en-US" dirty="0"/>
              <a:t> </a:t>
            </a:r>
            <a:r>
              <a:rPr lang="en-US" dirty="0" err="1"/>
              <a:t>время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Мурманской</a:t>
            </a:r>
            <a:r>
              <a:rPr lang="en-US" dirty="0"/>
              <a:t> </a:t>
            </a:r>
            <a:r>
              <a:rPr lang="en-US" dirty="0" err="1"/>
              <a:t>области</a:t>
            </a:r>
            <a:r>
              <a:rPr lang="en-US" dirty="0"/>
              <a:t> </a:t>
            </a:r>
            <a:r>
              <a:rPr lang="en-US" dirty="0" err="1"/>
              <a:t>принято</a:t>
            </a:r>
            <a:r>
              <a:rPr lang="en-US" dirty="0"/>
              <a:t> 2 </a:t>
            </a:r>
            <a:r>
              <a:rPr lang="en-US" dirty="0" err="1"/>
              <a:t>нормативных</a:t>
            </a:r>
            <a:r>
              <a:rPr lang="en-US" dirty="0"/>
              <a:t> </a:t>
            </a:r>
            <a:r>
              <a:rPr lang="en-US" dirty="0" err="1"/>
              <a:t>правовых</a:t>
            </a:r>
            <a:r>
              <a:rPr lang="en-US" dirty="0"/>
              <a:t> </a:t>
            </a:r>
            <a:r>
              <a:rPr lang="en-US" dirty="0" err="1"/>
              <a:t>акта</a:t>
            </a:r>
            <a:r>
              <a:rPr lang="en-US" dirty="0"/>
              <a:t> – </a:t>
            </a:r>
            <a:r>
              <a:rPr lang="en-US" dirty="0" err="1"/>
              <a:t>Закон</a:t>
            </a:r>
            <a:r>
              <a:rPr lang="en-US" dirty="0"/>
              <a:t> </a:t>
            </a:r>
            <a:r>
              <a:rPr lang="en-US" dirty="0" err="1"/>
              <a:t>Мурманской</a:t>
            </a:r>
            <a:r>
              <a:rPr lang="en-US" dirty="0"/>
              <a:t> </a:t>
            </a:r>
            <a:r>
              <a:rPr lang="en-US" dirty="0" err="1"/>
              <a:t>области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29.12.2004 N 573-01-ЗМО </a:t>
            </a:r>
            <a:r>
              <a:rPr lang="en-US" dirty="0" smtClean="0"/>
              <a:t>”</a:t>
            </a:r>
            <a:r>
              <a:rPr lang="en-US" dirty="0" err="1" smtClean="0"/>
              <a:t>О</a:t>
            </a:r>
            <a:r>
              <a:rPr lang="ru-RU" dirty="0"/>
              <a:t> </a:t>
            </a:r>
            <a:r>
              <a:rPr lang="en-US" dirty="0" err="1" smtClean="0"/>
              <a:t>мерах</a:t>
            </a:r>
            <a:r>
              <a:rPr lang="en-US" dirty="0" smtClean="0"/>
              <a:t> </a:t>
            </a:r>
            <a:r>
              <a:rPr lang="en-US" dirty="0" err="1"/>
              <a:t>социальной</a:t>
            </a:r>
            <a:r>
              <a:rPr lang="en-US" dirty="0"/>
              <a:t> </a:t>
            </a:r>
            <a:r>
              <a:rPr lang="en-US" dirty="0" err="1"/>
              <a:t>поддержки</a:t>
            </a:r>
            <a:r>
              <a:rPr lang="en-US" dirty="0"/>
              <a:t> </a:t>
            </a:r>
            <a:r>
              <a:rPr lang="en-US" dirty="0" err="1"/>
              <a:t>инвалидов</a:t>
            </a:r>
            <a:r>
              <a:rPr lang="en-US" dirty="0"/>
              <a:t>"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Закон</a:t>
            </a:r>
            <a:r>
              <a:rPr lang="en-US" dirty="0"/>
              <a:t> </a:t>
            </a:r>
            <a:r>
              <a:rPr lang="en-US" dirty="0" err="1"/>
              <a:t>Мурманской</a:t>
            </a:r>
            <a:r>
              <a:rPr lang="en-US" dirty="0"/>
              <a:t> </a:t>
            </a:r>
            <a:r>
              <a:rPr lang="en-US" dirty="0" err="1"/>
              <a:t>области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19.12.2005 N 705-01-ЗМО "</a:t>
            </a:r>
            <a:r>
              <a:rPr lang="en-US" dirty="0" err="1"/>
              <a:t>О</a:t>
            </a:r>
            <a:r>
              <a:rPr lang="en-US" dirty="0"/>
              <a:t> </a:t>
            </a:r>
            <a:r>
              <a:rPr lang="en-US" dirty="0" err="1"/>
              <a:t>социальной</a:t>
            </a:r>
            <a:r>
              <a:rPr lang="en-US" dirty="0"/>
              <a:t> </a:t>
            </a:r>
            <a:r>
              <a:rPr lang="en-US" dirty="0" err="1"/>
              <a:t>поддержке</a:t>
            </a:r>
            <a:r>
              <a:rPr lang="en-US" dirty="0"/>
              <a:t> </a:t>
            </a:r>
            <a:r>
              <a:rPr lang="en-US" dirty="0" err="1"/>
              <a:t>детей-сирот</a:t>
            </a:r>
            <a:r>
              <a:rPr lang="en-US" dirty="0"/>
              <a:t>, </a:t>
            </a:r>
            <a:r>
              <a:rPr lang="en-US" dirty="0" err="1"/>
              <a:t>безнадзорных</a:t>
            </a:r>
            <a:r>
              <a:rPr lang="en-US" dirty="0"/>
              <a:t> </a:t>
            </a:r>
            <a:r>
              <a:rPr lang="en-US" dirty="0" err="1"/>
              <a:t>детей</a:t>
            </a:r>
            <a:r>
              <a:rPr lang="en-US" dirty="0"/>
              <a:t>, </a:t>
            </a:r>
            <a:r>
              <a:rPr lang="en-US" dirty="0" err="1"/>
              <a:t>детей</a:t>
            </a:r>
            <a:r>
              <a:rPr lang="en-US" dirty="0"/>
              <a:t>, </a:t>
            </a:r>
            <a:r>
              <a:rPr lang="en-US" dirty="0" err="1"/>
              <a:t>оставшихся</a:t>
            </a:r>
            <a:r>
              <a:rPr lang="en-US" dirty="0"/>
              <a:t> </a:t>
            </a:r>
            <a:r>
              <a:rPr lang="en-US" dirty="0" err="1"/>
              <a:t>без</a:t>
            </a:r>
            <a:r>
              <a:rPr lang="en-US" dirty="0"/>
              <a:t> </a:t>
            </a:r>
            <a:r>
              <a:rPr lang="en-US" dirty="0" err="1"/>
              <a:t>попечения</a:t>
            </a:r>
            <a:r>
              <a:rPr lang="en-US" dirty="0"/>
              <a:t> </a:t>
            </a:r>
            <a:r>
              <a:rPr lang="en-US" dirty="0" err="1"/>
              <a:t>родителей</a:t>
            </a:r>
            <a:r>
              <a:rPr lang="en-US" dirty="0"/>
              <a:t>, </a:t>
            </a:r>
            <a:r>
              <a:rPr lang="en-US" dirty="0" err="1"/>
              <a:t>детей-инвалидов</a:t>
            </a:r>
            <a:r>
              <a:rPr lang="en-US" dirty="0"/>
              <a:t>, </a:t>
            </a:r>
            <a:r>
              <a:rPr lang="en-US" dirty="0" err="1"/>
              <a:t>детей</a:t>
            </a:r>
            <a:r>
              <a:rPr lang="en-US" dirty="0"/>
              <a:t>, </a:t>
            </a:r>
            <a:r>
              <a:rPr lang="en-US" dirty="0" err="1"/>
              <a:t>находящихся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труднойжизненной</a:t>
            </a:r>
            <a:r>
              <a:rPr lang="en-US" dirty="0"/>
              <a:t> </a:t>
            </a:r>
            <a:r>
              <a:rPr lang="en-US" dirty="0" err="1"/>
              <a:t>ситуации</a:t>
            </a:r>
            <a:r>
              <a:rPr lang="en-US" dirty="0"/>
              <a:t>".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4320330"/>
      </p:ext>
    </p:extLst>
  </p:cSld>
  <p:clrMapOvr>
    <a:masterClrMapping/>
  </p:clrMapOvr>
  <p:transition xmlns:p14="http://schemas.microsoft.com/office/powerpoint/2010/main"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1257</TotalTime>
  <Words>553</Words>
  <Application>Microsoft Macintosh PowerPoint</Application>
  <PresentationFormat>Экран (4:3)</PresentationFormat>
  <Paragraphs>32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СФГОС</dc:title>
  <dc:creator>Малофеев</dc:creator>
  <cp:lastModifiedBy>Irina Markevich</cp:lastModifiedBy>
  <cp:revision>105</cp:revision>
  <dcterms:created xsi:type="dcterms:W3CDTF">2011-02-06T17:01:42Z</dcterms:created>
  <dcterms:modified xsi:type="dcterms:W3CDTF">2015-02-12T21:02:18Z</dcterms:modified>
</cp:coreProperties>
</file>