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3" r:id="rId3"/>
    <p:sldId id="262" r:id="rId4"/>
    <p:sldId id="267" r:id="rId5"/>
    <p:sldId id="270" r:id="rId6"/>
    <p:sldId id="271" r:id="rId7"/>
    <p:sldId id="273" r:id="rId8"/>
    <p:sldId id="272" r:id="rId9"/>
    <p:sldId id="265" r:id="rId10"/>
    <p:sldId id="275" r:id="rId11"/>
    <p:sldId id="277" r:id="rId12"/>
    <p:sldId id="278" r:id="rId13"/>
    <p:sldId id="274" r:id="rId14"/>
    <p:sldId id="269" r:id="rId15"/>
    <p:sldId id="266" r:id="rId16"/>
    <p:sldId id="26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9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A55E6-EE70-4D51-BCE3-E41FD69F8C74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D1255-E589-427F-A3AE-ECC2C2099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413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44CD0-50F8-4825-9515-CFA70826A894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FB19A-45CE-4EAD-9484-CCDC97F93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85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Департамент экономического развития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/>
              <a:t>Основные параметры прогноза социально-экономического развития области на 2009-2011 г.г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С.Семенов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809DE7-4F7B-44CD-B3BE-2DEB50250C44}" type="slidenum">
              <a:rPr lang="ru-RU" altLang="ru-RU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1</a:t>
            </a:fld>
            <a:endParaRPr lang="ru-RU" altLang="ru-RU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44538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4" y="4713289"/>
            <a:ext cx="4984750" cy="4468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583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483-52B5-4731-A204-29D1ACEC08D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548A-E7E6-46BC-B317-FA3F8D817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08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483-52B5-4731-A204-29D1ACEC08D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548A-E7E6-46BC-B317-FA3F8D817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29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483-52B5-4731-A204-29D1ACEC08D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548A-E7E6-46BC-B317-FA3F8D817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683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EBD39-2668-4CE4-8B1A-D12BFE555069}" type="datetime1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3F78E-A353-47A2-8BC0-F769D831D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13014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483-52B5-4731-A204-29D1ACEC08D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548A-E7E6-46BC-B317-FA3F8D817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18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483-52B5-4731-A204-29D1ACEC08D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548A-E7E6-46BC-B317-FA3F8D817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0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483-52B5-4731-A204-29D1ACEC08D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548A-E7E6-46BC-B317-FA3F8D817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29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483-52B5-4731-A204-29D1ACEC08D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548A-E7E6-46BC-B317-FA3F8D817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57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483-52B5-4731-A204-29D1ACEC08D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548A-E7E6-46BC-B317-FA3F8D817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26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483-52B5-4731-A204-29D1ACEC08D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548A-E7E6-46BC-B317-FA3F8D817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51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483-52B5-4731-A204-29D1ACEC08D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548A-E7E6-46BC-B317-FA3F8D817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2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483-52B5-4731-A204-29D1ACEC08D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548A-E7E6-46BC-B317-FA3F8D817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8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82483-52B5-4731-A204-29D1ACEC08D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548A-E7E6-46BC-B317-FA3F8D817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21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4" y="1000126"/>
            <a:ext cx="813752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2208213" y="1809750"/>
            <a:ext cx="7848600" cy="311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/>
              <a:t>Разработка локальных нормативных актов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b="1" dirty="0"/>
              <a:t>общеобразовательной организации, регламентирующих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b="1" dirty="0"/>
              <a:t>внутреннюю систему оценки качества образования,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/>
              <a:t>организацию </a:t>
            </a:r>
            <a:r>
              <a:rPr lang="ru-RU" sz="2800" b="1" dirty="0"/>
              <a:t>оценочной деятельности</a:t>
            </a:r>
            <a:endParaRPr lang="ru-RU" altLang="ru-RU" sz="24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8159751" y="850901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SzPct val="125000"/>
              <a:buFont typeface="Wingdings" panose="05000000000000000000" pitchFamily="2" charset="2"/>
              <a:buNone/>
            </a:pPr>
            <a:r>
              <a:rPr lang="ru-RU" altLang="ru-RU" sz="140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20  </a:t>
            </a:r>
            <a:r>
              <a:rPr lang="ru-RU" altLang="ru-RU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марта  2018 года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SzPct val="125000"/>
              <a:buFont typeface="Wingdings" panose="05000000000000000000" pitchFamily="2" charset="2"/>
              <a:buNone/>
            </a:pPr>
            <a:r>
              <a:rPr lang="ru-RU" altLang="ru-RU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г. Мурманск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631950" y="260350"/>
            <a:ext cx="9036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Century Gothic" panose="020B0502020202020204" pitchFamily="34" charset="0"/>
                <a:cs typeface="Times New Roman" panose="02020603050405020304" pitchFamily="18" charset="0"/>
              </a:rPr>
              <a:t>Министерство образования и науки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Century Gothic" panose="020B0502020202020204" pitchFamily="34" charset="0"/>
                <a:cs typeface="Times New Roman" panose="02020603050405020304" pitchFamily="18" charset="0"/>
              </a:rPr>
              <a:t>Мурманской области</a:t>
            </a:r>
          </a:p>
        </p:txBody>
      </p:sp>
      <p:pic>
        <p:nvPicPr>
          <p:cNvPr id="5126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1" y="4929188"/>
            <a:ext cx="31591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4A12A9-4F01-4433-98EA-146722198BA7}" type="slidenum">
              <a:rPr lang="ru-RU" altLang="ru-RU" sz="1200">
                <a:solidFill>
                  <a:srgbClr val="898989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1207135" y="5478095"/>
            <a:ext cx="4248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Заместитель начальника отдела общего образования </a:t>
            </a:r>
            <a:r>
              <a:rPr lang="ru-RU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МОиН</a:t>
            </a:r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МО</a:t>
            </a:r>
            <a:b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И.Н. Шухат</a:t>
            </a:r>
          </a:p>
        </p:txBody>
      </p:sp>
    </p:spTree>
    <p:extLst>
      <p:ext uri="{BB962C8B-B14F-4D97-AF65-F5344CB8AC3E}">
        <p14:creationId xmlns:p14="http://schemas.microsoft.com/office/powerpoint/2010/main" val="140553166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Положение о внутренней системе оценки качества 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690688"/>
            <a:ext cx="11795760" cy="494175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700" b="1" dirty="0" smtClean="0"/>
              <a:t>2. Основные </a:t>
            </a:r>
            <a:r>
              <a:rPr lang="ru-RU" sz="3700" b="1" dirty="0"/>
              <a:t>цели, задачи и принципы внутренней системы оценки качества </a:t>
            </a:r>
            <a:r>
              <a:rPr lang="ru-RU" sz="3700" b="1" dirty="0" smtClean="0"/>
              <a:t>образования</a:t>
            </a:r>
          </a:p>
          <a:p>
            <a:pPr marL="0" indent="0" algn="just">
              <a:buNone/>
            </a:pPr>
            <a:r>
              <a:rPr lang="ru-RU" sz="3600" b="1" dirty="0"/>
              <a:t>Целью</a:t>
            </a:r>
            <a:r>
              <a:rPr lang="ru-RU" sz="3600" dirty="0"/>
              <a:t> внутренней системы оценки качества образования - эффективное управление качеством </a:t>
            </a:r>
            <a:r>
              <a:rPr lang="ru-RU" sz="3600" dirty="0" smtClean="0"/>
              <a:t>образования</a:t>
            </a:r>
          </a:p>
          <a:p>
            <a:pPr marL="0" indent="0" algn="just">
              <a:buNone/>
            </a:pPr>
            <a:r>
              <a:rPr lang="ru-RU" sz="3600" b="1" dirty="0" smtClean="0"/>
              <a:t>Задачи:</a:t>
            </a:r>
          </a:p>
          <a:p>
            <a:pPr algn="just"/>
            <a:r>
              <a:rPr lang="ru-RU" sz="3600" dirty="0" smtClean="0"/>
              <a:t>формирование </a:t>
            </a:r>
            <a:r>
              <a:rPr lang="ru-RU" sz="3600" dirty="0"/>
              <a:t>единой системы оценки </a:t>
            </a:r>
            <a:r>
              <a:rPr lang="ru-RU" sz="3600" dirty="0" smtClean="0"/>
              <a:t>качества </a:t>
            </a:r>
            <a:r>
              <a:rPr lang="ru-RU" sz="3600" dirty="0"/>
              <a:t>образования и своевременное выявление изменений, влияющих на качество образования в </a:t>
            </a:r>
            <a:r>
              <a:rPr lang="ru-RU" sz="3600" dirty="0" smtClean="0"/>
              <a:t>00</a:t>
            </a:r>
            <a:r>
              <a:rPr lang="ru-RU" sz="3600" dirty="0"/>
              <a:t>; </a:t>
            </a:r>
          </a:p>
          <a:p>
            <a:pPr algn="just"/>
            <a:r>
              <a:rPr lang="ru-RU" sz="3600" dirty="0" smtClean="0"/>
              <a:t>получение </a:t>
            </a:r>
            <a:r>
              <a:rPr lang="ru-RU" sz="3600" dirty="0"/>
              <a:t>объективной информации о функционировании и развитии </a:t>
            </a:r>
            <a:r>
              <a:rPr lang="ru-RU" sz="3600" dirty="0" smtClean="0"/>
              <a:t>ОО, </a:t>
            </a:r>
            <a:r>
              <a:rPr lang="ru-RU" sz="3600" dirty="0"/>
              <a:t>тенденциях её изменения и причинах, влияющих на качество образования; </a:t>
            </a:r>
          </a:p>
          <a:p>
            <a:pPr algn="just"/>
            <a:r>
              <a:rPr lang="ru-RU" sz="3600" dirty="0" smtClean="0"/>
              <a:t>предоставление </a:t>
            </a:r>
            <a:r>
              <a:rPr lang="ru-RU" sz="3600" dirty="0"/>
              <a:t>всем участников образовательных отношений и общественности достоверной информации о качестве образования; </a:t>
            </a:r>
          </a:p>
          <a:p>
            <a:pPr algn="just"/>
            <a:r>
              <a:rPr lang="ru-RU" sz="3600" dirty="0" smtClean="0"/>
              <a:t>принятие </a:t>
            </a:r>
            <a:r>
              <a:rPr lang="ru-RU" sz="3600" dirty="0"/>
              <a:t>обоснованных и своевременных </a:t>
            </a:r>
            <a:r>
              <a:rPr lang="ru-RU" sz="3600" dirty="0" smtClean="0"/>
              <a:t>мер по </a:t>
            </a:r>
            <a:r>
              <a:rPr lang="ru-RU" sz="3600" dirty="0"/>
              <a:t>повышению качества образования и уровня информированности участников образовательных отношений при принятии таких решений; </a:t>
            </a:r>
          </a:p>
          <a:p>
            <a:pPr algn="just"/>
            <a:r>
              <a:rPr lang="ru-RU" sz="3600" dirty="0" smtClean="0"/>
              <a:t>прогнозирование </a:t>
            </a:r>
            <a:r>
              <a:rPr lang="ru-RU" sz="3600" dirty="0"/>
              <a:t>развития образовательной системы </a:t>
            </a:r>
            <a:r>
              <a:rPr lang="ru-RU" sz="3600" dirty="0" smtClean="0"/>
              <a:t>00</a:t>
            </a:r>
            <a:r>
              <a:rPr lang="ru-RU" sz="3600" dirty="0"/>
              <a:t>. </a:t>
            </a:r>
          </a:p>
          <a:p>
            <a:pPr marL="0" indent="0" algn="just">
              <a:buNone/>
            </a:pPr>
            <a:r>
              <a:rPr lang="ru-RU" sz="3700" b="1" dirty="0"/>
              <a:t>Принципы</a:t>
            </a:r>
          </a:p>
          <a:p>
            <a:pPr marL="0" indent="0" algn="just">
              <a:buNone/>
            </a:pPr>
            <a:endParaRPr lang="ru-RU" b="1" dirty="0"/>
          </a:p>
          <a:p>
            <a:endParaRPr lang="ru-RU" dirty="0"/>
          </a:p>
        </p:txBody>
      </p:sp>
      <p:pic>
        <p:nvPicPr>
          <p:cNvPr id="5" name="Picture 2" descr="C:\Documents and Settings\yuriryab\Рабочий стол\Шаблон-Мурманск-2.jpg">
            <a:extLst>
              <a:ext uri="{FF2B5EF4-FFF2-40B4-BE49-F238E27FC236}">
                <a16:creationId xmlns="" xmlns:a16="http://schemas.microsoft.com/office/drawing/2014/main" id="{42EB08BD-20E6-450E-9C24-D3D1CF8D0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65086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1582400" y="6531864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</a:t>
            </a:r>
            <a:endParaRPr lang="ru-RU" altLang="ru-RU" sz="16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207265"/>
            <a:ext cx="10838688" cy="12313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Положение о внутренней системе оценки качества 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608" y="1438658"/>
            <a:ext cx="11631168" cy="5321806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3. Порядок </a:t>
            </a:r>
            <a:r>
              <a:rPr lang="ru-RU" b="1" dirty="0"/>
              <a:t>организации и функционирования внутренней системы оценки качества </a:t>
            </a:r>
            <a:r>
              <a:rPr lang="ru-RU" b="1" dirty="0" smtClean="0"/>
              <a:t>образования</a:t>
            </a:r>
          </a:p>
          <a:p>
            <a:pPr marL="0" indent="0" algn="just">
              <a:buNone/>
            </a:pPr>
            <a:r>
              <a:rPr lang="ru-RU" b="1" dirty="0" smtClean="0"/>
              <a:t>КТО: </a:t>
            </a:r>
            <a:r>
              <a:rPr lang="ru-RU" dirty="0" smtClean="0"/>
              <a:t>совет</a:t>
            </a:r>
            <a:r>
              <a:rPr lang="ru-RU" dirty="0"/>
              <a:t>, администрация школы, педагогический совет, методический совет школы, </a:t>
            </a:r>
            <a:r>
              <a:rPr lang="ru-RU" dirty="0" smtClean="0"/>
              <a:t>МО (кафедры</a:t>
            </a:r>
            <a:r>
              <a:rPr lang="ru-RU" dirty="0"/>
              <a:t>), временные структуры (Центр обработки диагностических процедур, педагогический </a:t>
            </a:r>
            <a:r>
              <a:rPr lang="ru-RU" dirty="0" smtClean="0"/>
              <a:t>консилиум), </a:t>
            </a:r>
            <a:r>
              <a:rPr lang="ru-RU" dirty="0"/>
              <a:t>педагогические </a:t>
            </a:r>
            <a:r>
              <a:rPr lang="ru-RU" dirty="0" smtClean="0"/>
              <a:t>работники </a:t>
            </a:r>
          </a:p>
          <a:p>
            <a:pPr marL="0" indent="0" algn="just">
              <a:buNone/>
            </a:pPr>
            <a:r>
              <a:rPr lang="ru-RU" b="1" dirty="0" smtClean="0"/>
              <a:t>ЧТО: полномочия</a:t>
            </a: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4. Описание подходов и процедур оценки качества </a:t>
            </a:r>
            <a:r>
              <a:rPr lang="ru-RU" b="1" dirty="0" smtClean="0"/>
              <a:t>образования</a:t>
            </a:r>
            <a:r>
              <a:rPr lang="ru-RU" dirty="0" smtClean="0"/>
              <a:t> 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Оценка качества образовательных результатов: </a:t>
            </a:r>
            <a:r>
              <a:rPr lang="ru-RU" dirty="0" smtClean="0"/>
              <a:t>оценка </a:t>
            </a:r>
            <a:r>
              <a:rPr lang="ru-RU" dirty="0"/>
              <a:t>и </a:t>
            </a:r>
            <a:r>
              <a:rPr lang="ru-RU" dirty="0" smtClean="0"/>
              <a:t>индивидуальный учёт результата обучающегося</a:t>
            </a:r>
            <a:r>
              <a:rPr lang="ru-RU" dirty="0"/>
              <a:t>, </a:t>
            </a:r>
            <a:r>
              <a:rPr lang="ru-RU" dirty="0" smtClean="0"/>
              <a:t>критериальное и накопительное </a:t>
            </a:r>
            <a:r>
              <a:rPr lang="ru-RU" dirty="0"/>
              <a:t>оценивания, </a:t>
            </a:r>
            <a:r>
              <a:rPr lang="ru-RU" dirty="0" smtClean="0"/>
              <a:t>сопоставительный анализ </a:t>
            </a:r>
            <a:r>
              <a:rPr lang="ru-RU" dirty="0"/>
              <a:t>результатов внутренней и внешних </a:t>
            </a:r>
            <a:r>
              <a:rPr lang="ru-RU" dirty="0" smtClean="0"/>
              <a:t>оценок</a:t>
            </a:r>
            <a:r>
              <a:rPr lang="ru-RU" dirty="0"/>
              <a:t> </a:t>
            </a:r>
            <a:r>
              <a:rPr lang="ru-RU" dirty="0" smtClean="0"/>
              <a:t>- ЕСОКО</a:t>
            </a:r>
            <a:endParaRPr lang="ru-RU" b="1" dirty="0"/>
          </a:p>
        </p:txBody>
      </p:sp>
      <p:pic>
        <p:nvPicPr>
          <p:cNvPr id="5" name="Picture 2" descr="C:\Documents and Settings\yuriryab\Рабочий стол\Шаблон-Мурманск-2.jpg">
            <a:extLst>
              <a:ext uri="{FF2B5EF4-FFF2-40B4-BE49-F238E27FC236}">
                <a16:creationId xmlns="" xmlns:a16="http://schemas.microsoft.com/office/drawing/2014/main" id="{42EB08BD-20E6-450E-9C24-D3D1CF8D0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65086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1582400" y="6531864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11</a:t>
            </a:r>
            <a:endParaRPr lang="ru-RU" altLang="ru-RU" sz="16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200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Положение о внутренней системе оценки качества 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264" y="1825624"/>
            <a:ext cx="11832336" cy="4706239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/>
              <a:t>Оценка качества образования: </a:t>
            </a:r>
            <a:r>
              <a:rPr lang="ru-RU" dirty="0"/>
              <a:t>качество образовательных результатов; </a:t>
            </a:r>
            <a:r>
              <a:rPr lang="ru-RU" dirty="0" smtClean="0"/>
              <a:t>качество </a:t>
            </a:r>
            <a:r>
              <a:rPr lang="ru-RU" dirty="0"/>
              <a:t>организации образовательной деятельности (ООП</a:t>
            </a:r>
            <a:r>
              <a:rPr lang="ru-RU" dirty="0" smtClean="0"/>
              <a:t>); качество </a:t>
            </a:r>
            <a:r>
              <a:rPr lang="ru-RU" dirty="0"/>
              <a:t>условий реализации образовательных программ</a:t>
            </a:r>
          </a:p>
          <a:p>
            <a:pPr marL="0" indent="0" algn="just">
              <a:buNone/>
            </a:pPr>
            <a:r>
              <a:rPr lang="ru-RU" b="1" dirty="0" smtClean="0"/>
              <a:t>Процедуры </a:t>
            </a:r>
            <a:r>
              <a:rPr lang="ru-RU" b="1" dirty="0"/>
              <a:t>оценки качества </a:t>
            </a:r>
            <a:r>
              <a:rPr lang="ru-RU" b="1" dirty="0" smtClean="0"/>
              <a:t>образования </a:t>
            </a:r>
          </a:p>
          <a:p>
            <a:pPr marL="0" indent="0" algn="just">
              <a:buNone/>
            </a:pPr>
            <a:r>
              <a:rPr lang="ru-RU" dirty="0" smtClean="0"/>
              <a:t>Система оценки качества образовательных результатов</a:t>
            </a:r>
          </a:p>
          <a:p>
            <a:pPr marL="0" indent="0" algn="just">
              <a:buNone/>
            </a:pPr>
            <a:r>
              <a:rPr lang="ru-RU" dirty="0" smtClean="0"/>
              <a:t>Система </a:t>
            </a:r>
            <a:r>
              <a:rPr lang="ru-RU" dirty="0"/>
              <a:t>критериального оценивания </a:t>
            </a:r>
            <a:r>
              <a:rPr lang="ru-RU" dirty="0" smtClean="0"/>
              <a:t>(достижение результатов деятельности ОО)</a:t>
            </a:r>
          </a:p>
          <a:p>
            <a:pPr marL="0" indent="0" algn="just">
              <a:buNone/>
            </a:pPr>
            <a:r>
              <a:rPr lang="ru-RU" dirty="0"/>
              <a:t>И</a:t>
            </a:r>
            <a:r>
              <a:rPr lang="ru-RU" dirty="0" smtClean="0"/>
              <a:t>ндивидуальный </a:t>
            </a:r>
            <a:r>
              <a:rPr lang="ru-RU" dirty="0"/>
              <a:t>учёт результата </a:t>
            </a:r>
            <a:r>
              <a:rPr lang="ru-RU" dirty="0" smtClean="0"/>
              <a:t>обучающегося</a:t>
            </a:r>
          </a:p>
          <a:p>
            <a:pPr marL="0" indent="0" algn="just">
              <a:buNone/>
            </a:pPr>
            <a:r>
              <a:rPr lang="ru-RU" dirty="0" smtClean="0"/>
              <a:t>Накопительное оценивание, портфолио</a:t>
            </a:r>
          </a:p>
          <a:p>
            <a:pPr marL="0" indent="0" algn="just">
              <a:buNone/>
            </a:pPr>
            <a:r>
              <a:rPr lang="ru-RU" dirty="0" smtClean="0"/>
              <a:t>Система оценки условий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5. Общественное </a:t>
            </a:r>
            <a:r>
              <a:rPr lang="ru-RU" b="1" dirty="0"/>
              <a:t>участие в оценке качества образования</a:t>
            </a:r>
            <a:endParaRPr lang="ru-RU" dirty="0"/>
          </a:p>
          <a:p>
            <a:endParaRPr lang="ru-RU" dirty="0"/>
          </a:p>
        </p:txBody>
      </p:sp>
      <p:pic>
        <p:nvPicPr>
          <p:cNvPr id="5" name="Picture 2" descr="C:\Documents and Settings\yuriryab\Рабочий стол\Шаблон-Мурманск-2.jpg">
            <a:extLst>
              <a:ext uri="{FF2B5EF4-FFF2-40B4-BE49-F238E27FC236}">
                <a16:creationId xmlns="" xmlns:a16="http://schemas.microsoft.com/office/drawing/2014/main" id="{42EB08BD-20E6-450E-9C24-D3D1CF8D0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65086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1582400" y="6531864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12</a:t>
            </a:r>
            <a:endParaRPr lang="ru-RU" altLang="ru-RU" sz="16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4969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5125"/>
            <a:ext cx="109118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Положение о формах, периодичности, порядке текущего контроля успеваемости и промежуточной аттестации обучающихся</a:t>
            </a:r>
            <a:b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488" y="1825624"/>
            <a:ext cx="10878312" cy="4706240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1. Общие </a:t>
            </a:r>
            <a:r>
              <a:rPr lang="ru-RU" b="1" dirty="0" smtClean="0"/>
              <a:t>положения </a:t>
            </a:r>
            <a:r>
              <a:rPr lang="ru-RU" dirty="0" smtClean="0"/>
              <a:t>(ст. 28, 58 273-ФЗ, приказы ФГОС, примерные ООП)</a:t>
            </a:r>
            <a:endParaRPr lang="ru-RU" dirty="0"/>
          </a:p>
          <a:p>
            <a:pPr algn="just"/>
            <a:r>
              <a:rPr lang="ru-RU" b="1" dirty="0" smtClean="0"/>
              <a:t>2. Текущий </a:t>
            </a:r>
            <a:r>
              <a:rPr lang="ru-RU" b="1" dirty="0"/>
              <a:t>контроль успеваемости </a:t>
            </a:r>
            <a:r>
              <a:rPr lang="ru-RU" b="1" dirty="0" smtClean="0"/>
              <a:t>обучающихся </a:t>
            </a:r>
            <a:endParaRPr lang="ru-RU" dirty="0"/>
          </a:p>
          <a:p>
            <a:pPr algn="just"/>
            <a:r>
              <a:rPr lang="ru-RU" b="1" dirty="0" smtClean="0"/>
              <a:t>3. Промежуточная </a:t>
            </a:r>
            <a:r>
              <a:rPr lang="ru-RU" b="1" dirty="0"/>
              <a:t>аттестация </a:t>
            </a:r>
            <a:r>
              <a:rPr lang="ru-RU" b="1" dirty="0" smtClean="0"/>
              <a:t>обучающихся </a:t>
            </a:r>
          </a:p>
          <a:p>
            <a:pPr algn="just"/>
            <a:r>
              <a:rPr lang="ru-RU" b="1" dirty="0" smtClean="0"/>
              <a:t>4. Результаты </a:t>
            </a:r>
            <a:r>
              <a:rPr lang="ru-RU" b="1" dirty="0"/>
              <a:t>промежуточной аттестации обучающихся</a:t>
            </a:r>
            <a:endParaRPr lang="ru-RU" dirty="0"/>
          </a:p>
          <a:p>
            <a:pPr algn="just"/>
            <a:r>
              <a:rPr lang="ru-RU" b="1" dirty="0" smtClean="0"/>
              <a:t>5. Ликвидация </a:t>
            </a:r>
            <a:r>
              <a:rPr lang="ru-RU" b="1" dirty="0"/>
              <a:t>академической задолженности обучающимися</a:t>
            </a:r>
            <a:endParaRPr lang="ru-RU" dirty="0"/>
          </a:p>
          <a:p>
            <a:pPr algn="just"/>
            <a:r>
              <a:rPr lang="ru-RU" b="1" dirty="0" smtClean="0"/>
              <a:t>6. Повторное </a:t>
            </a:r>
            <a:r>
              <a:rPr lang="ru-RU" b="1" dirty="0"/>
              <a:t>обучение обучающихся в связи с </a:t>
            </a:r>
            <a:r>
              <a:rPr lang="ru-RU" b="1" dirty="0" err="1"/>
              <a:t>неаттестацией</a:t>
            </a:r>
            <a:endParaRPr lang="ru-RU" b="1" dirty="0"/>
          </a:p>
          <a:p>
            <a:pPr algn="just"/>
            <a:r>
              <a:rPr lang="ru-RU" b="1" dirty="0" smtClean="0"/>
              <a:t>7. Промежуточная аттестация экстернов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Picture 2" descr="C:\Documents and Settings\yuriryab\Рабочий стол\Шаблон-Мурманск-2.jpg">
            <a:extLst>
              <a:ext uri="{FF2B5EF4-FFF2-40B4-BE49-F238E27FC236}">
                <a16:creationId xmlns="" xmlns:a16="http://schemas.microsoft.com/office/drawing/2014/main" id="{42EB08BD-20E6-450E-9C24-D3D1CF8D0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65086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1582400" y="6531864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13</a:t>
            </a:r>
            <a:endParaRPr lang="ru-RU" altLang="ru-RU" sz="16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297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209535-3ED3-46F0-A217-C35161CF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11B362-C015-4E2F-9592-E680AF674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/>
              <a:t>МИНИСТЕРСТВО ОБРАЗОВАНИЯ И НАУКИ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/>
              <a:t>РОССИЙСКОЙ ФЕДЕРАЦИИ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/>
              <a:t>МЕТОДИЧЕСКОЕ ПИСЬМО </a:t>
            </a:r>
            <a:br>
              <a:rPr lang="ru-RU" b="1" dirty="0"/>
            </a:br>
            <a:r>
              <a:rPr lang="ru-RU" b="1" dirty="0"/>
              <a:t>от 19 ноября 1998 г. N 1561/14-15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/>
              <a:t>КОНТРОЛЬ И ОЦЕНКА РЕЗУЛЬТАТОВ ОБУЧЕНИЯ В НАЧАЛЬНОЙ ШКОЛЕ</a:t>
            </a:r>
            <a:endParaRPr lang="ru-RU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941508AA-7CBE-4438-A21F-EBFC5177E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2400" y="6531864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14</a:t>
            </a:r>
            <a:endParaRPr lang="ru-RU" altLang="ru-RU" sz="16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Picture 2" descr="C:\Documents and Settings\yuriryab\Рабочий стол\Шаблон-Мурманск-2.jpg">
            <a:extLst>
              <a:ext uri="{FF2B5EF4-FFF2-40B4-BE49-F238E27FC236}">
                <a16:creationId xmlns="" xmlns:a16="http://schemas.microsoft.com/office/drawing/2014/main" id="{2D7A1F71-F44D-4CBC-A6A2-8DE5F1F28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65086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064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144" y="365125"/>
            <a:ext cx="10963656" cy="829691"/>
          </a:xfrm>
        </p:spPr>
        <p:txBody>
          <a:bodyPr>
            <a:normAutofit/>
          </a:bodyPr>
          <a:lstStyle/>
          <a:p>
            <a:pPr algn="ctr"/>
            <a:r>
              <a:rPr lang="ru-RU" sz="38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Положение о фонде оценочных средств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144" y="1353312"/>
            <a:ext cx="11545824" cy="4823651"/>
          </a:xfrm>
        </p:spPr>
        <p:txBody>
          <a:bodyPr/>
          <a:lstStyle/>
          <a:p>
            <a:pPr algn="just"/>
            <a:r>
              <a:rPr lang="ru-RU" b="1" dirty="0"/>
              <a:t>1. Общие положения (</a:t>
            </a:r>
            <a:r>
              <a:rPr lang="ru-RU" dirty="0"/>
              <a:t>основания, что определяет - порядок разработки и требования к структуре, содержанию и оформлению, а также процедуру согласования, утверждения и хранения фонда оценочных средств)</a:t>
            </a:r>
          </a:p>
          <a:p>
            <a:pPr algn="just"/>
            <a:r>
              <a:rPr lang="ru-RU" b="1" dirty="0"/>
              <a:t>2. Цель и задачи создания фонда оценочных средств </a:t>
            </a:r>
            <a:endParaRPr lang="ru-RU" b="1" dirty="0" smtClean="0"/>
          </a:p>
          <a:p>
            <a:pPr algn="just"/>
            <a:r>
              <a:rPr lang="ru-RU" b="1" dirty="0" smtClean="0"/>
              <a:t>3. Структура и содержание фонда оценочных средств</a:t>
            </a:r>
          </a:p>
          <a:p>
            <a:pPr algn="just"/>
            <a:r>
              <a:rPr lang="ru-RU" b="1" dirty="0" smtClean="0"/>
              <a:t>4. Проектирование, экспертиза и утверждение фонда оценочных средств</a:t>
            </a:r>
          </a:p>
          <a:p>
            <a:pPr algn="just"/>
            <a:r>
              <a:rPr lang="ru-RU" b="1" dirty="0" smtClean="0"/>
              <a:t>Формы (</a:t>
            </a:r>
            <a:r>
              <a:rPr lang="ru-RU" dirty="0" smtClean="0"/>
              <a:t>титульный лист, примерный перечень ФОС, оформление  и т.п.</a:t>
            </a:r>
            <a:r>
              <a:rPr lang="ru-RU" b="1" dirty="0" smtClean="0"/>
              <a:t>)</a:t>
            </a:r>
          </a:p>
          <a:p>
            <a:pPr algn="just"/>
            <a:endParaRPr lang="ru-RU" b="1" dirty="0" smtClean="0"/>
          </a:p>
          <a:p>
            <a:pPr algn="just"/>
            <a:endParaRPr lang="ru-RU" b="1" dirty="0"/>
          </a:p>
          <a:p>
            <a:pPr algn="just"/>
            <a:endParaRPr lang="ru-RU" dirty="0"/>
          </a:p>
          <a:p>
            <a:endParaRPr lang="ru-RU" dirty="0"/>
          </a:p>
        </p:txBody>
      </p:sp>
      <p:pic>
        <p:nvPicPr>
          <p:cNvPr id="4" name="Picture 2" descr="C:\Documents and Settings\yuriryab\Рабочий стол\Шаблон-Мурманск-2.jpg">
            <a:extLst>
              <a:ext uri="{FF2B5EF4-FFF2-40B4-BE49-F238E27FC236}">
                <a16:creationId xmlns="" xmlns:a16="http://schemas.microsoft.com/office/drawing/2014/main" id="{42EB08BD-20E6-450E-9C24-D3D1CF8D0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65086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1582400" y="6531864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15</a:t>
            </a:r>
            <a:endParaRPr lang="ru-RU" altLang="ru-RU" sz="16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9233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dirty="0"/>
              <a:t>Спасибо за внимание!</a:t>
            </a:r>
          </a:p>
        </p:txBody>
      </p:sp>
      <p:pic>
        <p:nvPicPr>
          <p:cNvPr id="3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463" y="274639"/>
            <a:ext cx="1658937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69768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19456" y="274639"/>
            <a:ext cx="11820144" cy="64858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sz="39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39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3400" dirty="0"/>
          </a:p>
          <a:p>
            <a:endParaRPr lang="ru-RU" sz="3400" dirty="0"/>
          </a:p>
          <a:p>
            <a:pPr algn="just"/>
            <a:r>
              <a:rPr lang="ru-RU" sz="3400" dirty="0"/>
              <a:t>2. Образовательная организация принимает локальные нормативные акты по основным вопросам организации и осуществления образовательной деятельности, в том числе регламентирующие правила приема обучающихся, режим занятий обучающихся, </a:t>
            </a:r>
            <a:r>
              <a:rPr lang="ru-RU" sz="3400" b="1" dirty="0"/>
              <a:t>формы, периодичность и порядок текущего контроля успеваемости и промежуточной аттестации обучающихся,</a:t>
            </a:r>
            <a:r>
              <a:rPr lang="ru-RU" sz="3400" dirty="0"/>
              <a:t> порядок и основания перевода, отчисления и восстановления обучающихся, 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обучающихся.</a:t>
            </a:r>
          </a:p>
          <a:p>
            <a:pPr algn="just"/>
            <a:r>
              <a:rPr lang="ru-RU" sz="3400" dirty="0"/>
              <a:t>3. При принятии локальных нормативных актов, затрагивающих права </a:t>
            </a:r>
            <a:r>
              <a:rPr lang="ru-RU" sz="3400" b="1" dirty="0"/>
              <a:t>обучающихся и работников </a:t>
            </a:r>
            <a:r>
              <a:rPr lang="ru-RU" sz="3400" dirty="0"/>
              <a:t>образовательной организации, учитывается мнение советов обучающихся, советов родителей, представительных органов обучающихся, а также в порядке и в случаях, которые предусмотрены трудовым законодательством, представительных органов работников (при наличии таких представительных органов).</a:t>
            </a:r>
          </a:p>
          <a:p>
            <a:pPr marL="0" indent="0">
              <a:buNone/>
            </a:pPr>
            <a:endParaRPr lang="ru-RU" sz="39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39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 descr="C:\Documents and Settings\yuriryab\Рабочий стол\Шаблон-Мурманск-2.jpg">
            <a:extLst>
              <a:ext uri="{FF2B5EF4-FFF2-40B4-BE49-F238E27FC236}">
                <a16:creationId xmlns="" xmlns:a16="http://schemas.microsoft.com/office/drawing/2014/main" id="{42EB08BD-20E6-450E-9C24-D3D1CF8D0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65086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24128" y="274639"/>
            <a:ext cx="101193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900" dirty="0">
                <a:solidFill>
                  <a:schemeClr val="accent1">
                    <a:lumMod val="50000"/>
                  </a:schemeClr>
                </a:solidFill>
              </a:rPr>
              <a:t>Локальные нормативные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900" dirty="0">
                <a:solidFill>
                  <a:schemeClr val="accent1">
                    <a:lumMod val="50000"/>
                  </a:schemeClr>
                </a:solidFill>
              </a:rPr>
              <a:t>акты образовательных организаций (ст. 30 273-ФЗ)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1582400" y="6531864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1543013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79144F7D-B832-4CEF-96A9-E0B7D1819DE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10972800" cy="631259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900" dirty="0">
                <a:solidFill>
                  <a:schemeClr val="accent1">
                    <a:lumMod val="50000"/>
                  </a:schemeClr>
                </a:solidFill>
              </a:rPr>
              <a:t>Полномочия образовательных организаций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900" dirty="0">
                <a:solidFill>
                  <a:schemeClr val="accent1">
                    <a:lumMod val="50000"/>
                  </a:schemeClr>
                </a:solidFill>
              </a:rPr>
              <a:t>(ст. 28 273-ФЗ)</a:t>
            </a:r>
          </a:p>
          <a:p>
            <a:pPr marL="0" indent="0" algn="ctr">
              <a:buNone/>
            </a:pPr>
            <a:endParaRPr lang="ru-RU" sz="39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dirty="0"/>
              <a:t>обеспечение функционирования внутренней системы оценки качества образования;</a:t>
            </a:r>
          </a:p>
          <a:p>
            <a:pPr algn="just"/>
            <a:r>
              <a:rPr lang="ru-RU" dirty="0"/>
              <a:t>осуществление текущего контроля успеваемости и промежуточной аттестации обучающихся, установление их форм, периодичности и порядка проведения;</a:t>
            </a:r>
          </a:p>
          <a:p>
            <a:pPr algn="just"/>
            <a:r>
              <a:rPr lang="ru-RU" dirty="0"/>
              <a:t>индивидуальный учет результатов освоения обучающимися образовательных программ, а также хранение в архивах информации об этих результатах на бумажных и (или) электронных носителях;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Picture 2" descr="C:\Documents and Settings\yuriryab\Рабочий стол\Шаблон-Мурманск-2.jpg">
            <a:extLst>
              <a:ext uri="{FF2B5EF4-FFF2-40B4-BE49-F238E27FC236}">
                <a16:creationId xmlns="" xmlns:a16="http://schemas.microsoft.com/office/drawing/2014/main" id="{42EB08BD-20E6-450E-9C24-D3D1CF8D0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65086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1582400" y="6559543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8196371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ПРИМЕРНАЯ ОСНОВНАЯ ОБРАЗОВАТЕЛЬНАЯ ПРОГРАММА ОСНОВНОГО ОБЩЕГО ОБРАЗОВАНИЯ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1.2.1. Планируемые результаты освоения основной образовательной программы основного общего образования (ООП ООО) представляют собой систему ведущих целевых установок и ожидаемых результатов освоения всех компонентов, составляющих содержательную основу образовательной программы. Они обеспечивают связь между требованиями ФГОС ООО, образовательным процессом и </a:t>
            </a:r>
            <a:r>
              <a:rPr lang="ru-RU" b="1" dirty="0"/>
              <a:t>системой оценки результатов освоения ООП ООО</a:t>
            </a:r>
            <a:r>
              <a:rPr lang="ru-RU" dirty="0"/>
              <a:t>, выступая содержательной и </a:t>
            </a:r>
            <a:r>
              <a:rPr lang="ru-RU" dirty="0" err="1"/>
              <a:t>критериальной</a:t>
            </a:r>
            <a:r>
              <a:rPr lang="ru-RU" dirty="0"/>
              <a:t> основой для разработки программ учебных предметов, курсов, учебно-методической литературы, программ воспитания и социализации, с одной стороны, и системы оценки результатов – с другой.</a:t>
            </a:r>
          </a:p>
          <a:p>
            <a:endParaRPr lang="ru-RU" dirty="0"/>
          </a:p>
        </p:txBody>
      </p:sp>
      <p:pic>
        <p:nvPicPr>
          <p:cNvPr id="4" name="Picture 2" descr="C:\Documents and Settings\yuriryab\Рабочий стол\Шаблон-Мурманск-2.jpg">
            <a:extLst>
              <a:ext uri="{FF2B5EF4-FFF2-40B4-BE49-F238E27FC236}">
                <a16:creationId xmlns="" xmlns:a16="http://schemas.microsoft.com/office/drawing/2014/main" id="{42EB08BD-20E6-450E-9C24-D3D1CF8D0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65086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1582400" y="6531864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endParaRPr lang="ru-RU" altLang="ru-RU" sz="16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426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71B8CE-805A-43AC-9E09-C2D8A8509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ПРИМЕРНАЯ ОСНОВНАЯ ОБРАЗОВАТЕЛЬНАЯ ПРОГРАММА ОСНОВНОГО ОБЩЕГО ОБРАЗОВАНИЯ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48727D9-3496-4544-A796-AD4173E47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50" y="1825624"/>
            <a:ext cx="11478828" cy="4706239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1.2.2. Структура планируемых результатов</a:t>
            </a:r>
          </a:p>
          <a:p>
            <a:pPr algn="just"/>
            <a:r>
              <a:rPr lang="ru-RU" dirty="0"/>
              <a:t>3. Достижение планируемых результатов, отнесенных к блоку </a:t>
            </a:r>
            <a:r>
              <a:rPr lang="ru-RU" b="1" dirty="0"/>
              <a:t>«Выпускник научится»</a:t>
            </a:r>
            <a:r>
              <a:rPr lang="ru-RU" dirty="0"/>
              <a:t>, выносится на </a:t>
            </a:r>
            <a:r>
              <a:rPr lang="ru-RU" b="1" dirty="0"/>
              <a:t>итоговое оценивание</a:t>
            </a:r>
            <a:r>
              <a:rPr lang="ru-RU" dirty="0"/>
              <a:t>, которое может осуществляться как в ходе обучения (с помощью накопленной оценки или портфеля индивидуальных достижений), так и в конце обучения, в том числе в форме государственной итоговой аттестации. Оценка достижения планируемых результатов этого блока на уровне ведется с помощью </a:t>
            </a:r>
            <a:r>
              <a:rPr lang="ru-RU" b="1" dirty="0"/>
              <a:t>заданий базового уровня</a:t>
            </a:r>
            <a:r>
              <a:rPr lang="ru-RU" dirty="0"/>
              <a:t>, а на уровне действий, составляющих </a:t>
            </a:r>
            <a:r>
              <a:rPr lang="ru-RU" b="1" dirty="0"/>
              <a:t>зону ближайшего развития </a:t>
            </a:r>
            <a:r>
              <a:rPr lang="ru-RU" dirty="0"/>
              <a:t>большинства обучающихся, – с помощью </a:t>
            </a:r>
            <a:r>
              <a:rPr lang="ru-RU" b="1" dirty="0"/>
              <a:t>заданий повышенного уровня</a:t>
            </a:r>
            <a:r>
              <a:rPr lang="ru-RU" dirty="0"/>
              <a:t>. Успешное выполнение обучающимися заданий базового уровня служит единственным основанием для </a:t>
            </a:r>
            <a:r>
              <a:rPr lang="ru-RU" b="1" dirty="0"/>
              <a:t>положительного решения вопроса о возможности перехода на следующий уровень обучения.</a:t>
            </a:r>
          </a:p>
          <a:p>
            <a:endParaRPr lang="ru-RU" dirty="0"/>
          </a:p>
        </p:txBody>
      </p:sp>
      <p:pic>
        <p:nvPicPr>
          <p:cNvPr id="4" name="Picture 2" descr="C:\Documents and Settings\yuriryab\Рабочий стол\Шаблон-Мурманск-2.jpg">
            <a:extLst>
              <a:ext uri="{FF2B5EF4-FFF2-40B4-BE49-F238E27FC236}">
                <a16:creationId xmlns="" xmlns:a16="http://schemas.microsoft.com/office/drawing/2014/main" id="{2D7A1F71-F44D-4CBC-A6A2-8DE5F1F28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65086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FD27E3A6-8F04-42F1-A7D9-A6821F7EC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2400" y="6531864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</a:t>
            </a:r>
            <a:endParaRPr lang="ru-RU" altLang="ru-RU" sz="16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FEF2570-2530-4AD9-9570-021A9620EEEF}"/>
              </a:ext>
            </a:extLst>
          </p:cNvPr>
          <p:cNvSpPr/>
          <p:nvPr/>
        </p:nvSpPr>
        <p:spPr>
          <a:xfrm>
            <a:off x="3048000" y="2967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610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71B8CE-805A-43AC-9E09-C2D8A850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880" y="2309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ПРИМЕРНАЯ ОСНОВНАЯ ОБРАЗОВАТЕЛЬНАЯ ПРОГРАММА ОСНОВНОГО ОБЩЕГО ОБРАЗОВАНИЯ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48727D9-3496-4544-A796-AD4173E47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584960"/>
            <a:ext cx="11673840" cy="5059679"/>
          </a:xfrm>
        </p:spPr>
        <p:txBody>
          <a:bodyPr/>
          <a:lstStyle/>
          <a:p>
            <a:pPr algn="just"/>
            <a:r>
              <a:rPr lang="ru-RU" b="1" dirty="0"/>
              <a:t>«Выпускник получит возможность научиться» </a:t>
            </a:r>
            <a:r>
              <a:rPr lang="ru-RU" dirty="0"/>
              <a:t>приводятся планируемые результаты, характеризующие систему учебных действий в отношении знаний, умений, навыков, расширяющих и углубляющих понимание опорного учебного материала или выступающих как пропедевтика для дальнейшего изучения данного предмета. Уровень достижений, соответствующий планируемым результатам этого блока, могут продемонстрировать отдельные мотивированные и способные обучающиеся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Задания, ориентированные на оценку достижения планируемых результатов из блока «Выпускник получит возможность научиться», могут включаться в материалы </a:t>
            </a:r>
            <a:r>
              <a:rPr lang="ru-RU" b="1" dirty="0"/>
              <a:t>итогового контроля </a:t>
            </a:r>
            <a:r>
              <a:rPr lang="ru-RU" dirty="0"/>
              <a:t>блока «Выпускник научится». </a:t>
            </a:r>
          </a:p>
          <a:p>
            <a:endParaRPr lang="ru-RU" dirty="0"/>
          </a:p>
        </p:txBody>
      </p:sp>
      <p:pic>
        <p:nvPicPr>
          <p:cNvPr id="4" name="Picture 2" descr="C:\Documents and Settings\yuriryab\Рабочий стол\Шаблон-Мурманск-2.jpg">
            <a:extLst>
              <a:ext uri="{FF2B5EF4-FFF2-40B4-BE49-F238E27FC236}">
                <a16:creationId xmlns="" xmlns:a16="http://schemas.microsoft.com/office/drawing/2014/main" id="{2D7A1F71-F44D-4CBC-A6A2-8DE5F1F28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65086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FD27E3A6-8F04-42F1-A7D9-A6821F7EC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2400" y="6531864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FEF2570-2530-4AD9-9570-021A9620EEEF}"/>
              </a:ext>
            </a:extLst>
          </p:cNvPr>
          <p:cNvSpPr/>
          <p:nvPr/>
        </p:nvSpPr>
        <p:spPr>
          <a:xfrm>
            <a:off x="3048000" y="2967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60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71B8CE-805A-43AC-9E09-C2D8A8509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ПРИМЕРНАЯ ОСНОВНАЯ ОБРАЗОВАТЕЛЬНАЯ ПРОГРАММА ОСНОВНОГО ОБЩЕГО ОБРАЗОВАНИЯ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48727D9-3496-4544-A796-AD4173E47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1.3.2 </a:t>
            </a:r>
            <a:r>
              <a:rPr lang="ru-RU" b="1" dirty="0"/>
              <a:t>Особенности оценки личностных, метапредметных и предметных результатов</a:t>
            </a:r>
          </a:p>
          <a:p>
            <a:pPr algn="just"/>
            <a:r>
              <a:rPr lang="ru-RU" b="1" dirty="0"/>
              <a:t>Особенности оценки личностных результатов (</a:t>
            </a:r>
            <a:r>
              <a:rPr lang="ru-RU" dirty="0"/>
              <a:t>не выносится на итоговую оценку обучающихся, внешних </a:t>
            </a:r>
            <a:r>
              <a:rPr lang="ru-RU" dirty="0" err="1"/>
              <a:t>неперсонифицированных</a:t>
            </a:r>
            <a:r>
              <a:rPr lang="ru-RU" dirty="0"/>
              <a:t> мониторинговых исследований, инструментарий – регион, федерация)</a:t>
            </a:r>
            <a:endParaRPr lang="ru-RU" b="1" i="1" dirty="0"/>
          </a:p>
          <a:p>
            <a:pPr algn="just"/>
            <a:r>
              <a:rPr lang="ru-RU" b="1" dirty="0"/>
              <a:t>Особенности оценки метапредметных результатов (</a:t>
            </a:r>
            <a:r>
              <a:rPr lang="ru-RU" dirty="0"/>
              <a:t>уровень сформированности УУД, учебные предметы и внеурочная деятельность, </a:t>
            </a:r>
            <a:r>
              <a:rPr lang="ru-RU" dirty="0" err="1"/>
              <a:t>внутришкольный</a:t>
            </a:r>
            <a:r>
              <a:rPr lang="ru-RU" dirty="0"/>
              <a:t> мониторинг, виды работ)</a:t>
            </a:r>
          </a:p>
          <a:p>
            <a:pPr algn="just"/>
            <a:r>
              <a:rPr lang="ru-RU" b="1" dirty="0"/>
              <a:t>Особенности оценки предметных результатов</a:t>
            </a:r>
            <a:endParaRPr lang="ru-RU" b="1" i="1" dirty="0"/>
          </a:p>
          <a:p>
            <a:endParaRPr lang="ru-RU" dirty="0"/>
          </a:p>
        </p:txBody>
      </p:sp>
      <p:pic>
        <p:nvPicPr>
          <p:cNvPr id="4" name="Picture 2" descr="C:\Documents and Settings\yuriryab\Рабочий стол\Шаблон-Мурманск-2.jpg">
            <a:extLst>
              <a:ext uri="{FF2B5EF4-FFF2-40B4-BE49-F238E27FC236}">
                <a16:creationId xmlns="" xmlns:a16="http://schemas.microsoft.com/office/drawing/2014/main" id="{2D7A1F71-F44D-4CBC-A6A2-8DE5F1F28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65086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FD27E3A6-8F04-42F1-A7D9-A6821F7EC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2400" y="6531864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endParaRPr lang="ru-RU" altLang="ru-RU" sz="16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FEF2570-2530-4AD9-9570-021A9620EEEF}"/>
              </a:ext>
            </a:extLst>
          </p:cNvPr>
          <p:cNvSpPr/>
          <p:nvPr/>
        </p:nvSpPr>
        <p:spPr>
          <a:xfrm>
            <a:off x="3048000" y="2967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71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71B8CE-805A-43AC-9E09-C2D8A850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25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ПРИМЕРНАЯ ОСНОВНАЯ ОБРАЗОВАТЕЛЬНАЯ ПРОГРАММА ОСНОВНОГО ОБЩЕГО ОБРАЗОВАНИЯ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48727D9-3496-4544-A796-AD4173E47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256" y="1528154"/>
            <a:ext cx="11423904" cy="5003710"/>
          </a:xfrm>
        </p:spPr>
        <p:txBody>
          <a:bodyPr/>
          <a:lstStyle/>
          <a:p>
            <a:r>
              <a:rPr lang="ru-RU" b="1" dirty="0"/>
              <a:t>1.3.3. Организация и содержание оценочных </a:t>
            </a:r>
            <a:r>
              <a:rPr lang="ru-RU" b="1" dirty="0" smtClean="0"/>
              <a:t>процедур</a:t>
            </a:r>
          </a:p>
          <a:p>
            <a:r>
              <a:rPr lang="ru-RU" dirty="0" smtClean="0"/>
              <a:t>Стартовая </a:t>
            </a:r>
            <a:r>
              <a:rPr lang="ru-RU" dirty="0"/>
              <a:t>диагностика </a:t>
            </a:r>
            <a:endParaRPr lang="ru-RU" dirty="0" smtClean="0"/>
          </a:p>
          <a:p>
            <a:r>
              <a:rPr lang="ru-RU" dirty="0"/>
              <a:t>Текущая оценка </a:t>
            </a:r>
            <a:endParaRPr lang="ru-RU" dirty="0" smtClean="0"/>
          </a:p>
          <a:p>
            <a:r>
              <a:rPr lang="ru-RU" dirty="0"/>
              <a:t>Тематическая оценка </a:t>
            </a:r>
            <a:endParaRPr lang="ru-RU" dirty="0" smtClean="0"/>
          </a:p>
          <a:p>
            <a:r>
              <a:rPr lang="ru-RU" dirty="0" smtClean="0"/>
              <a:t>Портфолио</a:t>
            </a:r>
          </a:p>
          <a:p>
            <a:pPr algn="just"/>
            <a:r>
              <a:rPr lang="ru-RU" dirty="0" err="1"/>
              <a:t>Внутришкольный</a:t>
            </a:r>
            <a:r>
              <a:rPr lang="ru-RU" dirty="0"/>
              <a:t> мониторинг </a:t>
            </a:r>
            <a:r>
              <a:rPr lang="ru-RU" dirty="0" smtClean="0"/>
              <a:t> (оценка уровня </a:t>
            </a:r>
            <a:r>
              <a:rPr lang="ru-RU" dirty="0"/>
              <a:t>достижения предметных и метапредметных </a:t>
            </a:r>
            <a:r>
              <a:rPr lang="ru-RU" dirty="0" smtClean="0"/>
              <a:t>результатов, личностных результатов*, оценка </a:t>
            </a:r>
            <a:r>
              <a:rPr lang="ru-RU" dirty="0"/>
              <a:t>уровня профессионального мастерства </a:t>
            </a:r>
            <a:r>
              <a:rPr lang="ru-RU" dirty="0" smtClean="0"/>
              <a:t>учителя)</a:t>
            </a:r>
          </a:p>
          <a:p>
            <a:pPr algn="just"/>
            <a:r>
              <a:rPr lang="ru-RU" dirty="0"/>
              <a:t>Промежуточная аттестация</a:t>
            </a:r>
            <a:r>
              <a:rPr lang="ru-RU" b="1" dirty="0"/>
              <a:t> </a:t>
            </a:r>
            <a:endParaRPr lang="ru-RU" b="1" dirty="0" smtClean="0"/>
          </a:p>
          <a:p>
            <a:pPr algn="just"/>
            <a:r>
              <a:rPr lang="ru-RU" dirty="0" smtClean="0"/>
              <a:t>Итоговая аттестация 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C:\Documents and Settings\yuriryab\Рабочий стол\Шаблон-Мурманск-2.jpg">
            <a:extLst>
              <a:ext uri="{FF2B5EF4-FFF2-40B4-BE49-F238E27FC236}">
                <a16:creationId xmlns="" xmlns:a16="http://schemas.microsoft.com/office/drawing/2014/main" id="{2D7A1F71-F44D-4CBC-A6A2-8DE5F1F28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65086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FD27E3A6-8F04-42F1-A7D9-A6821F7EC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2400" y="6531864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  <a:endParaRPr lang="ru-RU" altLang="ru-RU" sz="16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FEF2570-2530-4AD9-9570-021A9620EEEF}"/>
              </a:ext>
            </a:extLst>
          </p:cNvPr>
          <p:cNvSpPr/>
          <p:nvPr/>
        </p:nvSpPr>
        <p:spPr>
          <a:xfrm>
            <a:off x="3048000" y="2967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161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Положение о внутренней системе оценки качества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97152"/>
            <a:ext cx="11618976" cy="479145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000" b="1" dirty="0" smtClean="0"/>
              <a:t>1. Общие положения</a:t>
            </a:r>
          </a:p>
          <a:p>
            <a:pPr algn="just">
              <a:buFontTx/>
              <a:buChar char="-"/>
            </a:pPr>
            <a:r>
              <a:rPr lang="ru-RU" sz="3000" dirty="0" smtClean="0"/>
              <a:t>основания </a:t>
            </a:r>
            <a:r>
              <a:rPr lang="ru-RU" sz="3000" dirty="0"/>
              <a:t>для разработки </a:t>
            </a:r>
            <a:r>
              <a:rPr lang="ru-RU" sz="3000" dirty="0" smtClean="0"/>
              <a:t>ЛНА: ст. 28 ФЗ, приказы об утверждении ФГОС; примерные ООП:</a:t>
            </a:r>
          </a:p>
          <a:p>
            <a:pPr algn="just">
              <a:buFontTx/>
              <a:buChar char="-"/>
            </a:pPr>
            <a:r>
              <a:rPr lang="ru-RU" sz="3000" dirty="0" smtClean="0"/>
              <a:t>определение ВСОКО;</a:t>
            </a:r>
          </a:p>
          <a:p>
            <a:pPr algn="just">
              <a:buFontTx/>
              <a:buChar char="-"/>
            </a:pPr>
            <a:r>
              <a:rPr lang="ru-RU" sz="3000" dirty="0" smtClean="0"/>
              <a:t>предмет ВСОКО - </a:t>
            </a:r>
            <a:r>
              <a:rPr lang="ru-RU" sz="3200" dirty="0"/>
              <a:t>качество образования </a:t>
            </a:r>
            <a:r>
              <a:rPr lang="ru-RU" sz="3200" dirty="0" smtClean="0"/>
              <a:t>ОО;</a:t>
            </a:r>
            <a:endParaRPr lang="ru-RU" sz="3000" dirty="0" smtClean="0"/>
          </a:p>
          <a:p>
            <a:pPr algn="just">
              <a:buFontTx/>
              <a:buChar char="-"/>
            </a:pPr>
            <a:r>
              <a:rPr lang="ru-RU" sz="3000" dirty="0" smtClean="0"/>
              <a:t>направления: </a:t>
            </a:r>
          </a:p>
          <a:p>
            <a:pPr algn="just"/>
            <a:r>
              <a:rPr lang="ru-RU" sz="3200" dirty="0" smtClean="0"/>
              <a:t>качество </a:t>
            </a:r>
            <a:r>
              <a:rPr lang="ru-RU" sz="3200" dirty="0"/>
              <a:t>образовательных </a:t>
            </a:r>
            <a:r>
              <a:rPr lang="ru-RU" sz="3200" dirty="0" smtClean="0"/>
              <a:t>результатов; </a:t>
            </a:r>
            <a:endParaRPr lang="ru-RU" sz="3200" dirty="0"/>
          </a:p>
          <a:p>
            <a:pPr algn="just"/>
            <a:r>
              <a:rPr lang="ru-RU" sz="3200" dirty="0" smtClean="0"/>
              <a:t>качество </a:t>
            </a:r>
            <a:r>
              <a:rPr lang="ru-RU" sz="3200" dirty="0"/>
              <a:t>организации </a:t>
            </a:r>
            <a:r>
              <a:rPr lang="ru-RU" sz="3200" dirty="0" smtClean="0"/>
              <a:t>образовательной деятельности (ООП);</a:t>
            </a:r>
            <a:endParaRPr lang="ru-RU" sz="3200" dirty="0"/>
          </a:p>
          <a:p>
            <a:pPr algn="just"/>
            <a:r>
              <a:rPr lang="ru-RU" sz="3200" dirty="0" smtClean="0"/>
              <a:t>качество </a:t>
            </a:r>
            <a:r>
              <a:rPr lang="ru-RU" sz="3200" dirty="0"/>
              <a:t>условий реализации образовательных </a:t>
            </a:r>
            <a:r>
              <a:rPr lang="ru-RU" sz="3200" dirty="0" smtClean="0"/>
              <a:t>программ</a:t>
            </a:r>
            <a:endParaRPr lang="ru-RU" sz="3000" dirty="0"/>
          </a:p>
          <a:p>
            <a:pPr algn="just"/>
            <a:endParaRPr lang="ru-RU" dirty="0"/>
          </a:p>
          <a:p>
            <a:endParaRPr lang="ru-RU" dirty="0"/>
          </a:p>
        </p:txBody>
      </p:sp>
      <p:pic>
        <p:nvPicPr>
          <p:cNvPr id="4" name="Picture 2" descr="C:\Documents and Settings\yuriryab\Рабочий стол\Шаблон-Мурманск-2.jpg">
            <a:extLst>
              <a:ext uri="{FF2B5EF4-FFF2-40B4-BE49-F238E27FC236}">
                <a16:creationId xmlns="" xmlns:a16="http://schemas.microsoft.com/office/drawing/2014/main" id="{42EB08BD-20E6-450E-9C24-D3D1CF8D0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65086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1582400" y="6531864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9</a:t>
            </a:r>
            <a:endParaRPr lang="ru-RU" altLang="ru-RU" sz="16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0896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1131</Words>
  <Application>Microsoft Office PowerPoint</Application>
  <PresentationFormat>Произвольный</PresentationFormat>
  <Paragraphs>136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 ПРИМЕРНАЯ ОСНОВНАЯ ОБРАЗОВАТЕЛЬНАЯ ПРОГРАММА ОСНОВНОГО ОБЩЕГО ОБРАЗОВАНИЯ </vt:lpstr>
      <vt:lpstr>ПРИМЕРНАЯ ОСНОВНАЯ ОБРАЗОВАТЕЛЬНАЯ ПРОГРАММА ОСНОВНОГО ОБЩЕГО ОБРАЗОВАНИЯ</vt:lpstr>
      <vt:lpstr>ПРИМЕРНАЯ ОСНОВНАЯ ОБРАЗОВАТЕЛЬНАЯ ПРОГРАММА ОСНОВНОГО ОБЩЕГО ОБРАЗОВАНИЯ</vt:lpstr>
      <vt:lpstr>ПРИМЕРНАЯ ОСНОВНАЯ ОБРАЗОВАТЕЛЬНАЯ ПРОГРАММА ОСНОВНОГО ОБЩЕГО ОБРАЗОВАНИЯ</vt:lpstr>
      <vt:lpstr>ПРИМЕРНАЯ ОСНОВНАЯ ОБРАЗОВАТЕЛЬНАЯ ПРОГРАММА ОСНОВНОГО ОБЩЕГО ОБРАЗОВАНИЯ</vt:lpstr>
      <vt:lpstr>Положение о внутренней системе оценки качества образования</vt:lpstr>
      <vt:lpstr>Положение о внутренней системе оценки качества образования</vt:lpstr>
      <vt:lpstr>Положение о внутренней системе оценки качества образования</vt:lpstr>
      <vt:lpstr>Положение о внутренней системе оценки качества образования</vt:lpstr>
      <vt:lpstr>  Положение о формах, периодичности, порядке текущего контроля успеваемости и промежуточной аттестации обучающихся   </vt:lpstr>
      <vt:lpstr>Презентация PowerPoint</vt:lpstr>
      <vt:lpstr>Положение о фонде оценочных средств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Шухат И.Н.</dc:creator>
  <cp:lastModifiedBy>Пыхтина Е.В.</cp:lastModifiedBy>
  <cp:revision>40</cp:revision>
  <cp:lastPrinted>2018-03-02T08:34:04Z</cp:lastPrinted>
  <dcterms:created xsi:type="dcterms:W3CDTF">2018-01-25T06:40:46Z</dcterms:created>
  <dcterms:modified xsi:type="dcterms:W3CDTF">2018-03-20T08:36:57Z</dcterms:modified>
</cp:coreProperties>
</file>